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4" r:id="rId1"/>
    <p:sldMasterId id="2147484064" r:id="rId2"/>
    <p:sldMasterId id="2147484090" r:id="rId3"/>
    <p:sldMasterId id="2147484087" r:id="rId4"/>
  </p:sldMasterIdLst>
  <p:notesMasterIdLst>
    <p:notesMasterId r:id="rId15"/>
  </p:notesMasterIdLst>
  <p:sldIdLst>
    <p:sldId id="2388" r:id="rId5"/>
    <p:sldId id="271" r:id="rId6"/>
    <p:sldId id="2400" r:id="rId7"/>
    <p:sldId id="2397" r:id="rId8"/>
    <p:sldId id="2398" r:id="rId9"/>
    <p:sldId id="2402" r:id="rId10"/>
    <p:sldId id="274" r:id="rId11"/>
    <p:sldId id="2395" r:id="rId12"/>
    <p:sldId id="2396" r:id="rId13"/>
    <p:sldId id="2403" r:id="rId14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2552"/>
    <a:srgbClr val="000000"/>
    <a:srgbClr val="000820"/>
    <a:srgbClr val="329CD5"/>
    <a:srgbClr val="42BB95"/>
    <a:srgbClr val="001334"/>
    <a:srgbClr val="000C28"/>
    <a:srgbClr val="5D77EB"/>
    <a:srgbClr val="1AE8DA"/>
    <a:srgbClr val="CF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90" autoAdjust="0"/>
    <p:restoredTop sz="96202" autoAdjust="0"/>
  </p:normalViewPr>
  <p:slideViewPr>
    <p:cSldViewPr snapToGrid="0" snapToObjects="1">
      <p:cViewPr varScale="1">
        <p:scale>
          <a:sx n="38" d="100"/>
          <a:sy n="38" d="100"/>
        </p:scale>
        <p:origin x="108" y="780"/>
      </p:cViewPr>
      <p:guideLst>
        <p:guide orient="horz" pos="4320"/>
        <p:guide pos="76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F54983-EEB4-42A4-B17C-F1C96C7F834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E1B598C-46E8-4D7E-B13D-8A84BF7F9275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Save Nuclear</a:t>
          </a:r>
        </a:p>
      </dgm:t>
    </dgm:pt>
    <dgm:pt modelId="{B823E193-80E0-4C86-BBB2-AD394BA21BD0}" type="parTrans" cxnId="{CA8C59D0-0498-4CF7-8DCF-57F5DFBF3BC5}">
      <dgm:prSet/>
      <dgm:spPr/>
      <dgm:t>
        <a:bodyPr/>
        <a:lstStyle/>
        <a:p>
          <a:endParaRPr lang="en-US"/>
        </a:p>
      </dgm:t>
    </dgm:pt>
    <dgm:pt modelId="{B2A82E70-5093-49E1-A90C-4D1C7936A53B}" type="sibTrans" cxnId="{CA8C59D0-0498-4CF7-8DCF-57F5DFBF3BC5}">
      <dgm:prSet/>
      <dgm:spPr/>
      <dgm:t>
        <a:bodyPr/>
        <a:lstStyle/>
        <a:p>
          <a:endParaRPr lang="en-US"/>
        </a:p>
      </dgm:t>
    </dgm:pt>
    <dgm:pt modelId="{9C207E78-04F1-4D2C-AA6C-6C302FDF3B71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Policy</a:t>
          </a:r>
        </a:p>
      </dgm:t>
    </dgm:pt>
    <dgm:pt modelId="{936F8C0D-3ACE-4EAB-ADF2-6F8625495E1E}" type="parTrans" cxnId="{9E4770E6-724C-4427-9496-28C0675EB564}">
      <dgm:prSet/>
      <dgm:spPr/>
      <dgm:t>
        <a:bodyPr/>
        <a:lstStyle/>
        <a:p>
          <a:endParaRPr lang="en-US"/>
        </a:p>
      </dgm:t>
    </dgm:pt>
    <dgm:pt modelId="{4F506DC9-1CF5-41C8-89D8-D6795DA466B3}" type="sibTrans" cxnId="{9E4770E6-724C-4427-9496-28C0675EB564}">
      <dgm:prSet/>
      <dgm:spPr/>
      <dgm:t>
        <a:bodyPr/>
        <a:lstStyle/>
        <a:p>
          <a:endParaRPr lang="en-US"/>
        </a:p>
      </dgm:t>
    </dgm:pt>
    <dgm:pt modelId="{65B4F795-64B2-48B3-891F-66336367D5CA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Political support</a:t>
          </a:r>
        </a:p>
      </dgm:t>
    </dgm:pt>
    <dgm:pt modelId="{C848BE2D-E1BE-4461-84D3-ED70BD706740}" type="parTrans" cxnId="{2548B3E3-1716-4630-8CBE-627EA8584196}">
      <dgm:prSet/>
      <dgm:spPr/>
      <dgm:t>
        <a:bodyPr/>
        <a:lstStyle/>
        <a:p>
          <a:endParaRPr lang="en-US"/>
        </a:p>
      </dgm:t>
    </dgm:pt>
    <dgm:pt modelId="{2D46AFEC-E112-4C8B-B69A-727C6217AA78}" type="sibTrans" cxnId="{2548B3E3-1716-4630-8CBE-627EA8584196}">
      <dgm:prSet/>
      <dgm:spPr/>
      <dgm:t>
        <a:bodyPr/>
        <a:lstStyle/>
        <a:p>
          <a:endParaRPr lang="en-US"/>
        </a:p>
      </dgm:t>
    </dgm:pt>
    <dgm:pt modelId="{A3E8EE96-392B-4513-8DA8-7A491B551E57}">
      <dgm:prSet phldrT="[Text]"/>
      <dgm:spPr>
        <a:solidFill>
          <a:schemeClr val="accent6"/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Public support for nuclear energy</a:t>
          </a:r>
        </a:p>
      </dgm:t>
    </dgm:pt>
    <dgm:pt modelId="{9134F6C3-98F5-44F8-90D8-993FE8112768}" type="parTrans" cxnId="{E99322DA-57B5-408F-9387-7DED2C559493}">
      <dgm:prSet/>
      <dgm:spPr/>
      <dgm:t>
        <a:bodyPr/>
        <a:lstStyle/>
        <a:p>
          <a:endParaRPr lang="en-US"/>
        </a:p>
      </dgm:t>
    </dgm:pt>
    <dgm:pt modelId="{CD76AFAB-772D-41D5-8055-9867E9B5DCDC}" type="sibTrans" cxnId="{E99322DA-57B5-408F-9387-7DED2C559493}">
      <dgm:prSet/>
      <dgm:spPr/>
      <dgm:t>
        <a:bodyPr/>
        <a:lstStyle/>
        <a:p>
          <a:endParaRPr lang="en-US"/>
        </a:p>
      </dgm:t>
    </dgm:pt>
    <dgm:pt modelId="{E3835747-E0C2-42DC-9251-6A76F59B6C5C}" type="pres">
      <dgm:prSet presAssocID="{6AF54983-EEB4-42A4-B17C-F1C96C7F834D}" presName="Name0" presStyleCnt="0">
        <dgm:presLayoutVars>
          <dgm:dir/>
          <dgm:animLvl val="lvl"/>
          <dgm:resizeHandles val="exact"/>
        </dgm:presLayoutVars>
      </dgm:prSet>
      <dgm:spPr/>
    </dgm:pt>
    <dgm:pt modelId="{62F40F84-875C-42C9-9FD7-20520844EE42}" type="pres">
      <dgm:prSet presAssocID="{8E1B598C-46E8-4D7E-B13D-8A84BF7F9275}" presName="Name8" presStyleCnt="0"/>
      <dgm:spPr/>
    </dgm:pt>
    <dgm:pt modelId="{7FBE02CD-BDC7-4E7B-8F74-B4DC0890FE34}" type="pres">
      <dgm:prSet presAssocID="{8E1B598C-46E8-4D7E-B13D-8A84BF7F9275}" presName="level" presStyleLbl="node1" presStyleIdx="0" presStyleCnt="4">
        <dgm:presLayoutVars>
          <dgm:chMax val="1"/>
          <dgm:bulletEnabled val="1"/>
        </dgm:presLayoutVars>
      </dgm:prSet>
      <dgm:spPr/>
    </dgm:pt>
    <dgm:pt modelId="{777F7B9C-CF5C-43C9-B80B-1B3423E4C91E}" type="pres">
      <dgm:prSet presAssocID="{8E1B598C-46E8-4D7E-B13D-8A84BF7F927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B0D706E-DE62-4E5E-A722-EC86B655449F}" type="pres">
      <dgm:prSet presAssocID="{9C207E78-04F1-4D2C-AA6C-6C302FDF3B71}" presName="Name8" presStyleCnt="0"/>
      <dgm:spPr/>
    </dgm:pt>
    <dgm:pt modelId="{BFBFF232-E879-461B-B223-1A070E21A50C}" type="pres">
      <dgm:prSet presAssocID="{9C207E78-04F1-4D2C-AA6C-6C302FDF3B71}" presName="level" presStyleLbl="node1" presStyleIdx="1" presStyleCnt="4">
        <dgm:presLayoutVars>
          <dgm:chMax val="1"/>
          <dgm:bulletEnabled val="1"/>
        </dgm:presLayoutVars>
      </dgm:prSet>
      <dgm:spPr/>
    </dgm:pt>
    <dgm:pt modelId="{398C4027-5021-4C04-B200-D5B9C49CF0F1}" type="pres">
      <dgm:prSet presAssocID="{9C207E78-04F1-4D2C-AA6C-6C302FDF3B7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B3E2FFD-C8E4-464A-9519-2861F46CBA0D}" type="pres">
      <dgm:prSet presAssocID="{65B4F795-64B2-48B3-891F-66336367D5CA}" presName="Name8" presStyleCnt="0"/>
      <dgm:spPr/>
    </dgm:pt>
    <dgm:pt modelId="{53C8A5D1-2313-47EA-8070-574CCD8280D5}" type="pres">
      <dgm:prSet presAssocID="{65B4F795-64B2-48B3-891F-66336367D5CA}" presName="level" presStyleLbl="node1" presStyleIdx="2" presStyleCnt="4">
        <dgm:presLayoutVars>
          <dgm:chMax val="1"/>
          <dgm:bulletEnabled val="1"/>
        </dgm:presLayoutVars>
      </dgm:prSet>
      <dgm:spPr/>
    </dgm:pt>
    <dgm:pt modelId="{2B6D4D7F-2762-447D-B012-6FCC84EB7860}" type="pres">
      <dgm:prSet presAssocID="{65B4F795-64B2-48B3-891F-66336367D5C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E38ED2B-550F-4FEF-B833-DC9B015DBE56}" type="pres">
      <dgm:prSet presAssocID="{A3E8EE96-392B-4513-8DA8-7A491B551E57}" presName="Name8" presStyleCnt="0"/>
      <dgm:spPr/>
    </dgm:pt>
    <dgm:pt modelId="{9D7CDCAB-CA81-41A0-82E9-ABDBE6B9264E}" type="pres">
      <dgm:prSet presAssocID="{A3E8EE96-392B-4513-8DA8-7A491B551E57}" presName="level" presStyleLbl="node1" presStyleIdx="3" presStyleCnt="4">
        <dgm:presLayoutVars>
          <dgm:chMax val="1"/>
          <dgm:bulletEnabled val="1"/>
        </dgm:presLayoutVars>
      </dgm:prSet>
      <dgm:spPr/>
    </dgm:pt>
    <dgm:pt modelId="{952BEC97-ADD3-481D-9FB7-FC69CFA362AB}" type="pres">
      <dgm:prSet presAssocID="{A3E8EE96-392B-4513-8DA8-7A491B551E5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9E62801-E3CE-41C7-BBFF-67ABC1BE4C73}" type="presOf" srcId="{6AF54983-EEB4-42A4-B17C-F1C96C7F834D}" destId="{E3835747-E0C2-42DC-9251-6A76F59B6C5C}" srcOrd="0" destOrd="0" presId="urn:microsoft.com/office/officeart/2005/8/layout/pyramid1"/>
    <dgm:cxn modelId="{C92A840B-3936-459F-B083-89E271373897}" type="presOf" srcId="{A3E8EE96-392B-4513-8DA8-7A491B551E57}" destId="{952BEC97-ADD3-481D-9FB7-FC69CFA362AB}" srcOrd="1" destOrd="0" presId="urn:microsoft.com/office/officeart/2005/8/layout/pyramid1"/>
    <dgm:cxn modelId="{F2F14129-5B50-4FA8-90C3-5906CA175B07}" type="presOf" srcId="{A3E8EE96-392B-4513-8DA8-7A491B551E57}" destId="{9D7CDCAB-CA81-41A0-82E9-ABDBE6B9264E}" srcOrd="0" destOrd="0" presId="urn:microsoft.com/office/officeart/2005/8/layout/pyramid1"/>
    <dgm:cxn modelId="{E501F93F-C798-48D2-8837-CE54835001D6}" type="presOf" srcId="{9C207E78-04F1-4D2C-AA6C-6C302FDF3B71}" destId="{398C4027-5021-4C04-B200-D5B9C49CF0F1}" srcOrd="1" destOrd="0" presId="urn:microsoft.com/office/officeart/2005/8/layout/pyramid1"/>
    <dgm:cxn modelId="{E83E2166-220F-4929-A869-55BA1E354392}" type="presOf" srcId="{65B4F795-64B2-48B3-891F-66336367D5CA}" destId="{53C8A5D1-2313-47EA-8070-574CCD8280D5}" srcOrd="0" destOrd="0" presId="urn:microsoft.com/office/officeart/2005/8/layout/pyramid1"/>
    <dgm:cxn modelId="{482BD472-3E9A-4757-9CA5-C640DBE29F65}" type="presOf" srcId="{65B4F795-64B2-48B3-891F-66336367D5CA}" destId="{2B6D4D7F-2762-447D-B012-6FCC84EB7860}" srcOrd="1" destOrd="0" presId="urn:microsoft.com/office/officeart/2005/8/layout/pyramid1"/>
    <dgm:cxn modelId="{196EABAB-E321-45BA-896D-305E86367377}" type="presOf" srcId="{9C207E78-04F1-4D2C-AA6C-6C302FDF3B71}" destId="{BFBFF232-E879-461B-B223-1A070E21A50C}" srcOrd="0" destOrd="0" presId="urn:microsoft.com/office/officeart/2005/8/layout/pyramid1"/>
    <dgm:cxn modelId="{51499EB4-CE48-4870-922A-B9626D2FD1D1}" type="presOf" srcId="{8E1B598C-46E8-4D7E-B13D-8A84BF7F9275}" destId="{777F7B9C-CF5C-43C9-B80B-1B3423E4C91E}" srcOrd="1" destOrd="0" presId="urn:microsoft.com/office/officeart/2005/8/layout/pyramid1"/>
    <dgm:cxn modelId="{CA8C59D0-0498-4CF7-8DCF-57F5DFBF3BC5}" srcId="{6AF54983-EEB4-42A4-B17C-F1C96C7F834D}" destId="{8E1B598C-46E8-4D7E-B13D-8A84BF7F9275}" srcOrd="0" destOrd="0" parTransId="{B823E193-80E0-4C86-BBB2-AD394BA21BD0}" sibTransId="{B2A82E70-5093-49E1-A90C-4D1C7936A53B}"/>
    <dgm:cxn modelId="{E99322DA-57B5-408F-9387-7DED2C559493}" srcId="{6AF54983-EEB4-42A4-B17C-F1C96C7F834D}" destId="{A3E8EE96-392B-4513-8DA8-7A491B551E57}" srcOrd="3" destOrd="0" parTransId="{9134F6C3-98F5-44F8-90D8-993FE8112768}" sibTransId="{CD76AFAB-772D-41D5-8055-9867E9B5DCDC}"/>
    <dgm:cxn modelId="{2548B3E3-1716-4630-8CBE-627EA8584196}" srcId="{6AF54983-EEB4-42A4-B17C-F1C96C7F834D}" destId="{65B4F795-64B2-48B3-891F-66336367D5CA}" srcOrd="2" destOrd="0" parTransId="{C848BE2D-E1BE-4461-84D3-ED70BD706740}" sibTransId="{2D46AFEC-E112-4C8B-B69A-727C6217AA78}"/>
    <dgm:cxn modelId="{9E4770E6-724C-4427-9496-28C0675EB564}" srcId="{6AF54983-EEB4-42A4-B17C-F1C96C7F834D}" destId="{9C207E78-04F1-4D2C-AA6C-6C302FDF3B71}" srcOrd="1" destOrd="0" parTransId="{936F8C0D-3ACE-4EAB-ADF2-6F8625495E1E}" sibTransId="{4F506DC9-1CF5-41C8-89D8-D6795DA466B3}"/>
    <dgm:cxn modelId="{59DA70E9-C383-4B8D-B21A-67773E55CE41}" type="presOf" srcId="{8E1B598C-46E8-4D7E-B13D-8A84BF7F9275}" destId="{7FBE02CD-BDC7-4E7B-8F74-B4DC0890FE34}" srcOrd="0" destOrd="0" presId="urn:microsoft.com/office/officeart/2005/8/layout/pyramid1"/>
    <dgm:cxn modelId="{ED225712-9A26-49C5-8F33-923F7B3E7F55}" type="presParOf" srcId="{E3835747-E0C2-42DC-9251-6A76F59B6C5C}" destId="{62F40F84-875C-42C9-9FD7-20520844EE42}" srcOrd="0" destOrd="0" presId="urn:microsoft.com/office/officeart/2005/8/layout/pyramid1"/>
    <dgm:cxn modelId="{0B2F0413-D85E-45D4-8055-4055404B15C2}" type="presParOf" srcId="{62F40F84-875C-42C9-9FD7-20520844EE42}" destId="{7FBE02CD-BDC7-4E7B-8F74-B4DC0890FE34}" srcOrd="0" destOrd="0" presId="urn:microsoft.com/office/officeart/2005/8/layout/pyramid1"/>
    <dgm:cxn modelId="{0726B030-48EA-4919-B2D2-F162BDA594D7}" type="presParOf" srcId="{62F40F84-875C-42C9-9FD7-20520844EE42}" destId="{777F7B9C-CF5C-43C9-B80B-1B3423E4C91E}" srcOrd="1" destOrd="0" presId="urn:microsoft.com/office/officeart/2005/8/layout/pyramid1"/>
    <dgm:cxn modelId="{9D83A63E-BAE3-40C1-85C4-5BA61F64210B}" type="presParOf" srcId="{E3835747-E0C2-42DC-9251-6A76F59B6C5C}" destId="{6B0D706E-DE62-4E5E-A722-EC86B655449F}" srcOrd="1" destOrd="0" presId="urn:microsoft.com/office/officeart/2005/8/layout/pyramid1"/>
    <dgm:cxn modelId="{ECD3C56A-CB7C-4D73-87CB-1DCCC008DA1A}" type="presParOf" srcId="{6B0D706E-DE62-4E5E-A722-EC86B655449F}" destId="{BFBFF232-E879-461B-B223-1A070E21A50C}" srcOrd="0" destOrd="0" presId="urn:microsoft.com/office/officeart/2005/8/layout/pyramid1"/>
    <dgm:cxn modelId="{C38B2707-F2FF-408D-8D89-78C6E1F7DA4F}" type="presParOf" srcId="{6B0D706E-DE62-4E5E-A722-EC86B655449F}" destId="{398C4027-5021-4C04-B200-D5B9C49CF0F1}" srcOrd="1" destOrd="0" presId="urn:microsoft.com/office/officeart/2005/8/layout/pyramid1"/>
    <dgm:cxn modelId="{DD710290-78DD-4615-AAF6-39AE00148D21}" type="presParOf" srcId="{E3835747-E0C2-42DC-9251-6A76F59B6C5C}" destId="{CB3E2FFD-C8E4-464A-9519-2861F46CBA0D}" srcOrd="2" destOrd="0" presId="urn:microsoft.com/office/officeart/2005/8/layout/pyramid1"/>
    <dgm:cxn modelId="{EDF494BD-9E18-4B50-A7E9-8491FD95479E}" type="presParOf" srcId="{CB3E2FFD-C8E4-464A-9519-2861F46CBA0D}" destId="{53C8A5D1-2313-47EA-8070-574CCD8280D5}" srcOrd="0" destOrd="0" presId="urn:microsoft.com/office/officeart/2005/8/layout/pyramid1"/>
    <dgm:cxn modelId="{7F50E94F-6340-4F73-9448-CF79FAC970B1}" type="presParOf" srcId="{CB3E2FFD-C8E4-464A-9519-2861F46CBA0D}" destId="{2B6D4D7F-2762-447D-B012-6FCC84EB7860}" srcOrd="1" destOrd="0" presId="urn:microsoft.com/office/officeart/2005/8/layout/pyramid1"/>
    <dgm:cxn modelId="{1E5A4622-5262-4CA3-A29B-FAECF55D5C03}" type="presParOf" srcId="{E3835747-E0C2-42DC-9251-6A76F59B6C5C}" destId="{DE38ED2B-550F-4FEF-B833-DC9B015DBE56}" srcOrd="3" destOrd="0" presId="urn:microsoft.com/office/officeart/2005/8/layout/pyramid1"/>
    <dgm:cxn modelId="{52819297-E120-404F-A2F5-6F34AEC93300}" type="presParOf" srcId="{DE38ED2B-550F-4FEF-B833-DC9B015DBE56}" destId="{9D7CDCAB-CA81-41A0-82E9-ABDBE6B9264E}" srcOrd="0" destOrd="0" presId="urn:microsoft.com/office/officeart/2005/8/layout/pyramid1"/>
    <dgm:cxn modelId="{A6F23531-710E-4D30-8D25-4DE73355FC1C}" type="presParOf" srcId="{DE38ED2B-550F-4FEF-B833-DC9B015DBE56}" destId="{952BEC97-ADD3-481D-9FB7-FC69CFA362AB}" srcOrd="1" destOrd="0" presId="urn:microsoft.com/office/officeart/2005/8/layout/pyramid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7B3EFB-EABB-498C-A27F-257D3AEFDEB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EF76205-11AA-462B-AFB2-A863CA9D189C}">
      <dgm:prSet/>
      <dgm:spPr/>
      <dgm:t>
        <a:bodyPr/>
        <a:lstStyle/>
        <a:p>
          <a:r>
            <a:rPr lang="en-US" b="0" i="0"/>
            <a:t>Get clear on your purpose</a:t>
          </a:r>
          <a:endParaRPr lang="en-US"/>
        </a:p>
      </dgm:t>
    </dgm:pt>
    <dgm:pt modelId="{A328D16C-23FF-40BF-8D3F-DBF2F1553AF9}" type="parTrans" cxnId="{39ABE1FC-0F7E-442B-BA9E-C4D010893352}">
      <dgm:prSet/>
      <dgm:spPr/>
      <dgm:t>
        <a:bodyPr/>
        <a:lstStyle/>
        <a:p>
          <a:endParaRPr lang="en-US"/>
        </a:p>
      </dgm:t>
    </dgm:pt>
    <dgm:pt modelId="{4BEB5DBB-0FF3-48B3-AFE6-A32C44A08D82}" type="sibTrans" cxnId="{39ABE1FC-0F7E-442B-BA9E-C4D010893352}">
      <dgm:prSet/>
      <dgm:spPr/>
      <dgm:t>
        <a:bodyPr/>
        <a:lstStyle/>
        <a:p>
          <a:endParaRPr lang="en-US"/>
        </a:p>
      </dgm:t>
    </dgm:pt>
    <dgm:pt modelId="{E81FF5F8-3B74-4BDC-BA2C-51616F484866}">
      <dgm:prSet/>
      <dgm:spPr/>
      <dgm:t>
        <a:bodyPr/>
        <a:lstStyle/>
        <a:p>
          <a:r>
            <a:rPr lang="en-US" b="0" i="0"/>
            <a:t>Find a friend</a:t>
          </a:r>
          <a:endParaRPr lang="en-US"/>
        </a:p>
      </dgm:t>
    </dgm:pt>
    <dgm:pt modelId="{C1368FC0-9477-4D15-89D0-91DF2BE7465D}" type="parTrans" cxnId="{81097D12-742B-4845-A671-DDFBDB3E44EE}">
      <dgm:prSet/>
      <dgm:spPr/>
      <dgm:t>
        <a:bodyPr/>
        <a:lstStyle/>
        <a:p>
          <a:endParaRPr lang="en-US"/>
        </a:p>
      </dgm:t>
    </dgm:pt>
    <dgm:pt modelId="{09813118-82BC-44D8-8286-F33374E5589A}" type="sibTrans" cxnId="{81097D12-742B-4845-A671-DDFBDB3E44EE}">
      <dgm:prSet/>
      <dgm:spPr/>
      <dgm:t>
        <a:bodyPr/>
        <a:lstStyle/>
        <a:p>
          <a:endParaRPr lang="en-US"/>
        </a:p>
      </dgm:t>
    </dgm:pt>
    <dgm:pt modelId="{240345FC-BC4E-4134-B463-EECEC7F9CE24}">
      <dgm:prSet/>
      <dgm:spPr/>
      <dgm:t>
        <a:bodyPr/>
        <a:lstStyle/>
        <a:p>
          <a:r>
            <a:rPr lang="en-US" b="0" i="0" dirty="0"/>
            <a:t>Advocacy works when you build partnerships, not empires</a:t>
          </a:r>
          <a:endParaRPr lang="en-US" dirty="0"/>
        </a:p>
      </dgm:t>
    </dgm:pt>
    <dgm:pt modelId="{5F5BBCCE-DFA1-4CCC-90D2-AA5355562B62}" type="parTrans" cxnId="{55CF5555-8DC3-400F-BD3E-0D360D8CE84F}">
      <dgm:prSet/>
      <dgm:spPr/>
      <dgm:t>
        <a:bodyPr/>
        <a:lstStyle/>
        <a:p>
          <a:endParaRPr lang="en-US"/>
        </a:p>
      </dgm:t>
    </dgm:pt>
    <dgm:pt modelId="{3D22A629-CAB5-4526-B695-ECAB73893F6D}" type="sibTrans" cxnId="{55CF5555-8DC3-400F-BD3E-0D360D8CE84F}">
      <dgm:prSet/>
      <dgm:spPr/>
      <dgm:t>
        <a:bodyPr/>
        <a:lstStyle/>
        <a:p>
          <a:endParaRPr lang="en-US"/>
        </a:p>
      </dgm:t>
    </dgm:pt>
    <dgm:pt modelId="{30452622-055F-4B15-9184-6D3BB9CD82AB}">
      <dgm:prSet/>
      <dgm:spPr/>
      <dgm:t>
        <a:bodyPr/>
        <a:lstStyle/>
        <a:p>
          <a:r>
            <a:rPr lang="en-US" b="0" i="0"/>
            <a:t>Don’t wait for perfection, jump in now</a:t>
          </a:r>
          <a:endParaRPr lang="en-US"/>
        </a:p>
      </dgm:t>
    </dgm:pt>
    <dgm:pt modelId="{7BA64364-8D36-42D3-99A3-273CBD457A5E}" type="parTrans" cxnId="{8880B711-8737-4B64-84DE-284DAC62B000}">
      <dgm:prSet/>
      <dgm:spPr/>
      <dgm:t>
        <a:bodyPr/>
        <a:lstStyle/>
        <a:p>
          <a:endParaRPr lang="en-US"/>
        </a:p>
      </dgm:t>
    </dgm:pt>
    <dgm:pt modelId="{99336122-51ED-43C7-8715-8CAEF22A28FA}" type="sibTrans" cxnId="{8880B711-8737-4B64-84DE-284DAC62B000}">
      <dgm:prSet/>
      <dgm:spPr/>
      <dgm:t>
        <a:bodyPr/>
        <a:lstStyle/>
        <a:p>
          <a:endParaRPr lang="en-US"/>
        </a:p>
      </dgm:t>
    </dgm:pt>
    <dgm:pt modelId="{3DEA0BD8-7060-4761-9918-31F4423E4B1D}">
      <dgm:prSet/>
      <dgm:spPr/>
      <dgm:t>
        <a:bodyPr/>
        <a:lstStyle/>
        <a:p>
          <a:r>
            <a:rPr lang="en-US" b="0" i="0"/>
            <a:t>Keep at it</a:t>
          </a:r>
          <a:endParaRPr lang="en-US"/>
        </a:p>
      </dgm:t>
    </dgm:pt>
    <dgm:pt modelId="{E0276A31-6946-4BC9-9CFA-B4FF58F1669E}" type="parTrans" cxnId="{1EF3A295-99CE-4F5F-B5FE-6990520BB44B}">
      <dgm:prSet/>
      <dgm:spPr/>
      <dgm:t>
        <a:bodyPr/>
        <a:lstStyle/>
        <a:p>
          <a:endParaRPr lang="en-US"/>
        </a:p>
      </dgm:t>
    </dgm:pt>
    <dgm:pt modelId="{6D87F103-A003-4024-A843-13B0F4BD0CA1}" type="sibTrans" cxnId="{1EF3A295-99CE-4F5F-B5FE-6990520BB44B}">
      <dgm:prSet/>
      <dgm:spPr/>
      <dgm:t>
        <a:bodyPr/>
        <a:lstStyle/>
        <a:p>
          <a:endParaRPr lang="en-US"/>
        </a:p>
      </dgm:t>
    </dgm:pt>
    <dgm:pt modelId="{853FD7B0-A7EA-4A1E-A342-683A858E5117}" type="pres">
      <dgm:prSet presAssocID="{437B3EFB-EABB-498C-A27F-257D3AEFDEB1}" presName="linear" presStyleCnt="0">
        <dgm:presLayoutVars>
          <dgm:animLvl val="lvl"/>
          <dgm:resizeHandles val="exact"/>
        </dgm:presLayoutVars>
      </dgm:prSet>
      <dgm:spPr/>
    </dgm:pt>
    <dgm:pt modelId="{2A12CE92-3529-44EB-AE0D-F96F6D15E98A}" type="pres">
      <dgm:prSet presAssocID="{DEF76205-11AA-462B-AFB2-A863CA9D189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52103BB-A8DE-4229-845B-9EDA74BB5048}" type="pres">
      <dgm:prSet presAssocID="{4BEB5DBB-0FF3-48B3-AFE6-A32C44A08D82}" presName="spacer" presStyleCnt="0"/>
      <dgm:spPr/>
    </dgm:pt>
    <dgm:pt modelId="{8C988F40-E42F-4C05-B170-E21F0D3B9DA6}" type="pres">
      <dgm:prSet presAssocID="{E81FF5F8-3B74-4BDC-BA2C-51616F48486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BB6121F-D510-4D75-913E-10517AD82ECB}" type="pres">
      <dgm:prSet presAssocID="{09813118-82BC-44D8-8286-F33374E5589A}" presName="spacer" presStyleCnt="0"/>
      <dgm:spPr/>
    </dgm:pt>
    <dgm:pt modelId="{5DB1385B-9F4F-4A82-A506-A0E2B5B6BD4C}" type="pres">
      <dgm:prSet presAssocID="{240345FC-BC4E-4134-B463-EECEC7F9CE2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5045288-0FAF-4073-B5D7-5EC02263F241}" type="pres">
      <dgm:prSet presAssocID="{3D22A629-CAB5-4526-B695-ECAB73893F6D}" presName="spacer" presStyleCnt="0"/>
      <dgm:spPr/>
    </dgm:pt>
    <dgm:pt modelId="{097C1973-D20D-4AC6-ACB7-ACC46B7F6139}" type="pres">
      <dgm:prSet presAssocID="{30452622-055F-4B15-9184-6D3BB9CD82A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D4604B5-0126-47ED-AF9A-55ED51A9CC74}" type="pres">
      <dgm:prSet presAssocID="{99336122-51ED-43C7-8715-8CAEF22A28FA}" presName="spacer" presStyleCnt="0"/>
      <dgm:spPr/>
    </dgm:pt>
    <dgm:pt modelId="{0D71B054-6E2C-4382-A566-583AAB526DDE}" type="pres">
      <dgm:prSet presAssocID="{3DEA0BD8-7060-4761-9918-31F4423E4B1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880B711-8737-4B64-84DE-284DAC62B000}" srcId="{437B3EFB-EABB-498C-A27F-257D3AEFDEB1}" destId="{30452622-055F-4B15-9184-6D3BB9CD82AB}" srcOrd="3" destOrd="0" parTransId="{7BA64364-8D36-42D3-99A3-273CBD457A5E}" sibTransId="{99336122-51ED-43C7-8715-8CAEF22A28FA}"/>
    <dgm:cxn modelId="{81097D12-742B-4845-A671-DDFBDB3E44EE}" srcId="{437B3EFB-EABB-498C-A27F-257D3AEFDEB1}" destId="{E81FF5F8-3B74-4BDC-BA2C-51616F484866}" srcOrd="1" destOrd="0" parTransId="{C1368FC0-9477-4D15-89D0-91DF2BE7465D}" sibTransId="{09813118-82BC-44D8-8286-F33374E5589A}"/>
    <dgm:cxn modelId="{55CF5555-8DC3-400F-BD3E-0D360D8CE84F}" srcId="{437B3EFB-EABB-498C-A27F-257D3AEFDEB1}" destId="{240345FC-BC4E-4134-B463-EECEC7F9CE24}" srcOrd="2" destOrd="0" parTransId="{5F5BBCCE-DFA1-4CCC-90D2-AA5355562B62}" sibTransId="{3D22A629-CAB5-4526-B695-ECAB73893F6D}"/>
    <dgm:cxn modelId="{8AA37C57-34D9-4805-ACD3-A4BBD9E658CF}" type="presOf" srcId="{240345FC-BC4E-4134-B463-EECEC7F9CE24}" destId="{5DB1385B-9F4F-4A82-A506-A0E2B5B6BD4C}" srcOrd="0" destOrd="0" presId="urn:microsoft.com/office/officeart/2005/8/layout/vList2"/>
    <dgm:cxn modelId="{EE38A993-8834-4188-8E10-10B12858E1A5}" type="presOf" srcId="{437B3EFB-EABB-498C-A27F-257D3AEFDEB1}" destId="{853FD7B0-A7EA-4A1E-A342-683A858E5117}" srcOrd="0" destOrd="0" presId="urn:microsoft.com/office/officeart/2005/8/layout/vList2"/>
    <dgm:cxn modelId="{1EF3A295-99CE-4F5F-B5FE-6990520BB44B}" srcId="{437B3EFB-EABB-498C-A27F-257D3AEFDEB1}" destId="{3DEA0BD8-7060-4761-9918-31F4423E4B1D}" srcOrd="4" destOrd="0" parTransId="{E0276A31-6946-4BC9-9CFA-B4FF58F1669E}" sibTransId="{6D87F103-A003-4024-A843-13B0F4BD0CA1}"/>
    <dgm:cxn modelId="{51226F9D-FE2F-4939-93F8-272572476F46}" type="presOf" srcId="{E81FF5F8-3B74-4BDC-BA2C-51616F484866}" destId="{8C988F40-E42F-4C05-B170-E21F0D3B9DA6}" srcOrd="0" destOrd="0" presId="urn:microsoft.com/office/officeart/2005/8/layout/vList2"/>
    <dgm:cxn modelId="{E27CBEB5-D610-4009-AABE-C42FA7CD974D}" type="presOf" srcId="{DEF76205-11AA-462B-AFB2-A863CA9D189C}" destId="{2A12CE92-3529-44EB-AE0D-F96F6D15E98A}" srcOrd="0" destOrd="0" presId="urn:microsoft.com/office/officeart/2005/8/layout/vList2"/>
    <dgm:cxn modelId="{BD7133E0-9E00-4E30-A9AC-47036AB17634}" type="presOf" srcId="{3DEA0BD8-7060-4761-9918-31F4423E4B1D}" destId="{0D71B054-6E2C-4382-A566-583AAB526DDE}" srcOrd="0" destOrd="0" presId="urn:microsoft.com/office/officeart/2005/8/layout/vList2"/>
    <dgm:cxn modelId="{911D23EE-87A2-484D-BDD4-174B79567F6C}" type="presOf" srcId="{30452622-055F-4B15-9184-6D3BB9CD82AB}" destId="{097C1973-D20D-4AC6-ACB7-ACC46B7F6139}" srcOrd="0" destOrd="0" presId="urn:microsoft.com/office/officeart/2005/8/layout/vList2"/>
    <dgm:cxn modelId="{39ABE1FC-0F7E-442B-BA9E-C4D010893352}" srcId="{437B3EFB-EABB-498C-A27F-257D3AEFDEB1}" destId="{DEF76205-11AA-462B-AFB2-A863CA9D189C}" srcOrd="0" destOrd="0" parTransId="{A328D16C-23FF-40BF-8D3F-DBF2F1553AF9}" sibTransId="{4BEB5DBB-0FF3-48B3-AFE6-A32C44A08D82}"/>
    <dgm:cxn modelId="{9CB22FF1-4164-411B-AAC2-682997FD2D52}" type="presParOf" srcId="{853FD7B0-A7EA-4A1E-A342-683A858E5117}" destId="{2A12CE92-3529-44EB-AE0D-F96F6D15E98A}" srcOrd="0" destOrd="0" presId="urn:microsoft.com/office/officeart/2005/8/layout/vList2"/>
    <dgm:cxn modelId="{4815249D-05E3-4377-97D7-CD8ED10D1C9D}" type="presParOf" srcId="{853FD7B0-A7EA-4A1E-A342-683A858E5117}" destId="{752103BB-A8DE-4229-845B-9EDA74BB5048}" srcOrd="1" destOrd="0" presId="urn:microsoft.com/office/officeart/2005/8/layout/vList2"/>
    <dgm:cxn modelId="{A2187246-BB01-4918-A6C1-BB6313CC05BF}" type="presParOf" srcId="{853FD7B0-A7EA-4A1E-A342-683A858E5117}" destId="{8C988F40-E42F-4C05-B170-E21F0D3B9DA6}" srcOrd="2" destOrd="0" presId="urn:microsoft.com/office/officeart/2005/8/layout/vList2"/>
    <dgm:cxn modelId="{1A31C830-FF76-4BA3-AF79-A360FE0A5183}" type="presParOf" srcId="{853FD7B0-A7EA-4A1E-A342-683A858E5117}" destId="{CBB6121F-D510-4D75-913E-10517AD82ECB}" srcOrd="3" destOrd="0" presId="urn:microsoft.com/office/officeart/2005/8/layout/vList2"/>
    <dgm:cxn modelId="{5B93519F-E522-4228-BBA2-7588F10BE4C9}" type="presParOf" srcId="{853FD7B0-A7EA-4A1E-A342-683A858E5117}" destId="{5DB1385B-9F4F-4A82-A506-A0E2B5B6BD4C}" srcOrd="4" destOrd="0" presId="urn:microsoft.com/office/officeart/2005/8/layout/vList2"/>
    <dgm:cxn modelId="{913CF5F4-E241-4F71-A15E-E55DD4C0A4E0}" type="presParOf" srcId="{853FD7B0-A7EA-4A1E-A342-683A858E5117}" destId="{A5045288-0FAF-4073-B5D7-5EC02263F241}" srcOrd="5" destOrd="0" presId="urn:microsoft.com/office/officeart/2005/8/layout/vList2"/>
    <dgm:cxn modelId="{5A66E42D-E555-4375-A5FD-B9902DBBAB85}" type="presParOf" srcId="{853FD7B0-A7EA-4A1E-A342-683A858E5117}" destId="{097C1973-D20D-4AC6-ACB7-ACC46B7F6139}" srcOrd="6" destOrd="0" presId="urn:microsoft.com/office/officeart/2005/8/layout/vList2"/>
    <dgm:cxn modelId="{3DF0DC1B-B0E0-4E15-90C9-CD93D3A0304F}" type="presParOf" srcId="{853FD7B0-A7EA-4A1E-A342-683A858E5117}" destId="{9D4604B5-0126-47ED-AF9A-55ED51A9CC74}" srcOrd="7" destOrd="0" presId="urn:microsoft.com/office/officeart/2005/8/layout/vList2"/>
    <dgm:cxn modelId="{254190E3-A2BB-4FE0-884F-5C78AF26CDC0}" type="presParOf" srcId="{853FD7B0-A7EA-4A1E-A342-683A858E5117}" destId="{0D71B054-6E2C-4382-A566-583AAB526DD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E02CD-BDC7-4E7B-8F74-B4DC0890FE34}">
      <dsp:nvSpPr>
        <dsp:cNvPr id="0" name=""/>
        <dsp:cNvSpPr/>
      </dsp:nvSpPr>
      <dsp:spPr>
        <a:xfrm>
          <a:off x="7884318" y="0"/>
          <a:ext cx="5256212" cy="2175668"/>
        </a:xfrm>
        <a:prstGeom prst="trapezoid">
          <a:avLst>
            <a:gd name="adj" fmla="val 120795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bg1"/>
              </a:solidFill>
            </a:rPr>
            <a:t>Save Nuclear</a:t>
          </a:r>
        </a:p>
      </dsp:txBody>
      <dsp:txXfrm>
        <a:off x="7884318" y="0"/>
        <a:ext cx="5256212" cy="2175668"/>
      </dsp:txXfrm>
    </dsp:sp>
    <dsp:sp modelId="{BFBFF232-E879-461B-B223-1A070E21A50C}">
      <dsp:nvSpPr>
        <dsp:cNvPr id="0" name=""/>
        <dsp:cNvSpPr/>
      </dsp:nvSpPr>
      <dsp:spPr>
        <a:xfrm>
          <a:off x="5256212" y="2175668"/>
          <a:ext cx="10512425" cy="2175668"/>
        </a:xfrm>
        <a:prstGeom prst="trapezoid">
          <a:avLst>
            <a:gd name="adj" fmla="val 120795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bg1"/>
              </a:solidFill>
            </a:rPr>
            <a:t>Policy</a:t>
          </a:r>
        </a:p>
      </dsp:txBody>
      <dsp:txXfrm>
        <a:off x="7095886" y="2175668"/>
        <a:ext cx="6833076" cy="2175668"/>
      </dsp:txXfrm>
    </dsp:sp>
    <dsp:sp modelId="{53C8A5D1-2313-47EA-8070-574CCD8280D5}">
      <dsp:nvSpPr>
        <dsp:cNvPr id="0" name=""/>
        <dsp:cNvSpPr/>
      </dsp:nvSpPr>
      <dsp:spPr>
        <a:xfrm>
          <a:off x="2628106" y="4351337"/>
          <a:ext cx="15768637" cy="2175668"/>
        </a:xfrm>
        <a:prstGeom prst="trapezoid">
          <a:avLst>
            <a:gd name="adj" fmla="val 120795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bg1"/>
              </a:solidFill>
            </a:rPr>
            <a:t>Political support</a:t>
          </a:r>
        </a:p>
      </dsp:txBody>
      <dsp:txXfrm>
        <a:off x="5387617" y="4351337"/>
        <a:ext cx="10249614" cy="2175668"/>
      </dsp:txXfrm>
    </dsp:sp>
    <dsp:sp modelId="{9D7CDCAB-CA81-41A0-82E9-ABDBE6B9264E}">
      <dsp:nvSpPr>
        <dsp:cNvPr id="0" name=""/>
        <dsp:cNvSpPr/>
      </dsp:nvSpPr>
      <dsp:spPr>
        <a:xfrm>
          <a:off x="0" y="6527006"/>
          <a:ext cx="21024850" cy="2175668"/>
        </a:xfrm>
        <a:prstGeom prst="trapezoid">
          <a:avLst>
            <a:gd name="adj" fmla="val 120795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solidFill>
                <a:schemeClr val="bg1"/>
              </a:solidFill>
            </a:rPr>
            <a:t>Public support for nuclear energy</a:t>
          </a:r>
        </a:p>
      </dsp:txBody>
      <dsp:txXfrm>
        <a:off x="3679348" y="6527006"/>
        <a:ext cx="13666152" cy="21756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2CE92-3529-44EB-AE0D-F96F6D15E98A}">
      <dsp:nvSpPr>
        <dsp:cNvPr id="0" name=""/>
        <dsp:cNvSpPr/>
      </dsp:nvSpPr>
      <dsp:spPr>
        <a:xfrm>
          <a:off x="0" y="1344"/>
          <a:ext cx="13023816" cy="222460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b="0" i="0" kern="1200"/>
            <a:t>Get clear on your purpose</a:t>
          </a:r>
          <a:endParaRPr lang="en-US" sz="5600" kern="1200"/>
        </a:p>
      </dsp:txBody>
      <dsp:txXfrm>
        <a:off x="108596" y="109940"/>
        <a:ext cx="12806624" cy="2007416"/>
      </dsp:txXfrm>
    </dsp:sp>
    <dsp:sp modelId="{8C988F40-E42F-4C05-B170-E21F0D3B9DA6}">
      <dsp:nvSpPr>
        <dsp:cNvPr id="0" name=""/>
        <dsp:cNvSpPr/>
      </dsp:nvSpPr>
      <dsp:spPr>
        <a:xfrm>
          <a:off x="0" y="2387232"/>
          <a:ext cx="13023816" cy="2224608"/>
        </a:xfrm>
        <a:prstGeom prst="roundRect">
          <a:avLst/>
        </a:prstGeom>
        <a:solidFill>
          <a:schemeClr val="accent5">
            <a:hueOff val="2644402"/>
            <a:satOff val="-19742"/>
            <a:lumOff val="-2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b="0" i="0" kern="1200"/>
            <a:t>Find a friend</a:t>
          </a:r>
          <a:endParaRPr lang="en-US" sz="5600" kern="1200"/>
        </a:p>
      </dsp:txBody>
      <dsp:txXfrm>
        <a:off x="108596" y="2495828"/>
        <a:ext cx="12806624" cy="2007416"/>
      </dsp:txXfrm>
    </dsp:sp>
    <dsp:sp modelId="{5DB1385B-9F4F-4A82-A506-A0E2B5B6BD4C}">
      <dsp:nvSpPr>
        <dsp:cNvPr id="0" name=""/>
        <dsp:cNvSpPr/>
      </dsp:nvSpPr>
      <dsp:spPr>
        <a:xfrm>
          <a:off x="0" y="4773121"/>
          <a:ext cx="13023816" cy="2224608"/>
        </a:xfrm>
        <a:prstGeom prst="roundRect">
          <a:avLst/>
        </a:prstGeom>
        <a:solidFill>
          <a:schemeClr val="accent5">
            <a:hueOff val="5288804"/>
            <a:satOff val="-39484"/>
            <a:lumOff val="-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b="0" i="0" kern="1200" dirty="0"/>
            <a:t>Advocacy works when you build partnerships, not empires</a:t>
          </a:r>
          <a:endParaRPr lang="en-US" sz="5600" kern="1200" dirty="0"/>
        </a:p>
      </dsp:txBody>
      <dsp:txXfrm>
        <a:off x="108596" y="4881717"/>
        <a:ext cx="12806624" cy="2007416"/>
      </dsp:txXfrm>
    </dsp:sp>
    <dsp:sp modelId="{097C1973-D20D-4AC6-ACB7-ACC46B7F6139}">
      <dsp:nvSpPr>
        <dsp:cNvPr id="0" name=""/>
        <dsp:cNvSpPr/>
      </dsp:nvSpPr>
      <dsp:spPr>
        <a:xfrm>
          <a:off x="0" y="7159010"/>
          <a:ext cx="13023816" cy="2224608"/>
        </a:xfrm>
        <a:prstGeom prst="roundRect">
          <a:avLst/>
        </a:prstGeom>
        <a:solidFill>
          <a:schemeClr val="accent5">
            <a:hueOff val="7933206"/>
            <a:satOff val="-59226"/>
            <a:lumOff val="-7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b="0" i="0" kern="1200"/>
            <a:t>Don’t wait for perfection, jump in now</a:t>
          </a:r>
          <a:endParaRPr lang="en-US" sz="5600" kern="1200"/>
        </a:p>
      </dsp:txBody>
      <dsp:txXfrm>
        <a:off x="108596" y="7267606"/>
        <a:ext cx="12806624" cy="2007416"/>
      </dsp:txXfrm>
    </dsp:sp>
    <dsp:sp modelId="{0D71B054-6E2C-4382-A566-583AAB526DDE}">
      <dsp:nvSpPr>
        <dsp:cNvPr id="0" name=""/>
        <dsp:cNvSpPr/>
      </dsp:nvSpPr>
      <dsp:spPr>
        <a:xfrm>
          <a:off x="0" y="9544899"/>
          <a:ext cx="13023816" cy="2224608"/>
        </a:xfrm>
        <a:prstGeom prst="roundRect">
          <a:avLst/>
        </a:prstGeom>
        <a:solidFill>
          <a:schemeClr val="accent5">
            <a:hueOff val="10577607"/>
            <a:satOff val="-78968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b="0" i="0" kern="1200"/>
            <a:t>Keep at it</a:t>
          </a:r>
          <a:endParaRPr lang="en-US" sz="5600" kern="1200"/>
        </a:p>
      </dsp:txBody>
      <dsp:txXfrm>
        <a:off x="108596" y="9653495"/>
        <a:ext cx="12806624" cy="20074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6/18/2019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Open Sans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Open Sans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Open Sans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Open Sans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Open Sans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Autofit/>
          </a:bodyPr>
          <a:lstStyle>
            <a:lvl1pPr algn="l">
              <a:defRPr sz="7000" b="0" i="0" cap="all" baseline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>
            <a:lvl1pPr>
              <a:defRPr sz="4200">
                <a:solidFill>
                  <a:schemeClr val="bg1"/>
                </a:solidFill>
                <a:latin typeface="Helvetica Light"/>
              </a:defRPr>
            </a:lvl1pPr>
            <a:lvl2pPr>
              <a:defRPr sz="4200">
                <a:solidFill>
                  <a:schemeClr val="bg1"/>
                </a:solidFill>
                <a:latin typeface="Helvetica Light"/>
              </a:defRPr>
            </a:lvl2pPr>
            <a:lvl3pPr>
              <a:defRPr sz="4200">
                <a:solidFill>
                  <a:schemeClr val="bg1"/>
                </a:solidFill>
                <a:latin typeface="Helvetica Light"/>
              </a:defRPr>
            </a:lvl3pPr>
            <a:lvl4pPr>
              <a:defRPr sz="4200">
                <a:solidFill>
                  <a:schemeClr val="bg1"/>
                </a:solidFill>
                <a:latin typeface="Helvetica Light"/>
              </a:defRPr>
            </a:lvl4pPr>
            <a:lvl5pPr>
              <a:defRPr sz="4200">
                <a:solidFill>
                  <a:schemeClr val="bg1"/>
                </a:solidFill>
                <a:latin typeface="Helvetica 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619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417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Coffee break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5694" y="4225014"/>
            <a:ext cx="5636966" cy="595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27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Food break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119" y="4420039"/>
            <a:ext cx="5739548" cy="573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PICTURE 1">
    <p:bg>
      <p:bgPr>
        <a:solidFill>
          <a:srgbClr val="42BB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35955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D5BD5-9CB9-45BC-B306-607259E080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14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040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75964" y="730259"/>
            <a:ext cx="21025722" cy="11623668"/>
          </a:xfrm>
          <a:prstGeom prst="rect">
            <a:avLst/>
          </a:prstGeom>
          <a:solidFill>
            <a:srgbClr val="329C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181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91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8500" b="1" i="0" kern="1200" cap="all">
          <a:solidFill>
            <a:schemeClr val="bg1"/>
          </a:solidFill>
          <a:latin typeface="Helvetica"/>
          <a:ea typeface="Open Sans Regular" charset="0"/>
          <a:cs typeface="Open Sans Regular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b="0" i="0" kern="1200" dirty="0" smtClean="0">
          <a:solidFill>
            <a:schemeClr val="bg1"/>
          </a:solidFill>
          <a:effectLst/>
          <a:latin typeface="Helvetica Light"/>
          <a:ea typeface="Montserrat Light" charset="0"/>
          <a:cs typeface="Montserrat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b="0" i="0" kern="1200" dirty="0" smtClean="0">
          <a:solidFill>
            <a:schemeClr val="bg1"/>
          </a:solidFill>
          <a:effectLst/>
          <a:latin typeface="Helvetica Light"/>
          <a:ea typeface="Montserrat Light" charset="0"/>
          <a:cs typeface="Montserrat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b="0" i="0" kern="1200" dirty="0" smtClean="0">
          <a:solidFill>
            <a:schemeClr val="bg1"/>
          </a:solidFill>
          <a:effectLst/>
          <a:latin typeface="Helvetica Light"/>
          <a:ea typeface="Montserrat Light" charset="0"/>
          <a:cs typeface="Montserrat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bg1"/>
          </a:solidFill>
          <a:effectLst/>
          <a:latin typeface="Helvetica Light"/>
          <a:ea typeface="Montserrat Light" charset="0"/>
          <a:cs typeface="Montserrat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>
          <a:solidFill>
            <a:schemeClr val="bg1"/>
          </a:solidFill>
          <a:effectLst/>
          <a:latin typeface="Helvetica Light"/>
          <a:ea typeface="Montserrat Light" charset="0"/>
          <a:cs typeface="Montserrat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rgbClr val="329CD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LosAlamosAsset 1WIN_LOGO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229" y="12353926"/>
            <a:ext cx="1713458" cy="99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2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92" r:id="rId5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7000" b="0" i="0" kern="1200" cap="all">
          <a:solidFill>
            <a:schemeClr val="bg1"/>
          </a:solidFill>
          <a:latin typeface="Times New Roman"/>
          <a:ea typeface="Open Sans Regular" charset="0"/>
          <a:cs typeface="Times New Roman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b="0" i="0" kern="1200" dirty="0" smtClean="0">
          <a:solidFill>
            <a:schemeClr val="bg1"/>
          </a:solidFill>
          <a:effectLst/>
          <a:latin typeface="Helvetica Light"/>
          <a:ea typeface="Montserrat Light" charset="0"/>
          <a:cs typeface="Montserrat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b="0" i="0" kern="1200" dirty="0" smtClean="0">
          <a:solidFill>
            <a:schemeClr val="bg1"/>
          </a:solidFill>
          <a:effectLst/>
          <a:latin typeface="Helvetica Light"/>
          <a:ea typeface="Montserrat Light" charset="0"/>
          <a:cs typeface="Montserrat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b="0" i="0" kern="1200" dirty="0" smtClean="0">
          <a:solidFill>
            <a:schemeClr val="bg1"/>
          </a:solidFill>
          <a:effectLst/>
          <a:latin typeface="Helvetica Light"/>
          <a:ea typeface="Montserrat Light" charset="0"/>
          <a:cs typeface="Montserrat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bg1"/>
          </a:solidFill>
          <a:effectLst/>
          <a:latin typeface="Helvetica Light"/>
          <a:ea typeface="Montserrat Light" charset="0"/>
          <a:cs typeface="Montserrat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>
          <a:solidFill>
            <a:schemeClr val="bg1"/>
          </a:solidFill>
          <a:effectLst/>
          <a:latin typeface="Helvetica Light"/>
          <a:ea typeface="Montserrat Light" charset="0"/>
          <a:cs typeface="Montserrat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29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LosAlamosAsset 1WIN_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229" y="12353926"/>
            <a:ext cx="1713458" cy="99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72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7000" b="0" i="0" kern="1200" cap="all">
          <a:solidFill>
            <a:schemeClr val="bg1"/>
          </a:solidFill>
          <a:latin typeface="Times New Roman"/>
          <a:ea typeface="Open Sans Regular" charset="0"/>
          <a:cs typeface="Times New Roman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b="0" i="0" kern="1200" dirty="0" smtClean="0">
          <a:solidFill>
            <a:schemeClr val="bg1"/>
          </a:solidFill>
          <a:effectLst/>
          <a:latin typeface="Helvetica Light"/>
          <a:ea typeface="Montserrat Light" charset="0"/>
          <a:cs typeface="Montserrat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b="0" i="0" kern="1200" dirty="0" smtClean="0">
          <a:solidFill>
            <a:schemeClr val="bg1"/>
          </a:solidFill>
          <a:effectLst/>
          <a:latin typeface="Helvetica Light"/>
          <a:ea typeface="Montserrat Light" charset="0"/>
          <a:cs typeface="Montserrat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b="0" i="0" kern="1200" dirty="0" smtClean="0">
          <a:solidFill>
            <a:schemeClr val="bg1"/>
          </a:solidFill>
          <a:effectLst/>
          <a:latin typeface="Helvetica Light"/>
          <a:ea typeface="Montserrat Light" charset="0"/>
          <a:cs typeface="Montserrat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bg1"/>
          </a:solidFill>
          <a:effectLst/>
          <a:latin typeface="Helvetica Light"/>
          <a:ea typeface="Montserrat Light" charset="0"/>
          <a:cs typeface="Montserrat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>
          <a:solidFill>
            <a:schemeClr val="bg1"/>
          </a:solidFill>
          <a:effectLst/>
          <a:latin typeface="Helvetica Light"/>
          <a:ea typeface="Montserrat Light" charset="0"/>
          <a:cs typeface="Montserrat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75963" y="730259"/>
            <a:ext cx="21025723" cy="11623667"/>
          </a:xfrm>
          <a:prstGeom prst="rect">
            <a:avLst/>
          </a:prstGeom>
          <a:solidFill>
            <a:srgbClr val="329CD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rgbClr val="329CD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LosAlamosAsset 1WIN_LOGO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229" y="12353926"/>
            <a:ext cx="1713458" cy="99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0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7000" b="0" i="0" kern="1200" cap="all">
          <a:solidFill>
            <a:schemeClr val="bg1"/>
          </a:solidFill>
          <a:latin typeface="Times New Roman"/>
          <a:ea typeface="Open Sans Regular" charset="0"/>
          <a:cs typeface="Times New Roman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b="0" i="0" kern="1200" dirty="0" smtClean="0">
          <a:solidFill>
            <a:schemeClr val="bg1"/>
          </a:solidFill>
          <a:effectLst/>
          <a:latin typeface="Helvetica Light"/>
          <a:ea typeface="Montserrat Light" charset="0"/>
          <a:cs typeface="Montserrat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b="0" i="0" kern="1200" dirty="0" smtClean="0">
          <a:solidFill>
            <a:schemeClr val="bg1"/>
          </a:solidFill>
          <a:effectLst/>
          <a:latin typeface="Helvetica Light"/>
          <a:ea typeface="Montserrat Light" charset="0"/>
          <a:cs typeface="Montserrat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b="0" i="0" kern="1200" dirty="0" smtClean="0">
          <a:solidFill>
            <a:schemeClr val="bg1"/>
          </a:solidFill>
          <a:effectLst/>
          <a:latin typeface="Helvetica Light"/>
          <a:ea typeface="Montserrat Light" charset="0"/>
          <a:cs typeface="Montserrat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bg1"/>
          </a:solidFill>
          <a:effectLst/>
          <a:latin typeface="Helvetica Light"/>
          <a:ea typeface="Montserrat Light" charset="0"/>
          <a:cs typeface="Montserrat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>
          <a:solidFill>
            <a:schemeClr val="bg1"/>
          </a:solidFill>
          <a:effectLst/>
          <a:latin typeface="Helvetica Light"/>
          <a:ea typeface="Montserrat Light" charset="0"/>
          <a:cs typeface="Montserrat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642129507425713804905768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9742" y="3567918"/>
            <a:ext cx="9288080" cy="5778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6000" kern="1200">
                <a:latin typeface="+mj-lt"/>
                <a:ea typeface="+mj-ea"/>
                <a:cs typeface="+mj-cs"/>
              </a:rPr>
              <a:t>How we started, and how you can too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342349" cy="13716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45170" cy="13716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PGE_Mothers_Nuclear_logo-FULL.png">
            <a:extLst>
              <a:ext uri="{FF2B5EF4-FFF2-40B4-BE49-F238E27FC236}">
                <a16:creationId xmlns:a16="http://schemas.microsoft.com/office/drawing/2014/main" id="{97853653-0924-4CC4-9675-0AB53C77B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45" y="2363684"/>
            <a:ext cx="8093578" cy="6252289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E5F287C-1BDA-4F14-AD61-C5FA83B70CAE}"/>
              </a:ext>
            </a:extLst>
          </p:cNvPr>
          <p:cNvSpPr txBox="1">
            <a:spLocks/>
          </p:cNvSpPr>
          <p:nvPr/>
        </p:nvSpPr>
        <p:spPr>
          <a:xfrm>
            <a:off x="13520712" y="10438873"/>
            <a:ext cx="9257110" cy="2184400"/>
          </a:xfrm>
          <a:prstGeom prst="rect">
            <a:avLst/>
          </a:prstGeom>
        </p:spPr>
        <p:txBody>
          <a:bodyPr/>
          <a:lstStyle>
            <a:lvl1pPr marL="457109" indent="-457109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lang="en-US" sz="4800" b="0" i="0" kern="1200" dirty="0" smtClean="0">
                <a:solidFill>
                  <a:schemeClr val="bg1"/>
                </a:solidFill>
                <a:effectLst/>
                <a:latin typeface="Helvetica Light"/>
                <a:ea typeface="Montserrat Light" charset="0"/>
                <a:cs typeface="Montserrat Light" charset="0"/>
              </a:defRPr>
            </a:lvl1pPr>
            <a:lvl2pPr marL="137132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4000" b="0" i="0" kern="1200" dirty="0" smtClean="0">
                <a:solidFill>
                  <a:schemeClr val="bg1"/>
                </a:solidFill>
                <a:effectLst/>
                <a:latin typeface="Helvetica Light"/>
                <a:ea typeface="Montserrat Light" charset="0"/>
                <a:cs typeface="Montserrat Light" charset="0"/>
              </a:defRPr>
            </a:lvl2pPr>
            <a:lvl3pPr marL="2285543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600" b="0" i="0" kern="1200" dirty="0" smtClean="0">
                <a:solidFill>
                  <a:schemeClr val="bg1"/>
                </a:solidFill>
                <a:effectLst/>
                <a:latin typeface="Helvetica Light"/>
                <a:ea typeface="Montserrat Light" charset="0"/>
                <a:cs typeface="Montserrat Light" charset="0"/>
              </a:defRPr>
            </a:lvl3pPr>
            <a:lvl4pPr marL="3199760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b="0" i="0" kern="1200" dirty="0" smtClean="0">
                <a:solidFill>
                  <a:schemeClr val="bg1"/>
                </a:solidFill>
                <a:effectLst/>
                <a:latin typeface="Helvetica Light"/>
                <a:ea typeface="Montserrat Light" charset="0"/>
                <a:cs typeface="Montserrat Light" charset="0"/>
              </a:defRPr>
            </a:lvl4pPr>
            <a:lvl5pPr marL="4113977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3200" b="0" i="0" kern="1200" dirty="0">
                <a:solidFill>
                  <a:schemeClr val="bg1"/>
                </a:solidFill>
                <a:effectLst/>
                <a:latin typeface="Helvetica Light"/>
                <a:ea typeface="Montserrat Light" charset="0"/>
                <a:cs typeface="Montserrat Light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Kristin Zaitz</a:t>
            </a:r>
          </a:p>
          <a:p>
            <a:pPr marL="0" indent="0">
              <a:buNone/>
            </a:pPr>
            <a:r>
              <a:rPr lang="en-US" dirty="0"/>
              <a:t>Co-Founder, Mothers for Nuclear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1500" dirty="0"/>
              <a:t>			</a:t>
            </a:r>
            <a:endParaRPr lang="en-US" sz="11500" b="1" dirty="0">
              <a:solidFill>
                <a:srgbClr val="0008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6774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7939" y="941850"/>
            <a:ext cx="8759737" cy="11784208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1A42C6-993C-4F6A-8167-230AE6927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608" y="2024008"/>
            <a:ext cx="6830537" cy="95908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Have We Learned?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D766DF0-CBAA-4DC1-B84C-8D2D6EA753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441881"/>
              </p:ext>
            </p:extLst>
          </p:nvPr>
        </p:nvGraphicFramePr>
        <p:xfrm>
          <a:off x="10385894" y="941848"/>
          <a:ext cx="13023816" cy="11770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2EBAB-0942-41BD-BCB6-57B8E933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CBD5BD5-9CB9-45BC-B306-607259E0808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22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20228" y="9155950"/>
            <a:ext cx="15074771" cy="3799654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A0711-3309-4D83-A0B0-DAEC9F1FB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538" y="9483896"/>
            <a:ext cx="13655483" cy="17240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 Changed My Mind About Nuclear When I Discovered How it Aligns with My Values</a:t>
            </a:r>
          </a:p>
        </p:txBody>
      </p:sp>
      <p:pic>
        <p:nvPicPr>
          <p:cNvPr id="11" name="Picture 10" descr="kristin diving.png">
            <a:extLst>
              <a:ext uri="{FF2B5EF4-FFF2-40B4-BE49-F238E27FC236}">
                <a16:creationId xmlns:a16="http://schemas.microsoft.com/office/drawing/2014/main" id="{71596E91-A977-40F6-8D57-A2F0C24C07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2" r="1" b="19229"/>
          <a:stretch/>
        </p:blipFill>
        <p:spPr>
          <a:xfrm>
            <a:off x="16168140" y="643468"/>
            <a:ext cx="7593162" cy="4021102"/>
          </a:xfrm>
          <a:prstGeom prst="rect">
            <a:avLst/>
          </a:prstGeom>
        </p:spPr>
      </p:pic>
      <p:pic>
        <p:nvPicPr>
          <p:cNvPr id="9" name="Picture 8" descr="IMG_20160422_105341.jpg">
            <a:extLst>
              <a:ext uri="{FF2B5EF4-FFF2-40B4-BE49-F238E27FC236}">
                <a16:creationId xmlns:a16="http://schemas.microsoft.com/office/drawing/2014/main" id="{70413CB8-D56F-4309-B0FB-DAC7A1F061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1" r="2436" b="2"/>
          <a:stretch/>
        </p:blipFill>
        <p:spPr>
          <a:xfrm>
            <a:off x="8402909" y="643464"/>
            <a:ext cx="7584968" cy="8222646"/>
          </a:xfrm>
          <a:prstGeom prst="rect">
            <a:avLst/>
          </a:prstGeom>
        </p:spPr>
      </p:pic>
      <p:pic>
        <p:nvPicPr>
          <p:cNvPr id="8" name="Picture 7" descr="20140705_122724.jpg">
            <a:extLst>
              <a:ext uri="{FF2B5EF4-FFF2-40B4-BE49-F238E27FC236}">
                <a16:creationId xmlns:a16="http://schemas.microsoft.com/office/drawing/2014/main" id="{EA9B5FBF-8FB4-490D-8F51-C85DF36E89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86" b="37729"/>
          <a:stretch/>
        </p:blipFill>
        <p:spPr>
          <a:xfrm>
            <a:off x="616348" y="643460"/>
            <a:ext cx="7593990" cy="4021102"/>
          </a:xfrm>
          <a:prstGeom prst="rect">
            <a:avLst/>
          </a:prstGeom>
        </p:spPr>
      </p:pic>
      <p:pic>
        <p:nvPicPr>
          <p:cNvPr id="5" name="Picture 4" descr="baby k + dad guitar.jpg">
            <a:extLst>
              <a:ext uri="{FF2B5EF4-FFF2-40B4-BE49-F238E27FC236}">
                <a16:creationId xmlns:a16="http://schemas.microsoft.com/office/drawing/2014/main" id="{254F2B4F-BA7B-420F-81D4-D0EADC58B8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6" r="1" b="8452"/>
          <a:stretch/>
        </p:blipFill>
        <p:spPr>
          <a:xfrm>
            <a:off x="635102" y="4844194"/>
            <a:ext cx="7587544" cy="4027608"/>
          </a:xfrm>
          <a:prstGeom prst="rect">
            <a:avLst/>
          </a:prstGeom>
        </p:spPr>
      </p:pic>
      <p:pic>
        <p:nvPicPr>
          <p:cNvPr id="6" name="Picture 5" descr="kristin containment.png">
            <a:extLst>
              <a:ext uri="{FF2B5EF4-FFF2-40B4-BE49-F238E27FC236}">
                <a16:creationId xmlns:a16="http://schemas.microsoft.com/office/drawing/2014/main" id="{A730CABB-AA79-4D1B-ACCD-3428850B38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2" b="17649"/>
          <a:stretch/>
        </p:blipFill>
        <p:spPr>
          <a:xfrm>
            <a:off x="16161694" y="4863410"/>
            <a:ext cx="7593988" cy="400189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7409" y="11388194"/>
            <a:ext cx="10969943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IMG_4603.jpg">
            <a:extLst>
              <a:ext uri="{FF2B5EF4-FFF2-40B4-BE49-F238E27FC236}">
                <a16:creationId xmlns:a16="http://schemas.microsoft.com/office/drawing/2014/main" id="{D25C1B5D-9C9A-47C9-AA40-855CB8A931E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4" r="1" b="14182"/>
          <a:stretch/>
        </p:blipFill>
        <p:spPr>
          <a:xfrm>
            <a:off x="635102" y="9051432"/>
            <a:ext cx="7587544" cy="40211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C0CC8-B2A2-49C4-9B52-48A919ECB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CBD5BD5-9CB9-45BC-B306-607259E0808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12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20228" y="9155950"/>
            <a:ext cx="15074771" cy="3799654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7A7FE-9033-4B28-9B6C-A3286CF05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4538" y="9483896"/>
            <a:ext cx="13655483" cy="172406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/>
            <a:r>
              <a:rPr lang="en-US" sz="8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Team up with others who share your purpose</a:t>
            </a:r>
            <a:endParaRPr lang="en-US" sz="8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B66AEE-1800-4939-9676-F8664414A0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11" y="643464"/>
            <a:ext cx="6166984" cy="8222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C519E7-F648-45A3-9274-7770447195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733" y="1249284"/>
            <a:ext cx="7593162" cy="28094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B23A34-CC03-4355-BCBF-215A38C201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853" y="4844194"/>
            <a:ext cx="7160192" cy="4027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3533F1-26E6-435C-B43E-807CBB365B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8140" y="957792"/>
            <a:ext cx="7593990" cy="759399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7409" y="11388194"/>
            <a:ext cx="10969943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C1BE8DB-8C19-4068-A7FC-1DAF8CDE472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9" y="9402206"/>
            <a:ext cx="7587544" cy="33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8575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1A628E-0596-4091-8D31-BBE79993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</p:spPr>
        <p:txBody>
          <a:bodyPr/>
          <a:lstStyle/>
          <a:p>
            <a:pPr algn="ctr"/>
            <a:r>
              <a:rPr lang="en-US" dirty="0"/>
              <a:t>Feelings Matter!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4BB9A760-ECF2-4276-AC55-5EB78B371F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422774"/>
              </p:ext>
            </p:extLst>
          </p:nvPr>
        </p:nvGraphicFramePr>
        <p:xfrm>
          <a:off x="1676400" y="3651250"/>
          <a:ext cx="21024850" cy="8702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64ADE-C620-4A51-8F57-A3B32D784CE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CBD5BD5-9CB9-45BC-B306-607259E080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89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0618178-4B5C-46A4-9E68-052C31FA6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9414261" y="7019926"/>
            <a:ext cx="14180736" cy="5935678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2DF52-D7D9-4D47-8B75-820BE2706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1026" y="10853881"/>
            <a:ext cx="12927207" cy="18411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9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can we do? LOTS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ACCA90-9745-4CE5-ADD8-93401D161A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66" y="643466"/>
            <a:ext cx="7911013" cy="59332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2166E40-6B85-49DF-BF24-00B640A5EE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86" y="560350"/>
            <a:ext cx="4015931" cy="60163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0A25F42-F0F6-4779-965C-A8FC6A424E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8897" y="598726"/>
            <a:ext cx="8048663" cy="6016376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36FD40B-09C1-46D7-9E32-CC9BD7629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73897" y="10886172"/>
            <a:ext cx="12798267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DEAC654-8E29-4173-95B8-5F6C0F6709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2" y="7019926"/>
            <a:ext cx="8070141" cy="60526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A12FB-C201-46A1-ACFA-96C81541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2CBD5BD5-9CB9-45BC-B306-607259E0808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A400E82-EA02-4F9E-8F86-A5EC5D1EF363}"/>
              </a:ext>
            </a:extLst>
          </p:cNvPr>
          <p:cNvSpPr txBox="1"/>
          <p:nvPr/>
        </p:nvSpPr>
        <p:spPr>
          <a:xfrm>
            <a:off x="10041025" y="7375250"/>
            <a:ext cx="130311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Website, blog &amp; personal stories. Facebook. Twitter. Instagram. Video. Radio. Op-Ed’s. TV interviews. Travel. Speak in schools, clubs, community groups. State-level and national-level political advocacy. Pro-nuclear marches. Pro-nuclear rallies. Letter-writing campaigns. Mixers. Building advocacy networks. Have fun!</a:t>
            </a:r>
          </a:p>
        </p:txBody>
      </p:sp>
    </p:spTree>
    <p:extLst>
      <p:ext uri="{BB962C8B-B14F-4D97-AF65-F5344CB8AC3E}">
        <p14:creationId xmlns:p14="http://schemas.microsoft.com/office/powerpoint/2010/main" val="1775902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3557" y="560748"/>
            <a:ext cx="22871628" cy="368851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772C7-2685-4E9F-A998-2B8A68562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417" y="867090"/>
            <a:ext cx="22273906" cy="18608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59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Men in suits using Acronyms and big words doesn’t do it for everyone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58994" y="3044584"/>
            <a:ext cx="15540752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" descr="cid:642129507425713804905768">
            <a:extLst>
              <a:ext uri="{FF2B5EF4-FFF2-40B4-BE49-F238E27FC236}">
                <a16:creationId xmlns:a16="http://schemas.microsoft.com/office/drawing/2014/main" id="{ECBE483C-C24A-4E81-A986-BD5A3092D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274" y="4853636"/>
            <a:ext cx="10660365" cy="799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229370" y="5193672"/>
            <a:ext cx="0" cy="73152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BDDE908-C1BC-4A0D-8977-C01E5BBBC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6789" y="5033126"/>
            <a:ext cx="10908992" cy="763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4941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90325 final.png">
            <a:extLst>
              <a:ext uri="{FF2B5EF4-FFF2-40B4-BE49-F238E27FC236}">
                <a16:creationId xmlns:a16="http://schemas.microsoft.com/office/drawing/2014/main" id="{17E4D31B-12D3-4D96-9903-84EFA47E94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" r="3118" b="1"/>
          <a:stretch/>
        </p:blipFill>
        <p:spPr>
          <a:xfrm>
            <a:off x="-8" y="1775"/>
            <a:ext cx="24377650" cy="137083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72083-C6D8-4BE6-9E45-17618EB9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8549" y="1200122"/>
            <a:ext cx="1096994" cy="1096994"/>
          </a:xfrm>
          <a:prstGeom prst="ellipse">
            <a:avLst/>
          </a:prstGeom>
          <a:solidFill>
            <a:srgbClr val="384C63"/>
          </a:solidFill>
        </p:spPr>
        <p:txBody>
          <a:bodyPr anchor="ctr">
            <a:normAutofit/>
          </a:bodyPr>
          <a:lstStyle/>
          <a:p>
            <a:pPr algn="ctr">
              <a:spcAft>
                <a:spcPts val="1600"/>
              </a:spcAft>
            </a:pPr>
            <a:fld id="{2CBD5BD5-9CB9-45BC-B306-607259E08085}" type="slidenum">
              <a:rPr lang="en-US" sz="2933">
                <a:solidFill>
                  <a:srgbClr val="FFFFFF"/>
                </a:solidFill>
              </a:rPr>
              <a:pPr algn="ctr">
                <a:spcAft>
                  <a:spcPts val="1600"/>
                </a:spcAft>
              </a:pPr>
              <a:t>7</a:t>
            </a:fld>
            <a:endParaRPr lang="en-US" sz="2933">
              <a:solidFill>
                <a:srgbClr val="FFFFF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80E1D2-154A-467E-9241-2FEC6EDECA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024" r="-1" b="1072"/>
          <a:stretch/>
        </p:blipFill>
        <p:spPr>
          <a:xfrm>
            <a:off x="11848530" y="5674308"/>
            <a:ext cx="5484971" cy="5484971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24" name="Content Placeholder 5">
            <a:extLst>
              <a:ext uri="{FF2B5EF4-FFF2-40B4-BE49-F238E27FC236}">
                <a16:creationId xmlns:a16="http://schemas.microsoft.com/office/drawing/2014/main" id="{6600291D-CAE5-4E05-B8DF-D4B1FB65C3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83" r="22674" b="-4"/>
          <a:stretch/>
        </p:blipFill>
        <p:spPr>
          <a:xfrm>
            <a:off x="16316956" y="1790"/>
            <a:ext cx="8066531" cy="6971093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pic>
        <p:nvPicPr>
          <p:cNvPr id="7" name="Picture 6" descr="Screenshot 2018-05-08 21.17.59.png">
            <a:extLst>
              <a:ext uri="{FF2B5EF4-FFF2-40B4-BE49-F238E27FC236}">
                <a16:creationId xmlns:a16="http://schemas.microsoft.com/office/drawing/2014/main" id="{437BC56A-DD15-49E8-A382-549298B49A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3" r="12248" b="4"/>
          <a:stretch/>
        </p:blipFill>
        <p:spPr>
          <a:xfrm>
            <a:off x="18253825" y="8394032"/>
            <a:ext cx="6123826" cy="5320204"/>
          </a:xfrm>
          <a:custGeom>
            <a:avLst/>
            <a:gdLst>
              <a:gd name="connsiteX0" fmla="*/ 1723644 w 3062710"/>
              <a:gd name="connsiteY0" fmla="*/ 0 h 2660795"/>
              <a:gd name="connsiteX1" fmla="*/ 3053691 w 3062710"/>
              <a:gd name="connsiteY1" fmla="*/ 627247 h 2660795"/>
              <a:gd name="connsiteX2" fmla="*/ 3062710 w 3062710"/>
              <a:gd name="connsiteY2" fmla="*/ 639308 h 2660795"/>
              <a:gd name="connsiteX3" fmla="*/ 3062710 w 3062710"/>
              <a:gd name="connsiteY3" fmla="*/ 2660795 h 2660795"/>
              <a:gd name="connsiteX4" fmla="*/ 278239 w 3062710"/>
              <a:gd name="connsiteY4" fmla="*/ 2660795 h 2660795"/>
              <a:gd name="connsiteX5" fmla="*/ 208035 w 3062710"/>
              <a:gd name="connsiteY5" fmla="*/ 2545235 h 2660795"/>
              <a:gd name="connsiteX6" fmla="*/ 0 w 3062710"/>
              <a:gd name="connsiteY6" fmla="*/ 1723644 h 2660795"/>
              <a:gd name="connsiteX7" fmla="*/ 1723644 w 3062710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2710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062710" y="639308"/>
                </a:lnTo>
                <a:lnTo>
                  <a:pt x="3062710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6224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921" y="9144000"/>
            <a:ext cx="14112938" cy="3928532"/>
          </a:xfrm>
          <a:prstGeom prst="rect">
            <a:avLst/>
          </a:prstGeom>
          <a:solidFill>
            <a:srgbClr val="993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F44C9-3D8D-4329-A6EC-A4F64D917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238" y="9534144"/>
            <a:ext cx="13184944" cy="32504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Lego Movie 2 &amp; How Not TO Frame An Issue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9223D-0A56-4962-8889-19279964C2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31" r="14273" b="1"/>
          <a:stretch/>
        </p:blipFill>
        <p:spPr>
          <a:xfrm>
            <a:off x="654923" y="643466"/>
            <a:ext cx="14112936" cy="82147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65385" y="643464"/>
            <a:ext cx="8668968" cy="12429068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B312D-7691-42D2-85DF-38EDC1505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4456" y="1835450"/>
            <a:ext cx="6847694" cy="970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-228600" defTabSz="914400"/>
            <a:r>
              <a:rPr lang="en-US" sz="4000" i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Queen Watevra Wa-Nabi: </a:t>
            </a:r>
            <a:r>
              <a:rPr lang="en-US" sz="40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Here's some other adjectives people use to describe me, "Un-duplicitous", "un-malicious", "un-conniving", "un-nasty"!</a:t>
            </a:r>
          </a:p>
          <a:p>
            <a:pPr marL="0" indent="-228600" defTabSz="914400"/>
            <a:endParaRPr lang="en-US" sz="40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indent="-228600" defTabSz="914400"/>
            <a:r>
              <a:rPr lang="en-US" sz="4000" i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Lucy: </a:t>
            </a:r>
            <a:r>
              <a:rPr lang="en-US" sz="40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You're just adding "un" to words that describe you.</a:t>
            </a:r>
          </a:p>
          <a:p>
            <a:pPr marL="0" indent="-228600" defTabSz="914400"/>
            <a:endParaRPr lang="en-US" sz="40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marL="0" indent="-228600" defTabSz="914400"/>
            <a:r>
              <a:rPr lang="en-US" sz="4000" i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Queen Watevra Wa-Nabi: </a:t>
            </a:r>
            <a:r>
              <a:rPr lang="en-US" sz="40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Who, me? I'm Queen Watevra Wa-Nabi! The most least evil person you'll ever meet!</a:t>
            </a:r>
          </a:p>
        </p:txBody>
      </p:sp>
    </p:spTree>
    <p:extLst>
      <p:ext uri="{BB962C8B-B14F-4D97-AF65-F5344CB8AC3E}">
        <p14:creationId xmlns:p14="http://schemas.microsoft.com/office/powerpoint/2010/main" val="2006049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90325 final.png">
            <a:extLst>
              <a:ext uri="{FF2B5EF4-FFF2-40B4-BE49-F238E27FC236}">
                <a16:creationId xmlns:a16="http://schemas.microsoft.com/office/drawing/2014/main" id="{555922C1-0FA6-4EB3-9FFE-A24FE7B8EF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" r="3142"/>
          <a:stretch/>
        </p:blipFill>
        <p:spPr>
          <a:xfrm>
            <a:off x="20" y="10"/>
            <a:ext cx="24377630" cy="13715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640284"/>
            <a:ext cx="24377650" cy="147310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5A953-9CF7-4431-9A6F-29D8A33DB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477" y="10634480"/>
            <a:ext cx="22416011" cy="14896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Make it Personal. Tell your story. Tell your “why”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0483966"/>
            <a:ext cx="2437765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269704"/>
            <a:ext cx="2437765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40312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_Default Theme">
  <a:themeElements>
    <a:clrScheme name="Pitch Deck Light">
      <a:dk1>
        <a:srgbClr val="737572"/>
      </a:dk1>
      <a:lt1>
        <a:srgbClr val="FFFFFF"/>
      </a:lt1>
      <a:dk2>
        <a:srgbClr val="445469"/>
      </a:dk2>
      <a:lt2>
        <a:srgbClr val="FFFFFF"/>
      </a:lt2>
      <a:accent1>
        <a:srgbClr val="0E80C9"/>
      </a:accent1>
      <a:accent2>
        <a:srgbClr val="119CF4"/>
      </a:accent2>
      <a:accent3>
        <a:srgbClr val="445469"/>
      </a:accent3>
      <a:accent4>
        <a:srgbClr val="8AC153"/>
      </a:accent4>
      <a:accent5>
        <a:srgbClr val="BAEF69"/>
      </a:accent5>
      <a:accent6>
        <a:srgbClr val="A9A8AB"/>
      </a:accent6>
      <a:hlink>
        <a:srgbClr val="0E80C9"/>
      </a:hlink>
      <a:folHlink>
        <a:srgbClr val="0EA3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Theme">
  <a:themeElements>
    <a:clrScheme name="Pitch Deck Light">
      <a:dk1>
        <a:srgbClr val="737572"/>
      </a:dk1>
      <a:lt1>
        <a:srgbClr val="FFFFFF"/>
      </a:lt1>
      <a:dk2>
        <a:srgbClr val="445469"/>
      </a:dk2>
      <a:lt2>
        <a:srgbClr val="FFFFFF"/>
      </a:lt2>
      <a:accent1>
        <a:srgbClr val="0E80C9"/>
      </a:accent1>
      <a:accent2>
        <a:srgbClr val="119CF4"/>
      </a:accent2>
      <a:accent3>
        <a:srgbClr val="445469"/>
      </a:accent3>
      <a:accent4>
        <a:srgbClr val="8AC153"/>
      </a:accent4>
      <a:accent5>
        <a:srgbClr val="BAEF69"/>
      </a:accent5>
      <a:accent6>
        <a:srgbClr val="A9A8AB"/>
      </a:accent6>
      <a:hlink>
        <a:srgbClr val="0E80C9"/>
      </a:hlink>
      <a:folHlink>
        <a:srgbClr val="0EA3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Default Theme">
  <a:themeElements>
    <a:clrScheme name="Pitch Deck Light">
      <a:dk1>
        <a:srgbClr val="737572"/>
      </a:dk1>
      <a:lt1>
        <a:srgbClr val="FFFFFF"/>
      </a:lt1>
      <a:dk2>
        <a:srgbClr val="445469"/>
      </a:dk2>
      <a:lt2>
        <a:srgbClr val="FFFFFF"/>
      </a:lt2>
      <a:accent1>
        <a:srgbClr val="0E80C9"/>
      </a:accent1>
      <a:accent2>
        <a:srgbClr val="119CF4"/>
      </a:accent2>
      <a:accent3>
        <a:srgbClr val="445469"/>
      </a:accent3>
      <a:accent4>
        <a:srgbClr val="8AC153"/>
      </a:accent4>
      <a:accent5>
        <a:srgbClr val="BAEF69"/>
      </a:accent5>
      <a:accent6>
        <a:srgbClr val="A9A8AB"/>
      </a:accent6>
      <a:hlink>
        <a:srgbClr val="0E80C9"/>
      </a:hlink>
      <a:folHlink>
        <a:srgbClr val="0EA3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Theme">
  <a:themeElements>
    <a:clrScheme name="Pitch Deck Light">
      <a:dk1>
        <a:srgbClr val="737572"/>
      </a:dk1>
      <a:lt1>
        <a:srgbClr val="FFFFFF"/>
      </a:lt1>
      <a:dk2>
        <a:srgbClr val="445469"/>
      </a:dk2>
      <a:lt2>
        <a:srgbClr val="FFFFFF"/>
      </a:lt2>
      <a:accent1>
        <a:srgbClr val="0E80C9"/>
      </a:accent1>
      <a:accent2>
        <a:srgbClr val="119CF4"/>
      </a:accent2>
      <a:accent3>
        <a:srgbClr val="445469"/>
      </a:accent3>
      <a:accent4>
        <a:srgbClr val="8AC153"/>
      </a:accent4>
      <a:accent5>
        <a:srgbClr val="BAEF69"/>
      </a:accent5>
      <a:accent6>
        <a:srgbClr val="A9A8AB"/>
      </a:accent6>
      <a:hlink>
        <a:srgbClr val="0E80C9"/>
      </a:hlink>
      <a:folHlink>
        <a:srgbClr val="0EA3FF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251</Words>
  <Application>Microsoft Office PowerPoint</Application>
  <PresentationFormat>Custom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Helvetica Light</vt:lpstr>
      <vt:lpstr>Montserrat Light</vt:lpstr>
      <vt:lpstr>Open Sans Light</vt:lpstr>
      <vt:lpstr>Open Sans Regular</vt:lpstr>
      <vt:lpstr>Times New Roman</vt:lpstr>
      <vt:lpstr>2_Default Theme</vt:lpstr>
      <vt:lpstr>1_Default Theme</vt:lpstr>
      <vt:lpstr>4_Default Theme</vt:lpstr>
      <vt:lpstr>3_Default Theme</vt:lpstr>
      <vt:lpstr>How we started, and how you can too</vt:lpstr>
      <vt:lpstr>I Changed My Mind About Nuclear When I Discovered How it Aligns with My Values</vt:lpstr>
      <vt:lpstr>Team up with others who share your purpose</vt:lpstr>
      <vt:lpstr>Feelings Matter!</vt:lpstr>
      <vt:lpstr>What can we do? LOTS</vt:lpstr>
      <vt:lpstr>Men in suits using Acronyms and big words doesn’t do it for everyone</vt:lpstr>
      <vt:lpstr>PowerPoint Presentation</vt:lpstr>
      <vt:lpstr>Lego Movie 2 &amp; How Not TO Frame An Issue</vt:lpstr>
      <vt:lpstr>Make it Personal. Tell your story. Tell your “why”</vt:lpstr>
      <vt:lpstr>What Have We Learned?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 started, and how you can too</dc:title>
  <dc:creator>Zaitz, Kristin</dc:creator>
  <cp:lastModifiedBy>Zaitz, Kristin</cp:lastModifiedBy>
  <cp:revision>3</cp:revision>
  <dcterms:created xsi:type="dcterms:W3CDTF">2019-06-18T18:12:43Z</dcterms:created>
  <dcterms:modified xsi:type="dcterms:W3CDTF">2019-06-18T18:55:42Z</dcterms:modified>
</cp:coreProperties>
</file>