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3" r:id="rId10"/>
    <p:sldId id="266" r:id="rId11"/>
    <p:sldId id="270" r:id="rId12"/>
    <p:sldId id="269" r:id="rId13"/>
    <p:sldId id="267" r:id="rId14"/>
    <p:sldId id="271" r:id="rId15"/>
    <p:sldId id="272" r:id="rId16"/>
    <p:sldId id="261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0080" y="2847975"/>
            <a:ext cx="6096760" cy="1172210"/>
          </a:xfrm>
        </p:spPr>
        <p:txBody>
          <a:bodyPr>
            <a:normAutofit/>
          </a:bodyPr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200" y="4148455"/>
            <a:ext cx="5656747" cy="111760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5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32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8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4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inghousenuclear.com/Portals/0/operating%20plant%20services/fuel/fuel%20engineering%20services/NF-FE-0040%20SMR%20Operating%20Strategy.pdf" TargetMode="External"/><Relationship Id="rId2" Type="http://schemas.openxmlformats.org/officeDocument/2006/relationships/hyperlink" Target="http://www.nuscalepower.com/our-technology/technology-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erationmpower.com/assets/bwxt_gmp_mpower.pdf" TargetMode="External"/><Relationship Id="rId5" Type="http://schemas.openxmlformats.org/officeDocument/2006/relationships/hyperlink" Target="http://gehitachiprism.com/" TargetMode="External"/><Relationship Id="rId4" Type="http://schemas.openxmlformats.org/officeDocument/2006/relationships/hyperlink" Target="http://www.energy.gov/ne/nuclear-reactor-technologies/small-modular-nuclear-reacto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SGDVkGr4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Quarterly Lunch ‘N Learn: </a:t>
            </a:r>
            <a:br>
              <a:rPr lang="en-US" b="0" dirty="0"/>
            </a:br>
            <a:r>
              <a:rPr lang="en-US" sz="4900" dirty="0"/>
              <a:t>Small Modular Reactors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Price Collins</a:t>
            </a:r>
          </a:p>
          <a:p>
            <a:r>
              <a:rPr lang="en-US" b="0" dirty="0"/>
              <a:t>Engineer I: Exelon-Nine Mile Point, Fall 2016</a:t>
            </a:r>
          </a:p>
        </p:txBody>
      </p:sp>
    </p:spTree>
    <p:extLst>
      <p:ext uri="{BB962C8B-B14F-4D97-AF65-F5344CB8AC3E}">
        <p14:creationId xmlns:p14="http://schemas.microsoft.com/office/powerpoint/2010/main" val="153536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Major Parameters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724400" cy="450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93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Other countries and companies are exploring non water cooled SMRs as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CAREM 25 is an Argentinian developed prototype for a pilot SMR</a:t>
            </a:r>
          </a:p>
          <a:p>
            <a:r>
              <a:rPr lang="en-US" dirty="0"/>
              <a:t>PRISM is a GE SMR designed to burn LWR fuel and excess Plutonium to meet weapons reduction treaties </a:t>
            </a:r>
          </a:p>
          <a:p>
            <a:r>
              <a:rPr lang="en-US" dirty="0" err="1"/>
              <a:t>FLiBe</a:t>
            </a:r>
            <a:r>
              <a:rPr lang="en-US" dirty="0"/>
              <a:t> would be designed to transmute Thorium and would be inherently proliferation resistant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38600" cy="312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SMRs offer similar advantages to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plant reliability due to elimination of critical components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Less valves and pumps = less components to break</a:t>
            </a:r>
          </a:p>
          <a:p>
            <a:r>
              <a:rPr lang="en-US" dirty="0"/>
              <a:t>Potential for a ‘cartridge’ type core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Core would be fully replaced each refuel outage w/ no rod shuffling. Much faster RFO</a:t>
            </a:r>
          </a:p>
          <a:p>
            <a:r>
              <a:rPr lang="en-US" dirty="0"/>
              <a:t>Integral LWRs eliminate the potential for a large break LOCA</a:t>
            </a:r>
          </a:p>
        </p:txBody>
      </p:sp>
    </p:spTree>
    <p:extLst>
      <p:ext uri="{BB962C8B-B14F-4D97-AF65-F5344CB8AC3E}">
        <p14:creationId xmlns:p14="http://schemas.microsoft.com/office/powerpoint/2010/main" val="401467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Load-following power is a highly desirable quality of SMRs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Plants able to quickly ramp up and ramp down power output will make them more competitive with natural gas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Should also save fuel costs in the long run as cycles could last as long as 48 months</a:t>
            </a:r>
          </a:p>
          <a:p>
            <a:r>
              <a:rPr lang="en-US" dirty="0"/>
              <a:t>Envisioned for large scale deployment in foreign countries; especially Africa and the Middle East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Small power output would keep grid stability and prevent blackouts since grid would not ‘go down’ in the event a unit trips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General rule of thumb is to not add a single unit with &gt;10% of that’s grids capacity online (ex. 10000 MWe grid would not add an AP1000 of 1117 </a:t>
            </a:r>
            <a:r>
              <a:rPr lang="en-US" dirty="0" err="1"/>
              <a:t>Mwe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965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SMRs could also be coupled to non power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Retrofitting existing plants for non power uses would be costly and technically challenging</a:t>
            </a:r>
          </a:p>
          <a:p>
            <a:r>
              <a:rPr lang="en-US" dirty="0"/>
              <a:t>Waste heat from a steam Rankine cycle can be used for other industrial applications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Desalination for potable water in coastal areas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Steam heating for chemical applications or district heating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Hydrogen production for industrial or automotive uses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Artificial fixation of nitrogen for fertilizer </a:t>
            </a:r>
          </a:p>
          <a:p>
            <a:r>
              <a:rPr lang="en-US" dirty="0"/>
              <a:t>All would reduce carbon emissions for those commercials products and increase overall efficiency of the plant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~33% thermal efficiency for a Rankine cycle, but up to 50% if you include a useful good as well</a:t>
            </a:r>
          </a:p>
          <a:p>
            <a:pPr lvl="1">
              <a:buFont typeface="Calibri" panose="020F0502020204030204" pitchFamily="34" charset="0"/>
              <a:buChar char="—"/>
            </a:pP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5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NuScale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http://www.nuscalepower.com/our-technology/technology-overview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Westinghouse MSHIM: </a:t>
            </a:r>
            <a:r>
              <a:rPr lang="en-US" dirty="0">
                <a:hlinkClick r:id="rId3"/>
              </a:rPr>
              <a:t>http://www.westinghousenuclear.com/Portals/0/operating%20plant%20services/fuel/fuel%20engineering%20services/NF-FE-0040%20SMR%20Operating%20Strategy.pdf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Dept. of Energy: </a:t>
            </a:r>
            <a:r>
              <a:rPr lang="en-US" dirty="0">
                <a:hlinkClick r:id="rId4"/>
              </a:rPr>
              <a:t>http://www.energy.gov/ne/nuclear-reactor-technologies/small-modular-nuclear-reactors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PRISM: </a:t>
            </a:r>
            <a:r>
              <a:rPr lang="en-US" dirty="0">
                <a:hlinkClick r:id="rId5"/>
              </a:rPr>
              <a:t>http://gehitachiprism.com/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mPower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http://www.generationmpower.com/assets/bwxt_gmp_mpower.pdf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51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Information complied in this presentation was part of a US-DOE Office of Nuclear Energy, Nuclear Energy University Programs, grant contract number: 00120767 DE-AC07-05IDPS07-07ID14517 .</a:t>
            </a:r>
          </a:p>
          <a:p>
            <a:r>
              <a:rPr lang="en-US" dirty="0"/>
              <a:t>Information was also taken from my M.S Defense at the University of Tennessee, Knoxville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4038600" cy="1653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3" y="4267200"/>
            <a:ext cx="1616208" cy="1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119284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is an SMR?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US Department of Energy classifies SMRs as “Nuclear power plants that are smaller in size (300 MWe or less) than current generation base load plants (1,000 MWe or higher).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4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SMRs have a long history 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first integral reactors were designed for the Navy in the 1950s (</a:t>
            </a:r>
            <a:r>
              <a:rPr lang="en-US" dirty="0" err="1"/>
              <a:t>Seawolf</a:t>
            </a:r>
            <a:r>
              <a:rPr lang="en-US" dirty="0"/>
              <a:t> and the Nautilus)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Integral Reactor: major primary loop components (coolant pumps, pressurizer, core, etc.) all contained in the pressure vessel</a:t>
            </a:r>
          </a:p>
          <a:p>
            <a:r>
              <a:rPr lang="en-US" dirty="0"/>
              <a:t>First US commercial reactor, </a:t>
            </a:r>
            <a:r>
              <a:rPr lang="en-US" dirty="0" err="1"/>
              <a:t>Shippingport</a:t>
            </a:r>
            <a:r>
              <a:rPr lang="en-US" dirty="0"/>
              <a:t>, was a scaled-up Naval design and produced about ~60 MWe; about a 1/10 the size of NMP Unit 1</a:t>
            </a:r>
          </a:p>
        </p:txBody>
      </p:sp>
    </p:spTree>
    <p:extLst>
      <p:ext uri="{BB962C8B-B14F-4D97-AF65-F5344CB8AC3E}">
        <p14:creationId xmlns:p14="http://schemas.microsoft.com/office/powerpoint/2010/main" val="113637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SMRs? 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Nuclear power will have to shoulder the load in the fight against climate change</a:t>
            </a:r>
          </a:p>
          <a:p>
            <a:r>
              <a:rPr lang="en-US" dirty="0"/>
              <a:t>However: cheap gas, low increase in future US electrical demand,  and cost control are threatening the construction of larger duel units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Approx. cost of a duel unit AP1000 site (~2,234 MWe) is between $12-15 BILLION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Contrast this with the $975 million TVA is investing in a 1070 MWe combined cycle facility in Memphis right now</a:t>
            </a:r>
          </a:p>
        </p:txBody>
      </p:sp>
    </p:spTree>
    <p:extLst>
      <p:ext uri="{BB962C8B-B14F-4D97-AF65-F5344CB8AC3E}">
        <p14:creationId xmlns:p14="http://schemas.microsoft.com/office/powerpoint/2010/main" val="36552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 challenges must be solved for final SMR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redundancies in safety systems, sensors, and other equipment are not possible due to size considerations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Some redundancies are eliminated due to the inherently safe design of SMRs</a:t>
            </a:r>
          </a:p>
          <a:p>
            <a:r>
              <a:rPr lang="en-US" dirty="0"/>
              <a:t>Remote and wireless monitoring of the plant is also highly desirable </a:t>
            </a:r>
          </a:p>
        </p:txBody>
      </p:sp>
    </p:spTree>
    <p:extLst>
      <p:ext uri="{BB962C8B-B14F-4D97-AF65-F5344CB8AC3E}">
        <p14:creationId xmlns:p14="http://schemas.microsoft.com/office/powerpoint/2010/main" val="346160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Reactor Innovative and Secure (IRIS)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Westinghouse led consortium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More appropriately classified as a medium sized reactor</a:t>
            </a:r>
          </a:p>
          <a:p>
            <a:r>
              <a:rPr lang="en-US" dirty="0"/>
              <a:t>Capable of base and load following</a:t>
            </a:r>
          </a:p>
          <a:p>
            <a:r>
              <a:rPr lang="en-US" dirty="0"/>
              <a:t>Designed with the MSHIM capability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Load following using only control rods and not changing boron concentration</a:t>
            </a:r>
          </a:p>
          <a:p>
            <a:r>
              <a:rPr lang="en-US" dirty="0"/>
              <a:t>Integral design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Primary coolant pumps, pressurizer, steam generators, etc. all contained in a common pressure vessel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91" y="1600201"/>
            <a:ext cx="3566818" cy="40386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6865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B&amp;W </a:t>
            </a:r>
            <a:r>
              <a:rPr lang="en-US" dirty="0" err="1"/>
              <a:t>mPower</a:t>
            </a:r>
            <a:r>
              <a:rPr lang="en-US" dirty="0"/>
              <a:t> Reactor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to receive DoE funding from the SMR initiative </a:t>
            </a:r>
          </a:p>
          <a:p>
            <a:r>
              <a:rPr lang="en-US" dirty="0"/>
              <a:t>Once through SG design</a:t>
            </a:r>
          </a:p>
          <a:p>
            <a:r>
              <a:rPr lang="en-US" dirty="0"/>
              <a:t>Since decided to scale back SMR efforts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25797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NuScale</a:t>
            </a:r>
            <a:r>
              <a:rPr lang="en-US" dirty="0"/>
              <a:t> 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US design to use natural circulation 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Only 45 MWe</a:t>
            </a:r>
          </a:p>
          <a:p>
            <a:r>
              <a:rPr lang="en-US" dirty="0"/>
              <a:t>Sites could house up to 6 pairs of units</a:t>
            </a:r>
          </a:p>
          <a:p>
            <a:r>
              <a:rPr lang="en-US" dirty="0"/>
              <a:t>Received the 2</a:t>
            </a:r>
            <a:r>
              <a:rPr lang="en-US" baseline="30000" dirty="0"/>
              <a:t>nd</a:t>
            </a:r>
            <a:r>
              <a:rPr lang="en-US" dirty="0"/>
              <a:t> round of funding from DOE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MOU with TVA for site near Knoxville, TN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Scheduled to submit licensing documents to the NRC by Q4-2016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4029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6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</a:t>
            </a:r>
            <a:r>
              <a:rPr lang="en-US" dirty="0" err="1"/>
              <a:t>NuScale</a:t>
            </a:r>
            <a:r>
              <a:rPr lang="en-US" dirty="0"/>
              <a:t> Design works</a:t>
            </a:r>
          </a:p>
        </p:txBody>
      </p:sp>
      <p:pic>
        <p:nvPicPr>
          <p:cNvPr id="4" name="jSGDVkGr4H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24000"/>
            <a:ext cx="74506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38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514</TotalTime>
  <Words>795</Words>
  <Application>Microsoft Office PowerPoint</Application>
  <PresentationFormat>On-screen Show (4:3)</PresentationFormat>
  <Paragraphs>78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Theme1</vt:lpstr>
      <vt:lpstr>Quarterly Lunch ‘N Learn:  Small Modular Reactors</vt:lpstr>
      <vt:lpstr>What exactly is an SMR?</vt:lpstr>
      <vt:lpstr>SMRs have a long history in the US</vt:lpstr>
      <vt:lpstr>Why SMRs? Why Now?</vt:lpstr>
      <vt:lpstr>Unique challenges must be solved for final SMR development</vt:lpstr>
      <vt:lpstr>International Reactor Innovative and Secure (IRIS)</vt:lpstr>
      <vt:lpstr>B&amp;W mPower Reactor </vt:lpstr>
      <vt:lpstr>NuScale Reactor</vt:lpstr>
      <vt:lpstr>How the NuScale Design works</vt:lpstr>
      <vt:lpstr>Comparison of Major Parameters</vt:lpstr>
      <vt:lpstr>Other countries and companies are exploring non water cooled SMRs as well</vt:lpstr>
      <vt:lpstr>All SMRs offer similar advantages to utilities</vt:lpstr>
      <vt:lpstr>Load-following power is a highly desirable quality of SMRs</vt:lpstr>
      <vt:lpstr>SMRs could also be coupled to non power applications</vt:lpstr>
      <vt:lpstr>Further reading</vt:lpstr>
      <vt:lpstr>Acknowledgement</vt:lpstr>
      <vt:lpstr>Questions/Comments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Lunch ‘N Learn:  Small Modular Reactors</dc:title>
  <dc:creator>Collins, Price A:(GenCo-Nuc)</dc:creator>
  <cp:lastModifiedBy>Card, Amanda</cp:lastModifiedBy>
  <cp:revision>40</cp:revision>
  <dcterms:created xsi:type="dcterms:W3CDTF">2006-08-16T00:00:00Z</dcterms:created>
  <dcterms:modified xsi:type="dcterms:W3CDTF">2019-03-18T18:04:31Z</dcterms:modified>
</cp:coreProperties>
</file>