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3" r:id="rId19"/>
    <p:sldId id="281" r:id="rId20"/>
    <p:sldId id="282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7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71617-3483-451C-861A-606ABC3030DB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3D685-2F58-4791-8DBB-E2642691F0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.gov/reading-rm/basic-ref/students/reactors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com.com/What+We+Do/Energy/_projectsList/NYPA+Poletti+500+MW+Combined+Cycle+Power+Plan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tzen-audio.com/html/coils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knowledge.allianz.com/?840/generate-energy-at-hom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Potential: Energy </a:t>
            </a:r>
            <a:r>
              <a:rPr lang="en-US" dirty="0" err="1" smtClean="0"/>
              <a:t>durring</a:t>
            </a:r>
            <a:r>
              <a:rPr lang="en-US" baseline="0" dirty="0" smtClean="0"/>
              <a:t> to position (due to gravity)</a:t>
            </a:r>
          </a:p>
          <a:p>
            <a:endParaRPr lang="en-US" baseline="0" dirty="0" smtClean="0"/>
          </a:p>
          <a:p>
            <a:r>
              <a:rPr lang="en-US" baseline="0" dirty="0" smtClean="0"/>
              <a:t>Kinetic: Energy of motion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Electromagnetic energy is energy from radiation like solar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79B7-FDBC-42E8-A6A9-87BC9D4EC2A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closest nuclear power plant is</a:t>
            </a:r>
            <a:r>
              <a:rPr lang="en-US" baseline="0" dirty="0" smtClean="0"/>
              <a:t> Calvert Cliffs Nuclear Power Plant.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Balloon exercise- have all of the participants take a balloon, hold it high and stand close.  You will throw up one balloon and when it hits one of the participants, they throw up their balloon, and this continues resulting in a chain reaction.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ask how do you stop a chain reaction?  For a nuclear power plant, you use control rods.  Have one adult be a control rod and try to know down all of the balloons that are thrown in the air 3 seconds after the initial chain reaction starts.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 outreach library for full write up/instructions.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79B7-FDBC-42E8-A6A9-87BC9D4EC2A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BWR </a:t>
            </a:r>
            <a:r>
              <a:rPr lang="en-US" dirty="0" err="1" smtClean="0"/>
              <a:t>Pic</a:t>
            </a:r>
            <a:r>
              <a:rPr lang="en-US" dirty="0" smtClean="0"/>
              <a:t> (NRC Student’s corner): </a:t>
            </a:r>
            <a:r>
              <a:rPr lang="en-US" dirty="0" smtClean="0">
                <a:hlinkClick r:id="rId3"/>
              </a:rPr>
              <a:t>http://www.nrc.gov/reading-rm/basic-ref/students/reactors.html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79B7-FDBC-42E8-A6A9-87BC9D4EC2A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Chance</a:t>
            </a:r>
            <a:r>
              <a:rPr lang="en-US" baseline="0" dirty="0" smtClean="0"/>
              <a:t> to do the radioactive decay/half life exercise with the M&amp;Ms.  See outreach library for full write up.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D685-2F58-4791-8DBB-E2642691F07D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how when</a:t>
            </a:r>
            <a:r>
              <a:rPr lang="en-US" baseline="0" dirty="0" smtClean="0"/>
              <a:t> you each chemical energy is converted to kinetic </a:t>
            </a:r>
            <a:r>
              <a:rPr lang="en-US" baseline="0" dirty="0" err="1" smtClean="0"/>
              <a:t>enerty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Plants turn radiant energy into chemical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D685-2F58-4791-8DBB-E2642691F07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Electrical Energy is moving electrons….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79B7-FDBC-42E8-A6A9-87BC9D4EC2A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http://www.eia.gov/kids/energy.cfm?page=us_energy_homes-basics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79B7-FDBC-42E8-A6A9-87BC9D4EC2A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CC Plant </a:t>
            </a:r>
            <a:r>
              <a:rPr lang="en-US" dirty="0" smtClean="0">
                <a:hlinkClick r:id="rId3"/>
              </a:rPr>
              <a:t>http://www.aecom.com/What+We+Do/Energy/_projectsList/NYPA+Poletti+500+MW+Combined+Cycle+Power+Plant</a:t>
            </a:r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9FAAC-39A4-4A43-B808-F586A235A9B4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i="1" smtClean="0"/>
              <a:t>Coil: </a:t>
            </a:r>
            <a:r>
              <a:rPr lang="en-US" i="1" smtClean="0">
                <a:hlinkClick r:id="rId3"/>
              </a:rPr>
              <a:t>http://www.jantzen-audio.com/html/coils.html</a:t>
            </a:r>
            <a:endParaRPr lang="en-US" i="1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201DF1-F048-42FF-B47E-56DC7BB6D662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Pic </a:t>
            </a:r>
            <a:r>
              <a:rPr lang="en-US" smtClean="0">
                <a:hlinkClick r:id="rId3"/>
              </a:rPr>
              <a:t>http://knowledge.allianz.com/?840/generate-energy-at-home</a:t>
            </a: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0EE9E-3922-4B3E-8864-5CEAA62C09DF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thermal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D685-2F58-4791-8DBB-E2642691F0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an opportunity to do a demonstration-</a:t>
            </a:r>
            <a:r>
              <a:rPr lang="en-US" baseline="0" dirty="0" smtClean="0"/>
              <a:t> before you start, place a hula hoop on the floor or draw a circle with tape.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Ask for 3 volunteers: one </a:t>
            </a:r>
            <a:r>
              <a:rPr lang="en-US" baseline="0" dirty="0" err="1" smtClean="0"/>
              <a:t>volunetter</a:t>
            </a:r>
            <a:r>
              <a:rPr lang="en-US" baseline="0" dirty="0" smtClean="0"/>
              <a:t> will be the neutron in the nucleus (standing in the middle of the hula hoop); another volunteer will be the orbiting electron running around the hula hoop; the third volunteer will “fission” with the “neutron” in the nucleus and both will run out of the nucleus as fission products.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 outreach library for full write up/instructions.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D685-2F58-4791-8DBB-E2642691F07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0080" y="2847975"/>
            <a:ext cx="6096760" cy="1172210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4200" y="4148455"/>
            <a:ext cx="5656747" cy="111760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7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4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3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6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5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3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0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0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9347D1C-6584-0440-AF5C-8243A0D15C8C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32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8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4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0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0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//upload.wikimedia.org/wikipedia/commons/7/71/Marie_Curie_c1920.png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728" y="2847975"/>
            <a:ext cx="6096760" cy="1172210"/>
          </a:xfrm>
        </p:spPr>
        <p:txBody>
          <a:bodyPr/>
          <a:lstStyle/>
          <a:p>
            <a:r>
              <a:rPr lang="en-US" dirty="0" smtClean="0"/>
              <a:t>Keeping You Plugged 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7190" y="4292996"/>
            <a:ext cx="5499836" cy="1036294"/>
          </a:xfrm>
        </p:spPr>
        <p:txBody>
          <a:bodyPr>
            <a:normAutofit/>
          </a:bodyPr>
          <a:lstStyle/>
          <a:p>
            <a:r>
              <a:rPr lang="en-US" dirty="0" smtClean="0"/>
              <a:t>Speaker Name</a:t>
            </a:r>
          </a:p>
          <a:p>
            <a:r>
              <a:rPr lang="en-US" sz="2400" b="0" dirty="0" smtClean="0"/>
              <a:t>Speaker Title and Date</a:t>
            </a:r>
            <a:endParaRPr lang="en-US" sz="2400" b="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06040" y="4766524"/>
            <a:ext cx="6400800" cy="52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lnSpc>
                <a:spcPct val="80000"/>
              </a:lnSpc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800" b="1" kern="12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94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0CCB02-8995-4ABE-990A-898B1F9D040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4339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5257800" cy="1143000"/>
          </a:xfrm>
        </p:spPr>
        <p:txBody>
          <a:bodyPr/>
          <a:lstStyle/>
          <a:p>
            <a:pPr eaLnBrk="1" hangingPunct="1"/>
            <a:r>
              <a:rPr lang="en-US" sz="5400" dirty="0" smtClean="0"/>
              <a:t>Steam</a:t>
            </a:r>
          </a:p>
        </p:txBody>
      </p:sp>
      <p:sp>
        <p:nvSpPr>
          <p:cNvPr id="14340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1"/>
            <a:ext cx="8382000" cy="11430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The energy in the steam from a tea kettle can spin the blades of a pin wheel</a:t>
            </a:r>
          </a:p>
        </p:txBody>
      </p:sp>
      <p:pic>
        <p:nvPicPr>
          <p:cNvPr id="14341" name="Picture 4" descr="tea kettl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381000"/>
            <a:ext cx="1733550" cy="1660525"/>
          </a:xfrm>
          <a:noFill/>
        </p:spPr>
      </p:pic>
      <p:pic>
        <p:nvPicPr>
          <p:cNvPr id="14342" name="Picture 18" descr="pin wheel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304800"/>
            <a:ext cx="1589088" cy="1828800"/>
          </a:xfrm>
          <a:noFill/>
        </p:spPr>
      </p:pic>
      <p:pic>
        <p:nvPicPr>
          <p:cNvPr id="17410" name="Picture 2" descr="http://image.ec21.com/image/cindyjin19810925/oimg_GC03741370_CA03741529/Turbine_and_Genera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223056"/>
            <a:ext cx="3810000" cy="248330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81000" y="3146856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Imagine the steam inside of a power plant turning the blades of a giant turbine which spins the shaft of a huge generator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Turning Water into Steam </a:t>
            </a:r>
            <a:br>
              <a:rPr lang="en-US" sz="3600" dirty="0" smtClean="0"/>
            </a:br>
            <a:r>
              <a:rPr lang="en-US" sz="3600" dirty="0" smtClean="0"/>
              <a:t>without a Tea Kettle</a:t>
            </a:r>
            <a:endParaRPr lang="en-US" sz="36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28600" y="17526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31775" algn="ctr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F8000"/>
                </a:solidFill>
                <a:latin typeface="+mn-lt"/>
              </a:rPr>
              <a:t>Solar-Thermal Power </a:t>
            </a:r>
            <a:r>
              <a:rPr lang="en-US" sz="2800" kern="0" dirty="0" smtClean="0">
                <a:solidFill>
                  <a:srgbClr val="FF8000"/>
                </a:solidFill>
                <a:latin typeface="+mn-lt"/>
              </a:rPr>
              <a:t>Plant</a:t>
            </a:r>
            <a:endParaRPr lang="en-US" sz="2800" kern="0" dirty="0">
              <a:solidFill>
                <a:srgbClr val="FF8000"/>
              </a:solidFill>
              <a:latin typeface="+mn-lt"/>
            </a:endParaRPr>
          </a:p>
          <a:p>
            <a:pPr marL="461963" lvl="1" indent="-230188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dirty="0"/>
              <a:t>Sunlight is reflected using mirrors </a:t>
            </a:r>
            <a:r>
              <a:rPr lang="en-US" sz="2400" dirty="0" smtClean="0"/>
              <a:t>to heat </a:t>
            </a:r>
            <a:r>
              <a:rPr lang="en-US" sz="2400" dirty="0"/>
              <a:t>water</a:t>
            </a:r>
          </a:p>
          <a:p>
            <a:pPr marL="461963" lvl="1" indent="-230188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dirty="0"/>
              <a:t>Water turns to steam</a:t>
            </a:r>
          </a:p>
          <a:p>
            <a:pPr marL="461963" lvl="1" indent="-230188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400" dirty="0"/>
              <a:t>The steam turns the turbine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5000"/>
            <a:ext cx="435405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67D7FF-9ACA-4CEC-BEDD-B3FD6EC8D02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Turning Water into Steam </a:t>
            </a:r>
            <a:br>
              <a:rPr lang="en-US" sz="3600" dirty="0" smtClean="0"/>
            </a:br>
            <a:r>
              <a:rPr lang="en-US" sz="3600" dirty="0" smtClean="0"/>
              <a:t>without a Tea Kettle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4419600" cy="4525962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rgbClr val="FF8000"/>
                </a:solidFill>
              </a:rPr>
              <a:t>Fossil-Fueled Power Plant</a:t>
            </a:r>
          </a:p>
          <a:p>
            <a:pPr marL="461963" lvl="1" indent="-230188" eaLnBrk="1" hangingPunct="1"/>
            <a:r>
              <a:rPr lang="en-US" dirty="0" smtClean="0"/>
              <a:t>Coal, gas or oil is burned to heat water in a boiler</a:t>
            </a:r>
          </a:p>
          <a:p>
            <a:pPr marL="461963" lvl="1" indent="-230188" eaLnBrk="1" hangingPunct="1"/>
            <a:r>
              <a:rPr lang="en-US" dirty="0" smtClean="0"/>
              <a:t>Water turns to steam</a:t>
            </a:r>
          </a:p>
          <a:p>
            <a:pPr marL="461963" lvl="1" indent="-230188" eaLnBrk="1" hangingPunct="1"/>
            <a:r>
              <a:rPr lang="en-US" dirty="0" smtClean="0"/>
              <a:t>The steam turns the turbine</a:t>
            </a:r>
          </a:p>
        </p:txBody>
      </p:sp>
      <p:pic>
        <p:nvPicPr>
          <p:cNvPr id="6" name="Picture 6" descr="http://www.aecom.com/deployedfiles/Internet/Capabilities/Energy/_images/NYPA_Poletti_500_MW_Combined_Cycle_Power_Plant_main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114800"/>
            <a:ext cx="4504386" cy="2317474"/>
          </a:xfrm>
          <a:prstGeom prst="rect">
            <a:avLst/>
          </a:prstGeom>
          <a:noFill/>
        </p:spPr>
      </p:pic>
      <p:pic>
        <p:nvPicPr>
          <p:cNvPr id="8" name="Picture 8" descr="C:\Documents and Settings\jreynolds\My Documents\_Work\_Clients\Luminant\Photos\IMG_1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6EB0C3-013E-4EB4-A639-67D42A92190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458200" cy="10366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Turning Water into Steam      </a:t>
            </a:r>
            <a:br>
              <a:rPr lang="en-US" sz="3600" dirty="0" smtClean="0"/>
            </a:br>
            <a:r>
              <a:rPr lang="en-US" sz="3600" dirty="0" smtClean="0"/>
              <a:t>without a Tea Kettle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1676400"/>
            <a:ext cx="8229600" cy="24384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rgbClr val="FF8000"/>
                </a:solidFill>
              </a:rPr>
              <a:t>Nuclear Power Plant</a:t>
            </a:r>
          </a:p>
          <a:p>
            <a:pPr marL="461963" lvl="1" indent="-230188"/>
            <a:r>
              <a:rPr lang="en-US" dirty="0" smtClean="0"/>
              <a:t>Nothing is burned</a:t>
            </a:r>
          </a:p>
          <a:p>
            <a:pPr marL="461963" lvl="1" indent="-230188"/>
            <a:r>
              <a:rPr lang="en-US" dirty="0" smtClean="0"/>
              <a:t>Heat created by splitting atoms (nuclear reaction)</a:t>
            </a:r>
          </a:p>
          <a:p>
            <a:pPr marL="461963" lvl="1" indent="-230188"/>
            <a:r>
              <a:rPr lang="en-US" dirty="0" smtClean="0"/>
              <a:t>Heat turns water into steam</a:t>
            </a:r>
          </a:p>
          <a:p>
            <a:pPr marL="461963" lvl="1" indent="-230188"/>
            <a:r>
              <a:rPr lang="en-US" dirty="0" smtClean="0"/>
              <a:t>The steam turns the turbine</a:t>
            </a:r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6" name="Picture 2" descr="http://reich-chemistry.wikispaces.com/file/view/nuclear-plant-near-gent.jpg/184800121/nuclear-plant-near-g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962400"/>
            <a:ext cx="1828800" cy="2745945"/>
          </a:xfrm>
          <a:prstGeom prst="rect">
            <a:avLst/>
          </a:prstGeom>
          <a:noFill/>
        </p:spPr>
      </p:pic>
      <p:pic>
        <p:nvPicPr>
          <p:cNvPr id="70658" name="Picture 2" descr="A nuclear power plant 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00400"/>
            <a:ext cx="3809999" cy="3438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Energy?</a:t>
            </a:r>
            <a:endParaRPr lang="en-US" dirty="0"/>
          </a:p>
        </p:txBody>
      </p:sp>
      <p:pic>
        <p:nvPicPr>
          <p:cNvPr id="7" name="Picture 10" descr="fi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591921"/>
            <a:ext cx="67818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9600" y="1287121"/>
            <a:ext cx="32004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Nuclear energy is the energy released by reactions within the nuclei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548026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Splitting Atoms = Fission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Basics of a Chain Reaction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sequence of reactions that keeps going</a:t>
            </a:r>
          </a:p>
          <a:p>
            <a:pPr lvl="1"/>
            <a:r>
              <a:rPr lang="en-US" dirty="0" smtClean="0"/>
              <a:t>Dominos</a:t>
            </a:r>
          </a:p>
          <a:p>
            <a:pPr lvl="1"/>
            <a:r>
              <a:rPr lang="en-US" dirty="0" smtClean="0"/>
              <a:t>Telephone</a:t>
            </a:r>
          </a:p>
          <a:p>
            <a:pPr eaLnBrk="1" hangingPunct="1"/>
            <a:r>
              <a:rPr lang="en-US" dirty="0" smtClean="0"/>
              <a:t>Nuclear chain reaction caused by neutrons hitting an atom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7ADCC9-01B4-4159-96FF-8126880F3D0F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And the Boiling Water Reactor (BW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8839200" cy="4684776"/>
          </a:xfrm>
          <a:prstGeom prst="rect">
            <a:avLst/>
          </a:prstGeom>
          <a:noFill/>
        </p:spPr>
      </p:pic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A6462C-4E3D-4803-AFE5-189AD793A31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Power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762000"/>
            <a:ext cx="5715000" cy="1143000"/>
          </a:xfrm>
        </p:spPr>
        <p:txBody>
          <a:bodyPr/>
          <a:lstStyle/>
          <a:p>
            <a:r>
              <a:rPr lang="en-US" dirty="0" smtClean="0"/>
              <a:t>What is Radiation?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255837"/>
            <a:ext cx="6935788" cy="4602163"/>
          </a:xfrm>
        </p:spPr>
        <p:txBody>
          <a:bodyPr/>
          <a:lstStyle/>
          <a:p>
            <a:r>
              <a:rPr lang="en-US" dirty="0" smtClean="0"/>
              <a:t>Radiation is energy leaving an object</a:t>
            </a:r>
          </a:p>
          <a:p>
            <a:endParaRPr lang="en-US" dirty="0" smtClean="0"/>
          </a:p>
          <a:p>
            <a:r>
              <a:rPr lang="en-US" dirty="0" smtClean="0"/>
              <a:t>Radiation is a part of everyday life, it occurs in nature</a:t>
            </a:r>
          </a:p>
          <a:p>
            <a:endParaRPr lang="en-US" dirty="0" smtClean="0"/>
          </a:p>
          <a:p>
            <a:r>
              <a:rPr lang="en-US" dirty="0" smtClean="0"/>
              <a:t>Dose at a nuclear facilities (power, research, or medical) is as low as reasonable achievable (ALARA)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10" descr="fi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3352800" cy="2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Marie Curie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 1898, she discovered the first radioactive elements (Po and Rd) </a:t>
            </a:r>
          </a:p>
          <a:p>
            <a:r>
              <a:rPr lang="en-US" dirty="0" smtClean="0"/>
              <a:t>Helped develop medical x-rays</a:t>
            </a:r>
          </a:p>
          <a:p>
            <a:r>
              <a:rPr lang="en-US" dirty="0" smtClean="0"/>
              <a:t>First woman to win a Nobel Prize in Physics</a:t>
            </a:r>
          </a:p>
          <a:p>
            <a:endParaRPr lang="en-US" dirty="0"/>
          </a:p>
        </p:txBody>
      </p:sp>
      <p:pic>
        <p:nvPicPr>
          <p:cNvPr id="61442" name="Picture 2" descr="File:Marie Curie c192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1200" y="1600200"/>
            <a:ext cx="24384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80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Careers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Utility </a:t>
            </a:r>
          </a:p>
          <a:p>
            <a:pPr lvl="1"/>
            <a:r>
              <a:rPr lang="en-US" sz="2400" dirty="0" smtClean="0"/>
              <a:t>Engineers</a:t>
            </a:r>
          </a:p>
          <a:p>
            <a:pPr lvl="1"/>
            <a:r>
              <a:rPr lang="en-US" sz="2400" dirty="0" smtClean="0"/>
              <a:t>Radiation Physics (Dose Monitoring)</a:t>
            </a:r>
          </a:p>
          <a:p>
            <a:pPr lvl="1"/>
            <a:r>
              <a:rPr lang="en-US" sz="2400" dirty="0" smtClean="0"/>
              <a:t>Licensing</a:t>
            </a:r>
          </a:p>
          <a:p>
            <a:r>
              <a:rPr lang="en-US" dirty="0" smtClean="0"/>
              <a:t>Nuclear Energy Institute</a:t>
            </a:r>
          </a:p>
          <a:p>
            <a:pPr lvl="1"/>
            <a:r>
              <a:rPr lang="en-US" sz="2400" dirty="0" smtClean="0"/>
              <a:t>Public Communications and Advocacy</a:t>
            </a:r>
          </a:p>
          <a:p>
            <a:r>
              <a:rPr lang="en-US" dirty="0" smtClean="0"/>
              <a:t>Nuclear Regulatory Commission</a:t>
            </a:r>
          </a:p>
          <a:p>
            <a:pPr lvl="1"/>
            <a:r>
              <a:rPr lang="en-US" sz="2400" dirty="0" smtClean="0"/>
              <a:t>Regulation and Licensing</a:t>
            </a:r>
          </a:p>
          <a:p>
            <a:r>
              <a:rPr lang="en-US" dirty="0" smtClean="0"/>
              <a:t>Lawyers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4C1ADC-5CAD-4BA8-B56A-BCBF469299C8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3" y="443361"/>
            <a:ext cx="2186940" cy="3263587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1143000" y="4648200"/>
            <a:ext cx="7428744" cy="2152095"/>
            <a:chOff x="381000" y="4411222"/>
            <a:chExt cx="8190744" cy="23890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5318201"/>
              <a:ext cx="2134423" cy="14142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4787283"/>
              <a:ext cx="3200400" cy="1981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411222"/>
              <a:ext cx="3161544" cy="2389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38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r>
              <a:rPr lang="en-US" dirty="0" smtClean="0"/>
              <a:t>Energy is the ability to do work</a:t>
            </a:r>
          </a:p>
          <a:p>
            <a:pPr lvl="1"/>
            <a:r>
              <a:rPr lang="en-US" dirty="0" smtClean="0"/>
              <a:t>Potential: stored energy</a:t>
            </a:r>
          </a:p>
          <a:p>
            <a:pPr lvl="2"/>
            <a:r>
              <a:rPr lang="en-US" dirty="0" smtClean="0"/>
              <a:t>Gravity</a:t>
            </a:r>
          </a:p>
          <a:p>
            <a:pPr lvl="2"/>
            <a:r>
              <a:rPr lang="en-US" dirty="0" smtClean="0"/>
              <a:t>Mechanical Energy</a:t>
            </a:r>
          </a:p>
          <a:p>
            <a:pPr lvl="2"/>
            <a:r>
              <a:rPr lang="en-US" dirty="0" smtClean="0"/>
              <a:t>Chemical reaction</a:t>
            </a:r>
          </a:p>
          <a:p>
            <a:pPr lvl="2"/>
            <a:r>
              <a:rPr lang="en-US" dirty="0" smtClean="0"/>
              <a:t>Nuclear reaction</a:t>
            </a:r>
          </a:p>
          <a:p>
            <a:pPr lvl="1"/>
            <a:r>
              <a:rPr lang="en-US" dirty="0" smtClean="0"/>
              <a:t>Kinetic: energy of motion</a:t>
            </a:r>
          </a:p>
          <a:p>
            <a:pPr lvl="2"/>
            <a:r>
              <a:rPr lang="en-US" dirty="0" smtClean="0"/>
              <a:t>Moving Object</a:t>
            </a:r>
          </a:p>
          <a:p>
            <a:pPr lvl="2"/>
            <a:r>
              <a:rPr lang="en-US" dirty="0" smtClean="0"/>
              <a:t>Electromagnetic (Radiant)</a:t>
            </a:r>
          </a:p>
          <a:p>
            <a:pPr lvl="2"/>
            <a:r>
              <a:rPr lang="en-US" dirty="0" smtClean="0"/>
              <a:t>Thermal</a:t>
            </a:r>
          </a:p>
          <a:p>
            <a:pPr lvl="2"/>
            <a:r>
              <a:rPr lang="en-US" dirty="0" smtClean="0"/>
              <a:t>Electrical Energy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5844" name="Picture 4" descr="http://ffden-2.phys.uaf.edu/211_fall2002.web.dir/shawna_sastamoinen/Velocity&amp;Kinetic_files/image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124200"/>
            <a:ext cx="2151859" cy="3260725"/>
          </a:xfrm>
          <a:prstGeom prst="rect">
            <a:avLst/>
          </a:prstGeom>
          <a:noFill/>
        </p:spPr>
      </p:pic>
      <p:pic>
        <p:nvPicPr>
          <p:cNvPr id="6" name="Picture 2" descr="http://upload.wikimedia.org/wikipedia/commons/thumb/2/26/Plasma-lamp_2.jpg/250px-Plasma-lamp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143000"/>
            <a:ext cx="2381250" cy="2409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Careers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Medical Physics</a:t>
            </a:r>
          </a:p>
          <a:p>
            <a:pPr lvl="1"/>
            <a:r>
              <a:rPr lang="en-US" sz="2400" dirty="0" smtClean="0"/>
              <a:t>Oncology</a:t>
            </a:r>
          </a:p>
          <a:p>
            <a:pPr lvl="1"/>
            <a:r>
              <a:rPr lang="en-US" sz="2400" dirty="0" smtClean="0"/>
              <a:t>Technician</a:t>
            </a:r>
          </a:p>
          <a:p>
            <a:r>
              <a:rPr lang="en-US" dirty="0" smtClean="0"/>
              <a:t>Academia</a:t>
            </a:r>
          </a:p>
          <a:p>
            <a:pPr lvl="1"/>
            <a:r>
              <a:rPr lang="en-US" sz="2400" dirty="0" smtClean="0"/>
              <a:t>Professor</a:t>
            </a:r>
          </a:p>
          <a:p>
            <a:pPr lvl="1"/>
            <a:r>
              <a:rPr lang="en-US" sz="2400" dirty="0" smtClean="0"/>
              <a:t>Researcher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4C1ADC-5CAD-4BA8-B56A-BCBF469299C8}" type="slidenum">
              <a:rPr lang="en-US" smtClean="0"/>
              <a:pPr/>
              <a:t>20</a:t>
            </a:fld>
            <a:endParaRPr lang="en-US" smtClean="0"/>
          </a:p>
        </p:txBody>
      </p:sp>
      <p:grpSp>
        <p:nvGrpSpPr>
          <p:cNvPr id="3" name="Group 8"/>
          <p:cNvGrpSpPr/>
          <p:nvPr/>
        </p:nvGrpSpPr>
        <p:grpSpPr>
          <a:xfrm>
            <a:off x="3200400" y="1371601"/>
            <a:ext cx="5410200" cy="5029200"/>
            <a:chOff x="2667000" y="1100704"/>
            <a:chExt cx="6440010" cy="5662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3124200"/>
              <a:ext cx="2493557" cy="351339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610" y="1100704"/>
              <a:ext cx="5486400" cy="22520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276600"/>
              <a:ext cx="3492859" cy="348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ans.org</a:t>
            </a:r>
          </a:p>
          <a:p>
            <a:r>
              <a:rPr lang="en-US" dirty="0" smtClean="0"/>
              <a:t>nei.org</a:t>
            </a:r>
          </a:p>
          <a:p>
            <a:r>
              <a:rPr lang="en-US" dirty="0" smtClean="0"/>
              <a:t>eia.gov/kids</a:t>
            </a:r>
          </a:p>
          <a:p>
            <a:r>
              <a:rPr lang="en-US" dirty="0" smtClean="0"/>
              <a:t>hps.org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200" dirty="0"/>
              <a:t>Energy cannot be created or destroyed, but it changes </a:t>
            </a:r>
            <a:r>
              <a:rPr lang="en-US" sz="3200" dirty="0" smtClean="0"/>
              <a:t>form.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Content Placeholder 4" descr="EnergyTransformations.g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394994" y="837406"/>
            <a:ext cx="3471862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Benjamin Franklin</a:t>
            </a:r>
            <a:endParaRPr lang="en-US" dirty="0"/>
          </a:p>
        </p:txBody>
      </p:sp>
      <p:pic>
        <p:nvPicPr>
          <p:cNvPr id="6" name="Content Placeholder 5" descr="6-15-1752-Ben-Franklin-Kite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20919"/>
            <a:ext cx="4038600" cy="34845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514601"/>
            <a:ext cx="4038600" cy="1524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Don’t fly a kite during a lightening storm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Atom</a:t>
            </a:r>
            <a:endParaRPr lang="en-US" dirty="0"/>
          </a:p>
        </p:txBody>
      </p:sp>
      <p:pic>
        <p:nvPicPr>
          <p:cNvPr id="49154" name="Picture 2" descr="http://images.yourdictionary.com/images/main/A4a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6" y="1600200"/>
            <a:ext cx="3588988" cy="42198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2286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Electrical Energy is moving electrons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3922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Nuclear Energy is breaking apart the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F6EC1-D47C-4539-A224-08C5447A85B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391400" cy="5334000"/>
          </a:xfrm>
        </p:spPr>
        <p:txBody>
          <a:bodyPr>
            <a:normAutofit lnSpcReduction="10000"/>
          </a:bodyPr>
          <a:lstStyle/>
          <a:p>
            <a:pPr marL="514350" indent="-514350">
              <a:buFontTx/>
              <a:buAutoNum type="arabicParenR"/>
            </a:pPr>
            <a:r>
              <a:rPr lang="en-US" sz="2600" dirty="0" smtClean="0"/>
              <a:t>What year did Benjamin Franklin fly his kite in the lightening storm?</a:t>
            </a:r>
          </a:p>
          <a:p>
            <a:pPr marL="914400" lvl="1" indent="-514350">
              <a:buNone/>
            </a:pPr>
            <a:r>
              <a:rPr lang="en-US" sz="2200" dirty="0" smtClean="0"/>
              <a:t>	1752</a:t>
            </a:r>
          </a:p>
          <a:p>
            <a:pPr marL="514350" indent="-514350">
              <a:buFontTx/>
              <a:buAutoNum type="arabicParenR"/>
            </a:pPr>
            <a:r>
              <a:rPr lang="en-US" sz="2600" dirty="0" smtClean="0"/>
              <a:t>Who Invented the Light Bulb?  </a:t>
            </a:r>
          </a:p>
          <a:p>
            <a:pPr marL="914400" lvl="1" indent="-514350">
              <a:buNone/>
            </a:pPr>
            <a:r>
              <a:rPr lang="en-US" sz="2200" dirty="0" smtClean="0"/>
              <a:t>       Joseph Swann holds the patent for the light bulb. Thomas Edison is credited with inventing the commercial light bulb.</a:t>
            </a:r>
          </a:p>
          <a:p>
            <a:pPr marL="514350" indent="-514350">
              <a:buFontTx/>
              <a:buAutoNum type="arabicParenR"/>
            </a:pPr>
            <a:r>
              <a:rPr lang="en-US" sz="2600" dirty="0" smtClean="0"/>
              <a:t>What year was the patent for the light bulb issued?</a:t>
            </a:r>
          </a:p>
          <a:p>
            <a:pPr marL="914400" lvl="1" indent="-514350">
              <a:buNone/>
            </a:pPr>
            <a:r>
              <a:rPr lang="en-US" sz="2200" dirty="0" smtClean="0"/>
              <a:t>       1878</a:t>
            </a:r>
          </a:p>
          <a:p>
            <a:pPr marL="514350" indent="-514350">
              <a:buFontTx/>
              <a:buAutoNum type="arabicParenR"/>
            </a:pPr>
            <a:r>
              <a:rPr lang="en-US" sz="2600" dirty="0" smtClean="0"/>
              <a:t>In 2005, what percentage of single-family homes have a clothes washing machine?</a:t>
            </a:r>
          </a:p>
          <a:p>
            <a:pPr marL="914400" lvl="1" indent="-514350">
              <a:buNone/>
            </a:pPr>
            <a:r>
              <a:rPr lang="en-US" sz="2200" dirty="0" smtClean="0"/>
              <a:t>       95%</a:t>
            </a:r>
          </a:p>
          <a:p>
            <a:pPr marL="914400" lvl="1" indent="-514350">
              <a:buNone/>
            </a:pPr>
            <a:endParaRPr lang="en-US" sz="2200" dirty="0" smtClean="0"/>
          </a:p>
          <a:p>
            <a:pPr marL="914400" lvl="1" indent="-514350">
              <a:buNone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C61B8B-8F56-4F38-B63E-57EA4072761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800" dirty="0" smtClean="0"/>
              <a:t>Types of Electric Plants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371600"/>
            <a:ext cx="3657600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C:\Documents and Settings\jreynolds\My Documents\_Work\_Clients\Luminant\Photos\IMG_1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1910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447800"/>
            <a:ext cx="2971800" cy="254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reich-chemistry.wikispaces.com/file/view/nuclear-plant-near-gent.jpg/184800121/nuclear-plant-near-g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295400"/>
            <a:ext cx="1752600" cy="2631531"/>
          </a:xfrm>
          <a:prstGeom prst="rect">
            <a:avLst/>
          </a:prstGeom>
          <a:noFill/>
        </p:spPr>
      </p:pic>
      <p:pic>
        <p:nvPicPr>
          <p:cNvPr id="14342" name="Picture 6" descr="http://www.aecom.com/deployedfiles/Internet/Capabilities/Energy/_images/NYPA_Poletti_500_MW_Combined_Cycle_Power_Plant_mainim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114800"/>
            <a:ext cx="4800600" cy="2469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409575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762000"/>
          </a:xfrm>
          <a:solidFill>
            <a:schemeClr val="accent5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What is electricity?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7699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Electricity is moving electrons</a:t>
            </a:r>
            <a:r>
              <a:rPr lang="en-US" dirty="0"/>
              <a:t>.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95800" cy="4525963"/>
          </a:xfrm>
        </p:spPr>
        <p:txBody>
          <a:bodyPr>
            <a:normAutofit/>
          </a:bodyPr>
          <a:lstStyle/>
          <a:p>
            <a:pPr marL="514350" indent="-514350">
              <a:buFontTx/>
              <a:buAutoNum type="arabicParenR"/>
            </a:pPr>
            <a:r>
              <a:rPr lang="en-US" sz="2600" dirty="0" smtClean="0"/>
              <a:t>Take a coil of wire.</a:t>
            </a:r>
          </a:p>
          <a:p>
            <a:pPr marL="514350" indent="-514350">
              <a:buFontTx/>
              <a:buAutoNum type="arabicParenR"/>
            </a:pPr>
            <a:r>
              <a:rPr lang="en-US" sz="2600" dirty="0" smtClean="0"/>
              <a:t>Put it between a </a:t>
            </a:r>
            <a:r>
              <a:rPr lang="en-US" sz="2600" b="1" dirty="0" smtClean="0"/>
              <a:t>big </a:t>
            </a:r>
            <a:r>
              <a:rPr lang="en-US" sz="2600" dirty="0" smtClean="0"/>
              <a:t>magnet.</a:t>
            </a:r>
          </a:p>
          <a:p>
            <a:pPr marL="514350" indent="-514350">
              <a:buFontTx/>
              <a:buAutoNum type="arabicParenR"/>
            </a:pPr>
            <a:r>
              <a:rPr lang="en-US" sz="2600" dirty="0" smtClean="0"/>
              <a:t>Turn the wire coil.</a:t>
            </a:r>
          </a:p>
          <a:p>
            <a:pPr marL="514350" indent="-514350">
              <a:buFontTx/>
              <a:buAutoNum type="arabicParenR"/>
            </a:pPr>
            <a:endParaRPr lang="en-US" sz="2600" dirty="0" smtClean="0"/>
          </a:p>
          <a:p>
            <a:pPr marL="0" indent="0">
              <a:buFontTx/>
              <a:buNone/>
              <a:tabLst>
                <a:tab pos="0" algn="l"/>
              </a:tabLst>
            </a:pPr>
            <a:r>
              <a:rPr lang="en-US" sz="2600" dirty="0" smtClean="0"/>
              <a:t>The magnetic field will cause the electrons in the wire to begin to flow.  This type of device is called a generator.</a:t>
            </a:r>
          </a:p>
        </p:txBody>
      </p:sp>
      <p:sp>
        <p:nvSpPr>
          <p:cNvPr id="1229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12AD76-2929-4BAC-9B42-DFA274787C67}" type="slidenum">
              <a:rPr lang="en-US" smtClean="0"/>
              <a:pPr/>
              <a:t>8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29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3B595A-6422-4A80-8E49-84890CB9AEF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/>
              <a:t>How do steam power plants work?</a:t>
            </a:r>
          </a:p>
        </p:txBody>
      </p:sp>
      <p:pic>
        <p:nvPicPr>
          <p:cNvPr id="13316" name="Picture 6" descr="http://assets.knowledge.allianz.com/img/steam_power_plant_river_ah_25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3955" y="1767704"/>
            <a:ext cx="6185026" cy="397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777</Words>
  <Application>Microsoft Office PowerPoint</Application>
  <PresentationFormat>On-screen Show (4:3)</PresentationFormat>
  <Paragraphs>153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Keeping You Plugged In</vt:lpstr>
      <vt:lpstr>Energy</vt:lpstr>
      <vt:lpstr>PowerPoint Presentation</vt:lpstr>
      <vt:lpstr>Benjamin Franklin</vt:lpstr>
      <vt:lpstr>The Atom</vt:lpstr>
      <vt:lpstr>PowerPoint Presentation</vt:lpstr>
      <vt:lpstr>Types of Electric Plants</vt:lpstr>
      <vt:lpstr>What is electricity?</vt:lpstr>
      <vt:lpstr>How do steam power plants work?</vt:lpstr>
      <vt:lpstr>Steam</vt:lpstr>
      <vt:lpstr>Turning Water into Steam  without a Tea Kettle</vt:lpstr>
      <vt:lpstr>Turning Water into Steam  without a Tea Kettle</vt:lpstr>
      <vt:lpstr>Turning Water into Steam       without a Tea Kettle</vt:lpstr>
      <vt:lpstr>What is Nuclear Energy?</vt:lpstr>
      <vt:lpstr>Basics of a Chain Reaction</vt:lpstr>
      <vt:lpstr>Power Cycle</vt:lpstr>
      <vt:lpstr>What is Radiation?</vt:lpstr>
      <vt:lpstr>Marie Curie</vt:lpstr>
      <vt:lpstr>Careers</vt:lpstr>
      <vt:lpstr>Careers</vt:lpstr>
      <vt:lpstr>References</vt:lpstr>
    </vt:vector>
  </TitlesOfParts>
  <Company>NEI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Calvin Haden</dc:creator>
  <cp:lastModifiedBy>Kristy Spencer</cp:lastModifiedBy>
  <cp:revision>12</cp:revision>
  <dcterms:created xsi:type="dcterms:W3CDTF">2013-02-19T16:31:28Z</dcterms:created>
  <dcterms:modified xsi:type="dcterms:W3CDTF">2019-05-10T20:46:37Z</dcterms:modified>
</cp:coreProperties>
</file>