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1" r:id="rId5"/>
    <p:sldId id="263" r:id="rId6"/>
    <p:sldId id="264" r:id="rId7"/>
    <p:sldId id="266" r:id="rId8"/>
    <p:sldId id="270" r:id="rId9"/>
    <p:sldId id="259" r:id="rId10"/>
    <p:sldId id="265"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83709" autoAdjust="0"/>
  </p:normalViewPr>
  <p:slideViewPr>
    <p:cSldViewPr snapToGrid="0">
      <p:cViewPr>
        <p:scale>
          <a:sx n="90" d="100"/>
          <a:sy n="90" d="100"/>
        </p:scale>
        <p:origin x="920" y="-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55A35-4CDD-48AB-863B-26FB23D86357}" type="datetimeFigureOut">
              <a:rPr lang="en-US" smtClean="0"/>
              <a:t>8/24/16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85718-3C06-43D1-9B6D-1551CB898952}" type="slidenum">
              <a:rPr lang="en-US" smtClean="0"/>
              <a:t>‹#›</a:t>
            </a:fld>
            <a:endParaRPr lang="en-US" dirty="0"/>
          </a:p>
        </p:txBody>
      </p:sp>
    </p:spTree>
    <p:extLst>
      <p:ext uri="{BB962C8B-B14F-4D97-AF65-F5344CB8AC3E}">
        <p14:creationId xmlns:p14="http://schemas.microsoft.com/office/powerpoint/2010/main" val="95779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1</a:t>
            </a:fld>
            <a:endParaRPr lang="en-US" dirty="0"/>
          </a:p>
        </p:txBody>
      </p:sp>
    </p:spTree>
    <p:extLst>
      <p:ext uri="{BB962C8B-B14F-4D97-AF65-F5344CB8AC3E}">
        <p14:creationId xmlns:p14="http://schemas.microsoft.com/office/powerpoint/2010/main" val="3003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2</a:t>
            </a:fld>
            <a:endParaRPr lang="en-US" dirty="0"/>
          </a:p>
        </p:txBody>
      </p:sp>
    </p:spTree>
    <p:extLst>
      <p:ext uri="{BB962C8B-B14F-4D97-AF65-F5344CB8AC3E}">
        <p14:creationId xmlns:p14="http://schemas.microsoft.com/office/powerpoint/2010/main" val="151807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3</a:t>
            </a:fld>
            <a:endParaRPr lang="en-US" dirty="0"/>
          </a:p>
        </p:txBody>
      </p:sp>
    </p:spTree>
    <p:extLst>
      <p:ext uri="{BB962C8B-B14F-4D97-AF65-F5344CB8AC3E}">
        <p14:creationId xmlns:p14="http://schemas.microsoft.com/office/powerpoint/2010/main" val="142040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INVOLVES</a:t>
            </a:r>
            <a:r>
              <a:rPr lang="en-US" baseline="0" dirty="0" smtClean="0"/>
              <a:t> DE COMMUNITY </a:t>
            </a:r>
          </a:p>
          <a:p>
            <a:r>
              <a:rPr lang="en-US" dirty="0" smtClean="0"/>
              <a:t>CREATES TRANSPARENCY</a:t>
            </a:r>
            <a:r>
              <a:rPr lang="en-US" baseline="0" dirty="0" smtClean="0"/>
              <a:t> AND TRUST TO THE NUCLEAR FIELD.</a:t>
            </a:r>
          </a:p>
          <a:p>
            <a:endParaRPr lang="en-US" dirty="0" smtClean="0"/>
          </a:p>
          <a:p>
            <a:r>
              <a:rPr lang="en-US" dirty="0" smtClean="0"/>
              <a:t>MARKETING AND BRANDING = WILL HELP TO TRANSFER THE NUCLEAR KNOWLEDGE</a:t>
            </a:r>
            <a:r>
              <a:rPr lang="en-US" baseline="0" dirty="0" smtClean="0"/>
              <a:t>  FROM THE INDUSTRY TO THE COMMUNITY</a:t>
            </a:r>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4</a:t>
            </a:fld>
            <a:endParaRPr lang="en-US" dirty="0"/>
          </a:p>
        </p:txBody>
      </p:sp>
    </p:spTree>
    <p:extLst>
      <p:ext uri="{BB962C8B-B14F-4D97-AF65-F5344CB8AC3E}">
        <p14:creationId xmlns:p14="http://schemas.microsoft.com/office/powerpoint/2010/main" val="5112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8</a:t>
            </a:fld>
            <a:endParaRPr lang="en-US" dirty="0"/>
          </a:p>
        </p:txBody>
      </p:sp>
    </p:spTree>
    <p:extLst>
      <p:ext uri="{BB962C8B-B14F-4D97-AF65-F5344CB8AC3E}">
        <p14:creationId xmlns:p14="http://schemas.microsoft.com/office/powerpoint/2010/main" val="7540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9</a:t>
            </a:fld>
            <a:endParaRPr lang="en-US" dirty="0"/>
          </a:p>
        </p:txBody>
      </p:sp>
    </p:spTree>
    <p:extLst>
      <p:ext uri="{BB962C8B-B14F-4D97-AF65-F5344CB8AC3E}">
        <p14:creationId xmlns:p14="http://schemas.microsoft.com/office/powerpoint/2010/main" val="3515576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Ideas : </a:t>
            </a:r>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10</a:t>
            </a:fld>
            <a:endParaRPr lang="en-US" dirty="0"/>
          </a:p>
        </p:txBody>
      </p:sp>
    </p:spTree>
    <p:extLst>
      <p:ext uri="{BB962C8B-B14F-4D97-AF65-F5344CB8AC3E}">
        <p14:creationId xmlns:p14="http://schemas.microsoft.com/office/powerpoint/2010/main" val="214472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a:t>
            </a:r>
            <a:r>
              <a:rPr lang="en-US" baseline="0" dirty="0" smtClean="0"/>
              <a:t> Ideas : </a:t>
            </a:r>
            <a:endParaRPr lang="en-US" dirty="0"/>
          </a:p>
        </p:txBody>
      </p:sp>
      <p:sp>
        <p:nvSpPr>
          <p:cNvPr id="4" name="Slide Number Placeholder 3"/>
          <p:cNvSpPr>
            <a:spLocks noGrp="1"/>
          </p:cNvSpPr>
          <p:nvPr>
            <p:ph type="sldNum" sz="quarter" idx="10"/>
          </p:nvPr>
        </p:nvSpPr>
        <p:spPr/>
        <p:txBody>
          <a:bodyPr/>
          <a:lstStyle/>
          <a:p>
            <a:fld id="{C6D85718-3C06-43D1-9B6D-1551CB898952}" type="slidenum">
              <a:rPr lang="en-US" smtClean="0"/>
              <a:t>11</a:t>
            </a:fld>
            <a:endParaRPr lang="en-US" dirty="0"/>
          </a:p>
        </p:txBody>
      </p:sp>
    </p:spTree>
    <p:extLst>
      <p:ext uri="{BB962C8B-B14F-4D97-AF65-F5344CB8AC3E}">
        <p14:creationId xmlns:p14="http://schemas.microsoft.com/office/powerpoint/2010/main" val="83509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E12731-F2FA-4183-B522-B49CF60AB106}" type="datetimeFigureOut">
              <a:rPr lang="en-US" smtClean="0"/>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335856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12731-F2FA-4183-B522-B49CF60AB106}" type="datetimeFigureOut">
              <a:rPr lang="en-US" smtClean="0"/>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426417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12731-F2FA-4183-B522-B49CF60AB106}" type="datetimeFigureOut">
              <a:rPr lang="en-US" smtClean="0"/>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146998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E12731-F2FA-4183-B522-B49CF60AB106}" type="datetimeFigureOut">
              <a:rPr lang="en-US" smtClean="0"/>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411631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E12731-F2FA-4183-B522-B49CF60AB106}" type="datetimeFigureOut">
              <a:rPr lang="en-US" smtClean="0"/>
              <a:t>8/24/16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89648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E12731-F2FA-4183-B522-B49CF60AB106}" type="datetimeFigureOut">
              <a:rPr lang="en-US" smtClean="0"/>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269401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E12731-F2FA-4183-B522-B49CF60AB106}" type="datetimeFigureOut">
              <a:rPr lang="en-US" smtClean="0"/>
              <a:t>8/24/16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119394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E12731-F2FA-4183-B522-B49CF60AB106}" type="datetimeFigureOut">
              <a:rPr lang="en-US" smtClean="0"/>
              <a:t>8/24/16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2537688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E12731-F2FA-4183-B522-B49CF60AB106}" type="datetimeFigureOut">
              <a:rPr lang="en-US" smtClean="0"/>
              <a:t>8/24/16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93303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12731-F2FA-4183-B522-B49CF60AB106}" type="datetimeFigureOut">
              <a:rPr lang="en-US" smtClean="0"/>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347256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E12731-F2FA-4183-B522-B49CF60AB106}" type="datetimeFigureOut">
              <a:rPr lang="en-US" smtClean="0"/>
              <a:t>8/24/16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211FE9-5DCC-409A-9275-19D9DD0F75FF}" type="slidenum">
              <a:rPr lang="en-US" smtClean="0"/>
              <a:t>‹#›</a:t>
            </a:fld>
            <a:endParaRPr lang="en-US" dirty="0"/>
          </a:p>
        </p:txBody>
      </p:sp>
    </p:spTree>
    <p:extLst>
      <p:ext uri="{BB962C8B-B14F-4D97-AF65-F5344CB8AC3E}">
        <p14:creationId xmlns:p14="http://schemas.microsoft.com/office/powerpoint/2010/main" val="33085276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12731-F2FA-4183-B522-B49CF60AB106}" type="datetimeFigureOut">
              <a:rPr lang="en-US" smtClean="0"/>
              <a:t>8/24/16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211FE9-5DCC-409A-9275-19D9DD0F75FF}" type="slidenum">
              <a:rPr lang="en-US" smtClean="0"/>
              <a:t>‹#›</a:t>
            </a:fld>
            <a:endParaRPr lang="en-US" dirty="0"/>
          </a:p>
        </p:txBody>
      </p:sp>
    </p:spTree>
    <p:extLst>
      <p:ext uri="{BB962C8B-B14F-4D97-AF65-F5344CB8AC3E}">
        <p14:creationId xmlns:p14="http://schemas.microsoft.com/office/powerpoint/2010/main" val="2406505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hyperlink" Target="http://www.nuclearalternativeproject.org/"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2358" y="4304053"/>
            <a:ext cx="7347284" cy="1655762"/>
          </a:xfrm>
        </p:spPr>
        <p:txBody>
          <a:bodyPr>
            <a:normAutofit/>
          </a:bodyPr>
          <a:lstStyle/>
          <a:p>
            <a:r>
              <a:rPr lang="en-US" i="1" dirty="0">
                <a:latin typeface="Telugu MN" charset="0"/>
                <a:ea typeface="Telugu MN" charset="0"/>
                <a:cs typeface="Telugu MN" charset="0"/>
              </a:rPr>
              <a:t>“To change public perception towards emerging nuclear energy technologies.”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902" y="845032"/>
            <a:ext cx="6010197" cy="3077848"/>
          </a:xfrm>
          <a:prstGeom prst="rect">
            <a:avLst/>
          </a:prstGeom>
        </p:spPr>
      </p:pic>
      <p:grpSp>
        <p:nvGrpSpPr>
          <p:cNvPr id="12" name="Group 11"/>
          <p:cNvGrpSpPr/>
          <p:nvPr/>
        </p:nvGrpSpPr>
        <p:grpSpPr>
          <a:xfrm>
            <a:off x="0" y="0"/>
            <a:ext cx="12192000" cy="307298"/>
            <a:chOff x="0" y="6595672"/>
            <a:chExt cx="7619999" cy="277318"/>
          </a:xfrm>
        </p:grpSpPr>
        <p:sp>
          <p:nvSpPr>
            <p:cNvPr id="7" name="Rectangle 6"/>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rot="5400000">
            <a:off x="-3280084" y="3280084"/>
            <a:ext cx="6872990" cy="312821"/>
            <a:chOff x="0" y="6595672"/>
            <a:chExt cx="7619999" cy="277318"/>
          </a:xfrm>
        </p:grpSpPr>
        <p:sp>
          <p:nvSpPr>
            <p:cNvPr id="14" name="Rectangle 13"/>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562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sp>
        <p:nvSpPr>
          <p:cNvPr id="6" name="Title 1"/>
          <p:cNvSpPr txBox="1">
            <a:spLocks noGrp="1"/>
          </p:cNvSpPr>
          <p:nvPr>
            <p:ph type="title"/>
          </p:nvPr>
        </p:nvSpPr>
        <p:spPr>
          <a:xfrm>
            <a:off x="2783110" y="365125"/>
            <a:ext cx="857069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elugu MN" charset="0"/>
                <a:ea typeface="Telugu MN" charset="0"/>
                <a:cs typeface="Telugu MN" charset="0"/>
              </a:rPr>
              <a:t>GET INVOLVED WITH THE NAP</a:t>
            </a:r>
            <a:endParaRPr lang="en-US" dirty="0">
              <a:latin typeface="Telugu MN" charset="0"/>
              <a:ea typeface="Telugu MN" charset="0"/>
              <a:cs typeface="Telugu MN" charset="0"/>
            </a:endParaRPr>
          </a:p>
        </p:txBody>
      </p:sp>
      <p:grpSp>
        <p:nvGrpSpPr>
          <p:cNvPr id="7" name="Group 6"/>
          <p:cNvGrpSpPr/>
          <p:nvPr/>
        </p:nvGrpSpPr>
        <p:grpSpPr>
          <a:xfrm rot="5400000">
            <a:off x="-3280084" y="3280084"/>
            <a:ext cx="6872990" cy="312821"/>
            <a:chOff x="0" y="6595672"/>
            <a:chExt cx="7619999" cy="277318"/>
          </a:xfrm>
        </p:grpSpPr>
        <p:sp>
          <p:nvSpPr>
            <p:cNvPr id="8" name="Rectangle 7"/>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0" y="0"/>
            <a:ext cx="12192000" cy="307298"/>
            <a:chOff x="0" y="6595672"/>
            <a:chExt cx="7619999" cy="277318"/>
          </a:xfrm>
        </p:grpSpPr>
        <p:sp>
          <p:nvSpPr>
            <p:cNvPr id="14" name="Rectangle 13"/>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Content Placeholder 21"/>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13441" t="50718" r="13889" b="8786"/>
          <a:stretch/>
        </p:blipFill>
        <p:spPr>
          <a:xfrm>
            <a:off x="413279" y="1748515"/>
            <a:ext cx="11590575" cy="4048128"/>
          </a:xfrm>
        </p:spPr>
      </p:pic>
    </p:spTree>
    <p:extLst>
      <p:ext uri="{BB962C8B-B14F-4D97-AF65-F5344CB8AC3E}">
        <p14:creationId xmlns:p14="http://schemas.microsoft.com/office/powerpoint/2010/main" val="371385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sp>
        <p:nvSpPr>
          <p:cNvPr id="6" name="Title 1"/>
          <p:cNvSpPr txBox="1">
            <a:spLocks noGrp="1"/>
          </p:cNvSpPr>
          <p:nvPr>
            <p:ph type="title"/>
          </p:nvPr>
        </p:nvSpPr>
        <p:spPr>
          <a:xfrm>
            <a:off x="2783110" y="365125"/>
            <a:ext cx="857069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latin typeface="Telugu MN" charset="0"/>
                <a:ea typeface="Telugu MN" charset="0"/>
                <a:cs typeface="Telugu MN" charset="0"/>
              </a:rPr>
              <a:t>GET CONNECTED</a:t>
            </a:r>
            <a:endParaRPr lang="en-US" dirty="0">
              <a:latin typeface="Telugu MN" charset="0"/>
              <a:ea typeface="Telugu MN" charset="0"/>
              <a:cs typeface="Telugu MN" charset="0"/>
            </a:endParaRPr>
          </a:p>
        </p:txBody>
      </p:sp>
      <p:grpSp>
        <p:nvGrpSpPr>
          <p:cNvPr id="7" name="Group 6"/>
          <p:cNvGrpSpPr/>
          <p:nvPr/>
        </p:nvGrpSpPr>
        <p:grpSpPr>
          <a:xfrm rot="5400000">
            <a:off x="-3280084" y="3280084"/>
            <a:ext cx="6872990" cy="312821"/>
            <a:chOff x="0" y="6595672"/>
            <a:chExt cx="7619999" cy="277318"/>
          </a:xfrm>
        </p:grpSpPr>
        <p:sp>
          <p:nvSpPr>
            <p:cNvPr id="8" name="Rectangle 7"/>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0" y="0"/>
            <a:ext cx="12192000" cy="307298"/>
            <a:chOff x="0" y="6595672"/>
            <a:chExt cx="7619999" cy="277318"/>
          </a:xfrm>
        </p:grpSpPr>
        <p:sp>
          <p:nvSpPr>
            <p:cNvPr id="14" name="Rectangle 13"/>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Content Placeholder 1"/>
          <p:cNvSpPr>
            <a:spLocks noGrp="1"/>
          </p:cNvSpPr>
          <p:nvPr>
            <p:ph sz="half" idx="1"/>
          </p:nvPr>
        </p:nvSpPr>
        <p:spPr>
          <a:xfrm>
            <a:off x="838200" y="1825625"/>
            <a:ext cx="9951720" cy="4351338"/>
          </a:xfrm>
        </p:spPr>
        <p:txBody>
          <a:bodyPr/>
          <a:lstStyle/>
          <a:p>
            <a:r>
              <a:rPr lang="en-US" dirty="0" smtClean="0"/>
              <a:t>NAP website</a:t>
            </a:r>
          </a:p>
          <a:p>
            <a:pPr lvl="1"/>
            <a:r>
              <a:rPr lang="en-US" dirty="0" smtClean="0">
                <a:hlinkClick r:id="rId4"/>
              </a:rPr>
              <a:t>http</a:t>
            </a:r>
            <a:r>
              <a:rPr lang="en-US" dirty="0">
                <a:hlinkClick r:id="rId4"/>
              </a:rPr>
              <a:t>://</a:t>
            </a:r>
            <a:r>
              <a:rPr lang="en-US" dirty="0" smtClean="0">
                <a:hlinkClick r:id="rId4"/>
              </a:rPr>
              <a:t>www.nuclearalternativeproject.org</a:t>
            </a:r>
            <a:endParaRPr lang="en-US" dirty="0" smtClean="0"/>
          </a:p>
          <a:p>
            <a:pPr lvl="1"/>
            <a:endParaRPr lang="en-US"/>
          </a:p>
          <a:p>
            <a:pPr lvl="1"/>
            <a:endParaRPr lang="en-US" dirty="0"/>
          </a:p>
        </p:txBody>
      </p:sp>
    </p:spTree>
    <p:extLst>
      <p:ext uri="{BB962C8B-B14F-4D97-AF65-F5344CB8AC3E}">
        <p14:creationId xmlns:p14="http://schemas.microsoft.com/office/powerpoint/2010/main" val="1400060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567" y="477418"/>
            <a:ext cx="8758990" cy="926849"/>
          </a:xfrm>
        </p:spPr>
        <p:txBody>
          <a:bodyPr/>
          <a:lstStyle/>
          <a:p>
            <a:r>
              <a:rPr lang="en-US" dirty="0">
                <a:latin typeface="Telugu MN" charset="0"/>
                <a:ea typeface="Telugu MN" charset="0"/>
                <a:cs typeface="Telugu MN" charset="0"/>
              </a:rPr>
              <a:t>ABOUT US</a:t>
            </a:r>
          </a:p>
        </p:txBody>
      </p:sp>
      <p:sp>
        <p:nvSpPr>
          <p:cNvPr id="3" name="Content Placeholder 2"/>
          <p:cNvSpPr>
            <a:spLocks noGrp="1"/>
          </p:cNvSpPr>
          <p:nvPr>
            <p:ph idx="1"/>
          </p:nvPr>
        </p:nvSpPr>
        <p:spPr>
          <a:xfrm>
            <a:off x="838201" y="2282929"/>
            <a:ext cx="10515600" cy="3428061"/>
          </a:xfrm>
        </p:spPr>
        <p:txBody>
          <a:bodyPr>
            <a:normAutofit/>
          </a:bodyPr>
          <a:lstStyle/>
          <a:p>
            <a:pPr marL="0" indent="0">
              <a:buNone/>
            </a:pPr>
            <a:r>
              <a:rPr lang="en-US" dirty="0">
                <a:latin typeface="Telugu MN" charset="0"/>
                <a:ea typeface="Telugu MN" charset="0"/>
                <a:cs typeface="Telugu MN" charset="0"/>
              </a:rPr>
              <a:t>The </a:t>
            </a:r>
            <a:r>
              <a:rPr lang="en-US" b="1" dirty="0">
                <a:latin typeface="Telugu MN" charset="0"/>
                <a:ea typeface="Telugu MN" charset="0"/>
                <a:cs typeface="Telugu MN" charset="0"/>
              </a:rPr>
              <a:t>Nuclear Alternative Project </a:t>
            </a:r>
            <a:r>
              <a:rPr lang="en-US" dirty="0">
                <a:latin typeface="Telugu MN" charset="0"/>
                <a:ea typeface="Telugu MN" charset="0"/>
                <a:cs typeface="Telugu MN" charset="0"/>
              </a:rPr>
              <a:t>is a </a:t>
            </a:r>
            <a:endParaRPr lang="en-US" b="1" dirty="0">
              <a:latin typeface="Telugu MN" charset="0"/>
              <a:ea typeface="Telugu MN" charset="0"/>
              <a:cs typeface="Telugu MN" charset="0"/>
            </a:endParaRPr>
          </a:p>
          <a:p>
            <a:r>
              <a:rPr lang="en-US" b="1" dirty="0">
                <a:latin typeface="Telugu MN" charset="0"/>
                <a:ea typeface="Telugu MN" charset="0"/>
                <a:cs typeface="Telugu MN" charset="0"/>
              </a:rPr>
              <a:t>501 c3 pending</a:t>
            </a:r>
          </a:p>
          <a:p>
            <a:r>
              <a:rPr lang="en-US" b="1" dirty="0">
                <a:latin typeface="Telugu MN" charset="0"/>
                <a:ea typeface="Telugu MN" charset="0"/>
                <a:cs typeface="Telugu MN" charset="0"/>
              </a:rPr>
              <a:t>Network of engineers </a:t>
            </a:r>
            <a:r>
              <a:rPr lang="en-US" dirty="0">
                <a:latin typeface="Telugu MN" charset="0"/>
                <a:ea typeface="Telugu MN" charset="0"/>
                <a:cs typeface="Telugu MN" charset="0"/>
              </a:rPr>
              <a:t>within the US nuclear industry </a:t>
            </a:r>
          </a:p>
          <a:p>
            <a:r>
              <a:rPr lang="en-US" dirty="0">
                <a:latin typeface="Telugu MN" charset="0"/>
                <a:ea typeface="Telugu MN" charset="0"/>
                <a:cs typeface="Telugu MN" charset="0"/>
              </a:rPr>
              <a:t>Working to </a:t>
            </a:r>
            <a:r>
              <a:rPr lang="en-US" b="1" dirty="0">
                <a:latin typeface="Telugu MN" charset="0"/>
                <a:ea typeface="Telugu MN" charset="0"/>
                <a:cs typeface="Telugu MN" charset="0"/>
              </a:rPr>
              <a:t>change public perception </a:t>
            </a:r>
            <a:r>
              <a:rPr lang="en-US" dirty="0">
                <a:latin typeface="Telugu MN" charset="0"/>
                <a:ea typeface="Telugu MN" charset="0"/>
                <a:cs typeface="Telugu MN" charset="0"/>
              </a:rPr>
              <a:t>towards nuclear energy</a:t>
            </a:r>
          </a:p>
          <a:p>
            <a:r>
              <a:rPr lang="en-US" dirty="0">
                <a:latin typeface="Telugu MN" charset="0"/>
                <a:ea typeface="Telugu MN" charset="0"/>
                <a:cs typeface="Telugu MN" charset="0"/>
              </a:rPr>
              <a:t>Focused on </a:t>
            </a:r>
            <a:r>
              <a:rPr lang="en-US" b="1" dirty="0">
                <a:latin typeface="Telugu MN" charset="0"/>
                <a:ea typeface="Telugu MN" charset="0"/>
                <a:cs typeface="Telugu MN" charset="0"/>
              </a:rPr>
              <a:t>educating the general community </a:t>
            </a:r>
            <a:r>
              <a:rPr lang="en-US" dirty="0">
                <a:latin typeface="Telugu MN" charset="0"/>
                <a:ea typeface="Telugu MN" charset="0"/>
                <a:cs typeface="Telugu MN" charset="0"/>
              </a:rPr>
              <a:t>about next generation of nuclear reactors via community-based participatory strategies.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34041"/>
            <a:ext cx="2369831" cy="1213601"/>
          </a:xfrm>
          <a:prstGeom prst="rect">
            <a:avLst/>
          </a:prstGeom>
        </p:spPr>
      </p:pic>
      <p:grpSp>
        <p:nvGrpSpPr>
          <p:cNvPr id="24" name="Group 23"/>
          <p:cNvGrpSpPr/>
          <p:nvPr/>
        </p:nvGrpSpPr>
        <p:grpSpPr>
          <a:xfrm>
            <a:off x="0" y="0"/>
            <a:ext cx="12192000" cy="307298"/>
            <a:chOff x="0" y="6595672"/>
            <a:chExt cx="7619999" cy="277318"/>
          </a:xfrm>
        </p:grpSpPr>
        <p:sp>
          <p:nvSpPr>
            <p:cNvPr id="25" name="Rectangle 24"/>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rot="5400000">
            <a:off x="-3280084" y="3280084"/>
            <a:ext cx="6872990" cy="312821"/>
            <a:chOff x="0" y="6595672"/>
            <a:chExt cx="7619999" cy="277318"/>
          </a:xfrm>
        </p:grpSpPr>
        <p:sp>
          <p:nvSpPr>
            <p:cNvPr id="31" name="Rectangle 30"/>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11053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sp>
        <p:nvSpPr>
          <p:cNvPr id="17" name="Title 1"/>
          <p:cNvSpPr>
            <a:spLocks noGrp="1"/>
          </p:cNvSpPr>
          <p:nvPr>
            <p:ph type="title"/>
          </p:nvPr>
        </p:nvSpPr>
        <p:spPr>
          <a:xfrm>
            <a:off x="2883567" y="461376"/>
            <a:ext cx="8758990" cy="926849"/>
          </a:xfrm>
        </p:spPr>
        <p:txBody>
          <a:bodyPr/>
          <a:lstStyle/>
          <a:p>
            <a:r>
              <a:rPr lang="en-US" dirty="0">
                <a:latin typeface="Telugu MN" charset="0"/>
                <a:ea typeface="Telugu MN" charset="0"/>
                <a:cs typeface="Telugu MN" charset="0"/>
              </a:rPr>
              <a:t>ABOUT THE FOUNDERS</a:t>
            </a:r>
          </a:p>
        </p:txBody>
      </p:sp>
      <p:pic>
        <p:nvPicPr>
          <p:cNvPr id="18" name="Picture 17"/>
          <p:cNvPicPr>
            <a:picLocks noChangeAspect="1"/>
          </p:cNvPicPr>
          <p:nvPr/>
        </p:nvPicPr>
        <p:blipFill>
          <a:blip r:embed="rId4"/>
          <a:stretch>
            <a:fillRect/>
          </a:stretch>
        </p:blipFill>
        <p:spPr>
          <a:xfrm>
            <a:off x="312822" y="1782349"/>
            <a:ext cx="11879178" cy="2979027"/>
          </a:xfrm>
          <a:prstGeom prst="rect">
            <a:avLst/>
          </a:prstGeom>
        </p:spPr>
      </p:pic>
      <p:sp>
        <p:nvSpPr>
          <p:cNvPr id="19" name="TextBox 18"/>
          <p:cNvSpPr txBox="1"/>
          <p:nvPr/>
        </p:nvSpPr>
        <p:spPr>
          <a:xfrm>
            <a:off x="521561" y="4883789"/>
            <a:ext cx="2558523" cy="1323439"/>
          </a:xfrm>
          <a:prstGeom prst="rect">
            <a:avLst/>
          </a:prstGeom>
          <a:noFill/>
        </p:spPr>
        <p:txBody>
          <a:bodyPr wrap="square" rtlCol="0">
            <a:spAutoFit/>
          </a:bodyPr>
          <a:lstStyle/>
          <a:p>
            <a:r>
              <a:rPr lang="en-US" sz="1600" dirty="0">
                <a:latin typeface="Telugu MN" charset="0"/>
                <a:ea typeface="Telugu MN" charset="0"/>
                <a:cs typeface="Telugu MN" charset="0"/>
              </a:rPr>
              <a:t>Ed specializes in earthquake engineering and structural reliability of nuclear power plants.</a:t>
            </a:r>
            <a:r>
              <a:rPr lang="en-US" sz="1600" dirty="0">
                <a:latin typeface="HP Simplified Light" panose="020B0404020204020204" pitchFamily="34" charset="0"/>
              </a:rPr>
              <a:t> </a:t>
            </a:r>
          </a:p>
        </p:txBody>
      </p:sp>
      <p:sp>
        <p:nvSpPr>
          <p:cNvPr id="20" name="TextBox 19"/>
          <p:cNvSpPr txBox="1"/>
          <p:nvPr/>
        </p:nvSpPr>
        <p:spPr>
          <a:xfrm>
            <a:off x="3637549" y="4883789"/>
            <a:ext cx="2679031" cy="1323439"/>
          </a:xfrm>
          <a:prstGeom prst="rect">
            <a:avLst/>
          </a:prstGeom>
          <a:noFill/>
        </p:spPr>
        <p:txBody>
          <a:bodyPr wrap="square" rtlCol="0">
            <a:spAutoFit/>
          </a:bodyPr>
          <a:lstStyle/>
          <a:p>
            <a:pPr fontAlgn="base"/>
            <a:r>
              <a:rPr lang="en-US" sz="1600" dirty="0">
                <a:latin typeface="Telugu MN" charset="0"/>
                <a:ea typeface="Telugu MN" charset="0"/>
                <a:cs typeface="Telugu MN" charset="0"/>
              </a:rPr>
              <a:t>Thommy has </a:t>
            </a:r>
            <a:r>
              <a:rPr lang="en-US" sz="1600" dirty="0">
                <a:solidFill>
                  <a:srgbClr val="000000"/>
                </a:solidFill>
                <a:latin typeface="Telugu MN" charset="0"/>
                <a:ea typeface="Telugu MN" charset="0"/>
                <a:cs typeface="Telugu MN" charset="0"/>
              </a:rPr>
              <a:t>dedicated</a:t>
            </a:r>
            <a:r>
              <a:rPr lang="en-US" sz="1600" dirty="0">
                <a:latin typeface="Telugu MN" charset="0"/>
                <a:ea typeface="Telugu MN" charset="0"/>
                <a:cs typeface="Telugu MN" charset="0"/>
              </a:rPr>
              <a:t> his career to the quality improvement of electro-mechanical systems for nuclear power systems.</a:t>
            </a:r>
          </a:p>
        </p:txBody>
      </p:sp>
      <p:sp>
        <p:nvSpPr>
          <p:cNvPr id="21" name="Rectangle 20"/>
          <p:cNvSpPr/>
          <p:nvPr/>
        </p:nvSpPr>
        <p:spPr>
          <a:xfrm>
            <a:off x="6709613" y="4761376"/>
            <a:ext cx="2498555" cy="1323439"/>
          </a:xfrm>
          <a:prstGeom prst="rect">
            <a:avLst/>
          </a:prstGeom>
        </p:spPr>
        <p:txBody>
          <a:bodyPr wrap="square">
            <a:spAutoFit/>
          </a:bodyPr>
          <a:lstStyle/>
          <a:p>
            <a:r>
              <a:rPr lang="en-US" sz="1600" dirty="0">
                <a:solidFill>
                  <a:srgbClr val="000000"/>
                </a:solidFill>
                <a:latin typeface="Telugu MN" charset="0"/>
                <a:ea typeface="Telugu MN" charset="0"/>
                <a:cs typeface="Telugu MN" charset="0"/>
              </a:rPr>
              <a:t>Jesús is structural engineer who has been exposed to every phase of the design process of nuclear facilities.</a:t>
            </a:r>
          </a:p>
        </p:txBody>
      </p:sp>
      <p:sp>
        <p:nvSpPr>
          <p:cNvPr id="22" name="Rectangle 21"/>
          <p:cNvSpPr/>
          <p:nvPr/>
        </p:nvSpPr>
        <p:spPr>
          <a:xfrm>
            <a:off x="9480887" y="4761376"/>
            <a:ext cx="2452034" cy="1815882"/>
          </a:xfrm>
          <a:prstGeom prst="rect">
            <a:avLst/>
          </a:prstGeom>
        </p:spPr>
        <p:txBody>
          <a:bodyPr wrap="square">
            <a:spAutoFit/>
          </a:bodyPr>
          <a:lstStyle/>
          <a:p>
            <a:r>
              <a:rPr lang="en-US" sz="1600" b="0" i="0" dirty="0">
                <a:solidFill>
                  <a:srgbClr val="000000"/>
                </a:solidFill>
                <a:effectLst/>
                <a:latin typeface="Telugu MN" charset="0"/>
                <a:ea typeface="Telugu MN" charset="0"/>
                <a:cs typeface="Telugu MN" charset="0"/>
              </a:rPr>
              <a:t>Jesabel </a:t>
            </a:r>
            <a:r>
              <a:rPr lang="en-US" sz="1600" dirty="0">
                <a:solidFill>
                  <a:srgbClr val="000000"/>
                </a:solidFill>
                <a:latin typeface="Telugu MN" charset="0"/>
                <a:ea typeface="Telugu MN" charset="0"/>
                <a:cs typeface="Telugu MN" charset="0"/>
              </a:rPr>
              <a:t>has d</a:t>
            </a:r>
            <a:r>
              <a:rPr lang="en-US" sz="1600" b="0" i="0" dirty="0">
                <a:solidFill>
                  <a:srgbClr val="000000"/>
                </a:solidFill>
                <a:effectLst/>
                <a:latin typeface="Telugu MN" charset="0"/>
                <a:ea typeface="Telugu MN" charset="0"/>
                <a:cs typeface="Telugu MN" charset="0"/>
              </a:rPr>
              <a:t>edicated her career to design strategies intended to connect community programs with corporate and organizational objectives</a:t>
            </a:r>
            <a:endParaRPr lang="en-US" sz="1600" dirty="0">
              <a:latin typeface="Telugu MN" charset="0"/>
              <a:ea typeface="Telugu MN" charset="0"/>
              <a:cs typeface="Telugu MN" charset="0"/>
            </a:endParaRPr>
          </a:p>
        </p:txBody>
      </p:sp>
      <p:grpSp>
        <p:nvGrpSpPr>
          <p:cNvPr id="23" name="Group 22"/>
          <p:cNvGrpSpPr/>
          <p:nvPr/>
        </p:nvGrpSpPr>
        <p:grpSpPr>
          <a:xfrm>
            <a:off x="0" y="0"/>
            <a:ext cx="12192000" cy="307298"/>
            <a:chOff x="0" y="6595672"/>
            <a:chExt cx="7619999" cy="277318"/>
          </a:xfrm>
        </p:grpSpPr>
        <p:sp>
          <p:nvSpPr>
            <p:cNvPr id="24" name="Rectangle 23"/>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p:nvPr/>
        </p:nvGrpSpPr>
        <p:grpSpPr>
          <a:xfrm rot="5400000">
            <a:off x="-3280084" y="3280084"/>
            <a:ext cx="6872990" cy="312821"/>
            <a:chOff x="0" y="6595672"/>
            <a:chExt cx="7619999" cy="277318"/>
          </a:xfrm>
        </p:grpSpPr>
        <p:sp>
          <p:nvSpPr>
            <p:cNvPr id="30" name="Rectangle 29"/>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09219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1656" y="365125"/>
            <a:ext cx="7892143" cy="1325563"/>
          </a:xfrm>
        </p:spPr>
        <p:txBody>
          <a:bodyPr/>
          <a:lstStyle/>
          <a:p>
            <a:pPr algn="ctr"/>
            <a:r>
              <a:rPr lang="en-US" dirty="0">
                <a:latin typeface="HP Simplified Light" panose="020B0404020204020204" pitchFamily="34" charset="0"/>
              </a:rPr>
              <a:t> </a:t>
            </a:r>
            <a:r>
              <a:rPr lang="en-US" dirty="0" smtClean="0">
                <a:latin typeface="Telugu MN" charset="0"/>
                <a:ea typeface="Telugu MN" charset="0"/>
                <a:cs typeface="Telugu MN" charset="0"/>
              </a:rPr>
              <a:t>CHALLENGES VS </a:t>
            </a:r>
            <a:r>
              <a:rPr lang="en-US" dirty="0">
                <a:latin typeface="Telugu MN" charset="0"/>
                <a:ea typeface="Telugu MN" charset="0"/>
                <a:cs typeface="Telugu MN" charset="0"/>
              </a:rPr>
              <a:t>OPPORTUNITY</a:t>
            </a:r>
          </a:p>
        </p:txBody>
      </p:sp>
      <p:sp>
        <p:nvSpPr>
          <p:cNvPr id="3" name="Content Placeholder 2"/>
          <p:cNvSpPr>
            <a:spLocks noGrp="1"/>
          </p:cNvSpPr>
          <p:nvPr>
            <p:ph sz="half" idx="1"/>
          </p:nvPr>
        </p:nvSpPr>
        <p:spPr>
          <a:xfrm>
            <a:off x="6455228" y="1877786"/>
            <a:ext cx="5181600" cy="4904575"/>
          </a:xfrm>
        </p:spPr>
        <p:txBody>
          <a:bodyPr>
            <a:normAutofit/>
          </a:bodyPr>
          <a:lstStyle/>
          <a:p>
            <a:pPr marL="0" indent="0">
              <a:buNone/>
            </a:pPr>
            <a:r>
              <a:rPr lang="en-US" sz="3200" b="1" u="sng" dirty="0" smtClean="0">
                <a:latin typeface="Telugu MN" charset="0"/>
                <a:ea typeface="Telugu MN" charset="0"/>
                <a:cs typeface="Telugu MN" charset="0"/>
              </a:rPr>
              <a:t>Opportunity</a:t>
            </a:r>
            <a:endParaRPr lang="en-US" sz="3200" dirty="0" smtClean="0">
              <a:latin typeface="Telugu MN" charset="0"/>
              <a:ea typeface="Telugu MN" charset="0"/>
              <a:cs typeface="Telugu MN" charset="0"/>
            </a:endParaRPr>
          </a:p>
          <a:p>
            <a:r>
              <a:rPr lang="en-US" dirty="0" smtClean="0">
                <a:latin typeface="Telugu MN" charset="0"/>
                <a:ea typeface="Telugu MN" charset="0"/>
                <a:cs typeface="Telugu MN" charset="0"/>
              </a:rPr>
              <a:t>New</a:t>
            </a:r>
            <a:r>
              <a:rPr lang="en-US" dirty="0">
                <a:latin typeface="Telugu MN" charset="0"/>
                <a:ea typeface="Telugu MN" charset="0"/>
                <a:cs typeface="Telugu MN" charset="0"/>
              </a:rPr>
              <a:t>, Safer, cleaner and smart nuclear technology.</a:t>
            </a:r>
          </a:p>
          <a:p>
            <a:r>
              <a:rPr lang="en-US" dirty="0" smtClean="0">
                <a:latin typeface="Telugu MN" charset="0"/>
                <a:ea typeface="Telugu MN" charset="0"/>
                <a:cs typeface="Telugu MN" charset="0"/>
              </a:rPr>
              <a:t>Community based participatory approach.</a:t>
            </a:r>
          </a:p>
          <a:p>
            <a:r>
              <a:rPr lang="en-US" dirty="0" smtClean="0">
                <a:latin typeface="Telugu MN" charset="0"/>
                <a:ea typeface="Telugu MN" charset="0"/>
                <a:cs typeface="Telugu MN" charset="0"/>
              </a:rPr>
              <a:t>Best practices in marketing and branding.</a:t>
            </a:r>
          </a:p>
          <a:p>
            <a:r>
              <a:rPr lang="en-US" dirty="0" smtClean="0">
                <a:latin typeface="Telugu MN" charset="0"/>
                <a:ea typeface="Telugu MN" charset="0"/>
                <a:cs typeface="Telugu MN" charset="0"/>
              </a:rPr>
              <a:t>Education and Awareness thru community engagement.</a:t>
            </a:r>
            <a:endParaRPr lang="en-US" dirty="0">
              <a:latin typeface="Telugu MN" charset="0"/>
              <a:ea typeface="Telugu MN" charset="0"/>
              <a:cs typeface="Telugu MN" charset="0"/>
            </a:endParaRPr>
          </a:p>
        </p:txBody>
      </p:sp>
      <p:sp>
        <p:nvSpPr>
          <p:cNvPr id="11" name="Content Placeholder 10"/>
          <p:cNvSpPr>
            <a:spLocks noGrp="1"/>
          </p:cNvSpPr>
          <p:nvPr>
            <p:ph sz="half" idx="2"/>
          </p:nvPr>
        </p:nvSpPr>
        <p:spPr>
          <a:xfrm>
            <a:off x="502032" y="1877786"/>
            <a:ext cx="5763986" cy="4904580"/>
          </a:xfrm>
        </p:spPr>
        <p:txBody>
          <a:bodyPr>
            <a:normAutofit/>
          </a:bodyPr>
          <a:lstStyle/>
          <a:p>
            <a:pPr marL="0" indent="0">
              <a:buNone/>
            </a:pPr>
            <a:r>
              <a:rPr lang="en-US" sz="3200" b="1" u="sng" dirty="0" smtClean="0">
                <a:latin typeface="Telugu MN" charset="0"/>
                <a:ea typeface="Telugu MN" charset="0"/>
                <a:cs typeface="Telugu MN" charset="0"/>
              </a:rPr>
              <a:t>Challenges</a:t>
            </a:r>
            <a:endParaRPr lang="en-US" sz="3200" b="1" u="sng" dirty="0">
              <a:latin typeface="Telugu MN" charset="0"/>
              <a:ea typeface="Telugu MN" charset="0"/>
              <a:cs typeface="Telugu MN" charset="0"/>
            </a:endParaRPr>
          </a:p>
          <a:p>
            <a:r>
              <a:rPr lang="en-US" dirty="0" smtClean="0">
                <a:latin typeface="Telugu MN" charset="0"/>
                <a:ea typeface="Telugu MN" charset="0"/>
                <a:cs typeface="Telugu MN" charset="0"/>
              </a:rPr>
              <a:t>Negative Perception of traditional Nuclear technologies.</a:t>
            </a:r>
          </a:p>
          <a:p>
            <a:r>
              <a:rPr lang="en-US" dirty="0" smtClean="0">
                <a:latin typeface="Telugu MN" charset="0"/>
                <a:ea typeface="Telugu MN" charset="0"/>
                <a:cs typeface="Telugu MN" charset="0"/>
              </a:rPr>
              <a:t>Lack of connection with the general population.</a:t>
            </a:r>
          </a:p>
          <a:p>
            <a:r>
              <a:rPr lang="en-US" dirty="0" smtClean="0">
                <a:latin typeface="Telugu MN" charset="0"/>
                <a:ea typeface="Telugu MN" charset="0"/>
                <a:cs typeface="Telugu MN" charset="0"/>
              </a:rPr>
              <a:t>Misunderstanding of how to market Nuclear Energy as a feasible alternative.</a:t>
            </a:r>
          </a:p>
          <a:p>
            <a:r>
              <a:rPr lang="en-US" dirty="0" smtClean="0">
                <a:latin typeface="Telugu MN" charset="0"/>
                <a:ea typeface="Telugu MN" charset="0"/>
                <a:cs typeface="Telugu MN" charset="0"/>
              </a:rPr>
              <a:t>Lack of knowledge of Nuclear Energy in the community</a:t>
            </a:r>
            <a:endParaRPr lang="en-US" dirty="0">
              <a:latin typeface="Telugu MN" charset="0"/>
              <a:ea typeface="Telugu MN" charset="0"/>
              <a:cs typeface="Telugu M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77087"/>
            <a:ext cx="2369831" cy="1213601"/>
          </a:xfrm>
          <a:prstGeom prst="rect">
            <a:avLst/>
          </a:prstGeom>
        </p:spPr>
      </p:pic>
      <p:grpSp>
        <p:nvGrpSpPr>
          <p:cNvPr id="5" name="Group 4"/>
          <p:cNvGrpSpPr/>
          <p:nvPr/>
        </p:nvGrpSpPr>
        <p:grpSpPr>
          <a:xfrm rot="5400000">
            <a:off x="-3280084" y="3280084"/>
            <a:ext cx="6872990" cy="312821"/>
            <a:chOff x="0" y="6595672"/>
            <a:chExt cx="7619999" cy="277318"/>
          </a:xfrm>
        </p:grpSpPr>
        <p:sp>
          <p:nvSpPr>
            <p:cNvPr id="6" name="Rectangle 5"/>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9353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elugu MN" charset="0"/>
                <a:ea typeface="Telugu MN" charset="0"/>
                <a:cs typeface="Telugu MN" charset="0"/>
              </a:rPr>
              <a:t>NAP STRATEGIC PLAN</a:t>
            </a:r>
            <a:endParaRPr lang="en-US" dirty="0">
              <a:latin typeface="Telugu MN" charset="0"/>
              <a:ea typeface="Telugu MN" charset="0"/>
              <a:cs typeface="Telugu MN" charset="0"/>
            </a:endParaRPr>
          </a:p>
        </p:txBody>
      </p:sp>
      <p:sp>
        <p:nvSpPr>
          <p:cNvPr id="3" name="Content Placeholder 2"/>
          <p:cNvSpPr>
            <a:spLocks noGrp="1"/>
          </p:cNvSpPr>
          <p:nvPr>
            <p:ph idx="1"/>
          </p:nvPr>
        </p:nvSpPr>
        <p:spPr/>
        <p:txBody>
          <a:bodyPr/>
          <a:lstStyle/>
          <a:p>
            <a:r>
              <a:rPr lang="en-US" dirty="0">
                <a:latin typeface="Telugu MN" charset="0"/>
                <a:ea typeface="Telugu MN" charset="0"/>
                <a:cs typeface="Telugu MN" charset="0"/>
              </a:rPr>
              <a:t>Our </a:t>
            </a:r>
            <a:r>
              <a:rPr lang="en-US" dirty="0" smtClean="0">
                <a:latin typeface="Telugu MN" charset="0"/>
                <a:ea typeface="Telugu MN" charset="0"/>
                <a:cs typeface="Telugu MN" charset="0"/>
              </a:rPr>
              <a:t>mission </a:t>
            </a:r>
            <a:r>
              <a:rPr lang="en-US" dirty="0">
                <a:latin typeface="Telugu MN" charset="0"/>
                <a:ea typeface="Telugu MN" charset="0"/>
                <a:cs typeface="Telugu MN" charset="0"/>
              </a:rPr>
              <a:t>consists of four main phases:</a:t>
            </a:r>
          </a:p>
          <a:p>
            <a:pPr lvl="1"/>
            <a:r>
              <a:rPr lang="en-US" dirty="0">
                <a:latin typeface="Telugu MN" charset="0"/>
                <a:ea typeface="Telugu MN" charset="0"/>
                <a:cs typeface="Telugu MN" charset="0"/>
              </a:rPr>
              <a:t>Team </a:t>
            </a:r>
            <a:r>
              <a:rPr lang="en-US" dirty="0" smtClean="0">
                <a:latin typeface="Telugu MN" charset="0"/>
                <a:ea typeface="Telugu MN" charset="0"/>
                <a:cs typeface="Telugu MN" charset="0"/>
              </a:rPr>
              <a:t>Mobilization – In Progress</a:t>
            </a:r>
            <a:endParaRPr lang="en-US" dirty="0">
              <a:latin typeface="Telugu MN" charset="0"/>
              <a:ea typeface="Telugu MN" charset="0"/>
              <a:cs typeface="Telugu MN" charset="0"/>
            </a:endParaRPr>
          </a:p>
          <a:p>
            <a:pPr lvl="1"/>
            <a:r>
              <a:rPr lang="en-US" dirty="0">
                <a:latin typeface="Telugu MN" charset="0"/>
                <a:ea typeface="Telugu MN" charset="0"/>
                <a:cs typeface="Telugu MN" charset="0"/>
              </a:rPr>
              <a:t>Engage the </a:t>
            </a:r>
            <a:r>
              <a:rPr lang="en-US" dirty="0" smtClean="0">
                <a:latin typeface="Telugu MN" charset="0"/>
                <a:ea typeface="Telugu MN" charset="0"/>
                <a:cs typeface="Telugu MN" charset="0"/>
              </a:rPr>
              <a:t>public </a:t>
            </a:r>
            <a:endParaRPr lang="en-US" dirty="0">
              <a:latin typeface="Telugu MN" charset="0"/>
              <a:ea typeface="Telugu MN" charset="0"/>
              <a:cs typeface="Telugu MN" charset="0"/>
            </a:endParaRPr>
          </a:p>
          <a:p>
            <a:pPr lvl="1"/>
            <a:r>
              <a:rPr lang="en-US" dirty="0">
                <a:latin typeface="Telugu MN" charset="0"/>
                <a:ea typeface="Telugu MN" charset="0"/>
                <a:cs typeface="Telugu MN" charset="0"/>
              </a:rPr>
              <a:t>Create market demand</a:t>
            </a:r>
          </a:p>
          <a:p>
            <a:pPr lvl="1"/>
            <a:r>
              <a:rPr lang="en-US" dirty="0">
                <a:latin typeface="Telugu MN" charset="0"/>
                <a:ea typeface="Telugu MN" charset="0"/>
                <a:cs typeface="Telugu MN" charset="0"/>
              </a:rPr>
              <a:t>Position as a collaborative agent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grpSp>
        <p:nvGrpSpPr>
          <p:cNvPr id="5" name="Group 4"/>
          <p:cNvGrpSpPr/>
          <p:nvPr/>
        </p:nvGrpSpPr>
        <p:grpSpPr>
          <a:xfrm>
            <a:off x="0" y="0"/>
            <a:ext cx="12192000" cy="307298"/>
            <a:chOff x="0" y="6595672"/>
            <a:chExt cx="7619999" cy="277318"/>
          </a:xfrm>
        </p:grpSpPr>
        <p:sp>
          <p:nvSpPr>
            <p:cNvPr id="6" name="Rectangle 5"/>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rot="5400000">
            <a:off x="-3280084" y="3280084"/>
            <a:ext cx="6872990" cy="312821"/>
            <a:chOff x="0" y="6595672"/>
            <a:chExt cx="7619999" cy="277318"/>
          </a:xfrm>
        </p:grpSpPr>
        <p:sp>
          <p:nvSpPr>
            <p:cNvPr id="12" name="Rectangle 11"/>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6885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Telugu MN" charset="0"/>
                <a:ea typeface="Telugu MN" charset="0"/>
                <a:cs typeface="Telugu MN" charset="0"/>
              </a:rPr>
              <a:t>The initial step in the execution plan consists of making The Nuclear Alternative Project recognizable among the nuclear and technological community. This will in turn create the followers, internal discussions and market branding. </a:t>
            </a:r>
            <a:endParaRPr lang="en-US" dirty="0" smtClean="0">
              <a:latin typeface="Telugu MN" charset="0"/>
              <a:ea typeface="Telugu MN" charset="0"/>
              <a:cs typeface="Telugu MN" charset="0"/>
            </a:endParaRPr>
          </a:p>
          <a:p>
            <a:pPr lvl="1"/>
            <a:r>
              <a:rPr lang="en-US" dirty="0" smtClean="0">
                <a:latin typeface="Telugu MN" charset="0"/>
                <a:ea typeface="Telugu MN" charset="0"/>
                <a:cs typeface="Telugu MN" charset="0"/>
              </a:rPr>
              <a:t>Social Media </a:t>
            </a:r>
          </a:p>
          <a:p>
            <a:pPr lvl="2"/>
            <a:r>
              <a:rPr lang="en-US" sz="2400" dirty="0" smtClean="0">
                <a:latin typeface="Telugu MN" charset="0"/>
                <a:ea typeface="Telugu MN" charset="0"/>
                <a:cs typeface="Telugu MN" charset="0"/>
              </a:rPr>
              <a:t>Facebook</a:t>
            </a:r>
          </a:p>
          <a:p>
            <a:pPr lvl="2"/>
            <a:r>
              <a:rPr lang="en-US" sz="2400" dirty="0" smtClean="0">
                <a:latin typeface="Telugu MN" charset="0"/>
                <a:ea typeface="Telugu MN" charset="0"/>
                <a:cs typeface="Telugu MN" charset="0"/>
              </a:rPr>
              <a:t>Twitter</a:t>
            </a:r>
          </a:p>
          <a:p>
            <a:pPr lvl="2"/>
            <a:r>
              <a:rPr lang="en-US" sz="2400" dirty="0" smtClean="0">
                <a:latin typeface="Telugu MN" charset="0"/>
                <a:ea typeface="Telugu MN" charset="0"/>
                <a:cs typeface="Telugu MN" charset="0"/>
              </a:rPr>
              <a:t>LinkedIn</a:t>
            </a:r>
          </a:p>
          <a:p>
            <a:pPr lvl="2"/>
            <a:endParaRPr lang="en-US" dirty="0">
              <a:latin typeface="Telugu MN" charset="0"/>
              <a:ea typeface="Telugu MN" charset="0"/>
              <a:cs typeface="Telugu M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sp>
        <p:nvSpPr>
          <p:cNvPr id="5" name="Title 1"/>
          <p:cNvSpPr>
            <a:spLocks noGrp="1"/>
          </p:cNvSpPr>
          <p:nvPr>
            <p:ph type="title"/>
          </p:nvPr>
        </p:nvSpPr>
        <p:spPr/>
        <p:txBody>
          <a:bodyPr/>
          <a:lstStyle/>
          <a:p>
            <a:pPr algn="ctr"/>
            <a:r>
              <a:rPr lang="en-US" dirty="0" smtClean="0">
                <a:latin typeface="Telugu MN" charset="0"/>
                <a:ea typeface="Telugu MN" charset="0"/>
                <a:cs typeface="Telugu MN" charset="0"/>
              </a:rPr>
              <a:t>TEAM MOBILIZATION</a:t>
            </a:r>
            <a:endParaRPr lang="en-US" dirty="0">
              <a:latin typeface="Telugu MN" charset="0"/>
              <a:ea typeface="Telugu MN" charset="0"/>
              <a:cs typeface="Telugu MN" charset="0"/>
            </a:endParaRPr>
          </a:p>
        </p:txBody>
      </p:sp>
      <p:grpSp>
        <p:nvGrpSpPr>
          <p:cNvPr id="6" name="Group 5"/>
          <p:cNvGrpSpPr/>
          <p:nvPr/>
        </p:nvGrpSpPr>
        <p:grpSpPr>
          <a:xfrm rot="5400000">
            <a:off x="-3280084" y="3280084"/>
            <a:ext cx="6872990" cy="312821"/>
            <a:chOff x="0" y="6595672"/>
            <a:chExt cx="7619999" cy="277318"/>
          </a:xfrm>
        </p:grpSpPr>
        <p:sp>
          <p:nvSpPr>
            <p:cNvPr id="7" name="Rectangle 6"/>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0" y="0"/>
            <a:ext cx="12192000" cy="307298"/>
            <a:chOff x="0" y="6595672"/>
            <a:chExt cx="7619999" cy="277318"/>
          </a:xfrm>
        </p:grpSpPr>
        <p:sp>
          <p:nvSpPr>
            <p:cNvPr id="13" name="Rectangle 12"/>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99394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Telugu MN" charset="0"/>
                <a:ea typeface="Telugu MN" charset="0"/>
                <a:cs typeface="Telugu MN" charset="0"/>
              </a:rPr>
              <a:t>Bring a team </a:t>
            </a:r>
            <a:r>
              <a:rPr lang="en-US" dirty="0">
                <a:latin typeface="Telugu MN" charset="0"/>
                <a:ea typeface="Telugu MN" charset="0"/>
                <a:cs typeface="Telugu MN" charset="0"/>
              </a:rPr>
              <a:t>of volunteers and staff gathered from </a:t>
            </a:r>
            <a:r>
              <a:rPr lang="en-US" dirty="0" smtClean="0">
                <a:latin typeface="Telugu MN" charset="0"/>
                <a:ea typeface="Telugu MN" charset="0"/>
                <a:cs typeface="Telugu MN" charset="0"/>
              </a:rPr>
              <a:t>our first phase </a:t>
            </a:r>
            <a:r>
              <a:rPr lang="en-US" dirty="0">
                <a:latin typeface="Telugu MN" charset="0"/>
                <a:ea typeface="Telugu MN" charset="0"/>
                <a:cs typeface="Telugu MN" charset="0"/>
              </a:rPr>
              <a:t>into direct contact with the community. </a:t>
            </a:r>
            <a:endParaRPr lang="en-US" dirty="0" smtClean="0">
              <a:latin typeface="Telugu MN" charset="0"/>
              <a:ea typeface="Telugu MN" charset="0"/>
              <a:cs typeface="Telugu MN" charset="0"/>
            </a:endParaRPr>
          </a:p>
          <a:p>
            <a:pPr lvl="1"/>
            <a:r>
              <a:rPr lang="en-US" dirty="0">
                <a:latin typeface="Telugu MN" charset="0"/>
                <a:ea typeface="Telugu MN" charset="0"/>
                <a:cs typeface="Telugu MN" charset="0"/>
              </a:rPr>
              <a:t>Create awareness on the existence of that ideal energy source –modern nuclear technology </a:t>
            </a:r>
            <a:endParaRPr lang="en-US" dirty="0" smtClean="0">
              <a:latin typeface="Telugu MN" charset="0"/>
              <a:ea typeface="Telugu MN" charset="0"/>
              <a:cs typeface="Telugu MN" charset="0"/>
            </a:endParaRPr>
          </a:p>
          <a:p>
            <a:pPr lvl="1"/>
            <a:r>
              <a:rPr lang="en-US" dirty="0" smtClean="0">
                <a:latin typeface="Telugu MN" charset="0"/>
                <a:ea typeface="Telugu MN" charset="0"/>
                <a:cs typeface="Telugu MN" charset="0"/>
              </a:rPr>
              <a:t>Community Influencers</a:t>
            </a:r>
          </a:p>
          <a:p>
            <a:pPr lvl="2"/>
            <a:r>
              <a:rPr lang="en-US" sz="2400" dirty="0" smtClean="0">
                <a:latin typeface="Telugu MN" charset="0"/>
                <a:ea typeface="Telugu MN" charset="0"/>
                <a:cs typeface="Telugu MN" charset="0"/>
              </a:rPr>
              <a:t>Well known technique </a:t>
            </a:r>
          </a:p>
          <a:p>
            <a:pPr lvl="2"/>
            <a:r>
              <a:rPr lang="en-US" sz="2400" dirty="0" smtClean="0">
                <a:latin typeface="Telugu MN" charset="0"/>
                <a:ea typeface="Telugu MN" charset="0"/>
                <a:cs typeface="Telugu MN" charset="0"/>
              </a:rPr>
              <a:t>Our tool to change perception about nuclear energy</a:t>
            </a:r>
            <a:endParaRPr lang="en-US" dirty="0" smtClean="0">
              <a:latin typeface="Telugu MN" charset="0"/>
              <a:ea typeface="Telugu MN" charset="0"/>
              <a:cs typeface="Telugu MN" charset="0"/>
            </a:endParaRPr>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sp>
        <p:nvSpPr>
          <p:cNvPr id="5" name="Title 1"/>
          <p:cNvSpPr>
            <a:spLocks noGrp="1"/>
          </p:cNvSpPr>
          <p:nvPr>
            <p:ph type="title"/>
          </p:nvPr>
        </p:nvSpPr>
        <p:spPr/>
        <p:txBody>
          <a:bodyPr/>
          <a:lstStyle/>
          <a:p>
            <a:pPr algn="ctr"/>
            <a:r>
              <a:rPr lang="en-US" dirty="0" smtClean="0">
                <a:latin typeface="Telugu MN" charset="0"/>
                <a:ea typeface="Telugu MN" charset="0"/>
                <a:cs typeface="Telugu MN" charset="0"/>
              </a:rPr>
              <a:t>ENGAGE THE PUBLIC</a:t>
            </a:r>
            <a:endParaRPr lang="en-US" dirty="0">
              <a:latin typeface="Telugu MN" charset="0"/>
              <a:ea typeface="Telugu MN" charset="0"/>
              <a:cs typeface="Telugu MN" charset="0"/>
            </a:endParaRPr>
          </a:p>
        </p:txBody>
      </p:sp>
      <p:grpSp>
        <p:nvGrpSpPr>
          <p:cNvPr id="6" name="Group 5"/>
          <p:cNvGrpSpPr/>
          <p:nvPr/>
        </p:nvGrpSpPr>
        <p:grpSpPr>
          <a:xfrm rot="5400000">
            <a:off x="-3280084" y="3280084"/>
            <a:ext cx="6872990" cy="312821"/>
            <a:chOff x="0" y="6595672"/>
            <a:chExt cx="7619999" cy="277318"/>
          </a:xfrm>
        </p:grpSpPr>
        <p:sp>
          <p:nvSpPr>
            <p:cNvPr id="7" name="Rectangle 6"/>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0" y="0"/>
            <a:ext cx="12192000" cy="307298"/>
            <a:chOff x="0" y="6595672"/>
            <a:chExt cx="7619999" cy="277318"/>
          </a:xfrm>
        </p:grpSpPr>
        <p:sp>
          <p:nvSpPr>
            <p:cNvPr id="13" name="Rectangle 12"/>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11376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17999"/>
            <a:ext cx="2369831" cy="1213601"/>
          </a:xfrm>
          <a:prstGeom prst="rect">
            <a:avLst/>
          </a:prstGeom>
        </p:spPr>
      </p:pic>
      <p:grpSp>
        <p:nvGrpSpPr>
          <p:cNvPr id="6" name="Group 5"/>
          <p:cNvGrpSpPr/>
          <p:nvPr/>
        </p:nvGrpSpPr>
        <p:grpSpPr>
          <a:xfrm rot="5400000">
            <a:off x="-3280084" y="3280084"/>
            <a:ext cx="6872990" cy="312821"/>
            <a:chOff x="0" y="6595672"/>
            <a:chExt cx="7619999" cy="277318"/>
          </a:xfrm>
        </p:grpSpPr>
        <p:sp>
          <p:nvSpPr>
            <p:cNvPr id="7" name="Rectangle 6"/>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0" y="0"/>
            <a:ext cx="12192000" cy="307298"/>
            <a:chOff x="0" y="6595672"/>
            <a:chExt cx="7619999" cy="277318"/>
          </a:xfrm>
        </p:grpSpPr>
        <p:sp>
          <p:nvSpPr>
            <p:cNvPr id="13" name="Rectangle 12"/>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t="18695" r="478" b="6294"/>
          <a:stretch/>
        </p:blipFill>
        <p:spPr>
          <a:xfrm>
            <a:off x="853673" y="1572221"/>
            <a:ext cx="10890092" cy="5130020"/>
          </a:xfrm>
          <a:prstGeom prst="rect">
            <a:avLst/>
          </a:prstGeom>
        </p:spPr>
      </p:pic>
      <p:sp>
        <p:nvSpPr>
          <p:cNvPr id="20" name="Title 1"/>
          <p:cNvSpPr>
            <a:spLocks noGrp="1"/>
          </p:cNvSpPr>
          <p:nvPr>
            <p:ph type="title"/>
          </p:nvPr>
        </p:nvSpPr>
        <p:spPr>
          <a:xfrm>
            <a:off x="2883567" y="509500"/>
            <a:ext cx="8758990" cy="926849"/>
          </a:xfrm>
        </p:spPr>
        <p:txBody>
          <a:bodyPr>
            <a:normAutofit fontScale="90000"/>
          </a:bodyPr>
          <a:lstStyle/>
          <a:p>
            <a:r>
              <a:rPr lang="en-US" dirty="0">
                <a:latin typeface="Telugu MN" charset="0"/>
                <a:ea typeface="Telugu MN" charset="0"/>
                <a:cs typeface="Telugu MN" charset="0"/>
              </a:rPr>
              <a:t>FROM IDEA TO </a:t>
            </a:r>
            <a:r>
              <a:rPr lang="en-US" dirty="0" smtClean="0">
                <a:latin typeface="Telugu MN" charset="0"/>
                <a:ea typeface="Telugu MN" charset="0"/>
                <a:cs typeface="Telugu MN" charset="0"/>
              </a:rPr>
              <a:t>ACTION</a:t>
            </a:r>
            <a:br>
              <a:rPr lang="en-US" dirty="0" smtClean="0">
                <a:latin typeface="Telugu MN" charset="0"/>
                <a:ea typeface="Telugu MN" charset="0"/>
                <a:cs typeface="Telugu MN" charset="0"/>
              </a:rPr>
            </a:br>
            <a:r>
              <a:rPr lang="en-US" dirty="0" smtClean="0">
                <a:latin typeface="Telugu MN" charset="0"/>
                <a:ea typeface="Telugu MN" charset="0"/>
                <a:cs typeface="Telugu MN" charset="0"/>
              </a:rPr>
              <a:t>(PUERTO RICO EXAMPLE)</a:t>
            </a:r>
            <a:endParaRPr lang="en-US" dirty="0">
              <a:latin typeface="Telugu MN" charset="0"/>
              <a:ea typeface="Telugu MN" charset="0"/>
              <a:cs typeface="Telugu MN" charset="0"/>
            </a:endParaRPr>
          </a:p>
        </p:txBody>
      </p:sp>
      <p:sp>
        <p:nvSpPr>
          <p:cNvPr id="25" name="Down Arrow 24"/>
          <p:cNvSpPr/>
          <p:nvPr/>
        </p:nvSpPr>
        <p:spPr>
          <a:xfrm flipH="1">
            <a:off x="8114851" y="4367605"/>
            <a:ext cx="419548" cy="55939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2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p:cNvSpPr/>
          <p:nvPr/>
        </p:nvSpPr>
        <p:spPr>
          <a:xfrm>
            <a:off x="513349" y="2197765"/>
            <a:ext cx="5598694" cy="3505028"/>
          </a:xfrm>
          <a:prstGeom prst="round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8"/>
          <p:cNvSpPr>
            <a:spLocks noGrp="1"/>
          </p:cNvSpPr>
          <p:nvPr>
            <p:ph sz="half" idx="1"/>
          </p:nvPr>
        </p:nvSpPr>
        <p:spPr>
          <a:xfrm>
            <a:off x="741945" y="2470793"/>
            <a:ext cx="5257801" cy="3231999"/>
          </a:xfrm>
        </p:spPr>
        <p:txBody>
          <a:bodyPr>
            <a:normAutofit/>
          </a:bodyPr>
          <a:lstStyle/>
          <a:p>
            <a:pPr marL="0" indent="0">
              <a:buNone/>
            </a:pPr>
            <a:r>
              <a:rPr lang="en-US" sz="2400" b="1" dirty="0">
                <a:latin typeface="Telugu MN" charset="0"/>
                <a:ea typeface="Telugu MN" charset="0"/>
                <a:cs typeface="Telugu MN" charset="0"/>
              </a:rPr>
              <a:t>Nuclear Energy </a:t>
            </a:r>
            <a:r>
              <a:rPr lang="en-US" sz="2400" dirty="0">
                <a:latin typeface="Telugu MN" charset="0"/>
                <a:ea typeface="Telugu MN" charset="0"/>
                <a:cs typeface="Telugu MN" charset="0"/>
              </a:rPr>
              <a:t>As An </a:t>
            </a:r>
            <a:r>
              <a:rPr lang="en-US" sz="2400" dirty="0" smtClean="0">
                <a:latin typeface="Telugu MN" charset="0"/>
                <a:ea typeface="Telugu MN" charset="0"/>
                <a:cs typeface="Telugu MN" charset="0"/>
              </a:rPr>
              <a:t>Alternative</a:t>
            </a:r>
            <a:endParaRPr lang="en-US" sz="2400" dirty="0">
              <a:latin typeface="Telugu MN" charset="0"/>
              <a:ea typeface="Telugu MN" charset="0"/>
              <a:cs typeface="Telugu MN" charset="0"/>
            </a:endParaRPr>
          </a:p>
          <a:p>
            <a:pPr>
              <a:buFontTx/>
              <a:buChar char="-"/>
            </a:pPr>
            <a:r>
              <a:rPr lang="en-US" sz="2400" dirty="0">
                <a:latin typeface="Telugu MN" charset="0"/>
                <a:ea typeface="Telugu MN" charset="0"/>
                <a:cs typeface="Telugu MN" charset="0"/>
              </a:rPr>
              <a:t>Can develop a new industry in Puerto Rico</a:t>
            </a:r>
          </a:p>
          <a:p>
            <a:pPr>
              <a:buFontTx/>
              <a:buChar char="-"/>
            </a:pPr>
            <a:r>
              <a:rPr lang="en-US" sz="2400" dirty="0">
                <a:latin typeface="Telugu MN" charset="0"/>
                <a:ea typeface="Telugu MN" charset="0"/>
                <a:cs typeface="Telugu MN" charset="0"/>
              </a:rPr>
              <a:t>Can actively engage Puerto Rican engineers  in the nuclear industry</a:t>
            </a:r>
          </a:p>
          <a:p>
            <a:pPr>
              <a:buFontTx/>
              <a:buChar char="-"/>
            </a:pPr>
            <a:r>
              <a:rPr lang="en-US" sz="2400" dirty="0">
                <a:latin typeface="Telugu MN" charset="0"/>
                <a:ea typeface="Telugu MN" charset="0"/>
                <a:cs typeface="Telugu MN" charset="0"/>
              </a:rPr>
              <a:t>One of the main challenges are the fears and myths</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9" y="366125"/>
            <a:ext cx="2369831" cy="1213601"/>
          </a:xfrm>
          <a:prstGeom prst="rect">
            <a:avLst/>
          </a:prstGeom>
        </p:spPr>
      </p:pic>
      <p:sp>
        <p:nvSpPr>
          <p:cNvPr id="17" name="Title 1"/>
          <p:cNvSpPr txBox="1">
            <a:spLocks/>
          </p:cNvSpPr>
          <p:nvPr/>
        </p:nvSpPr>
        <p:spPr>
          <a:xfrm>
            <a:off x="2883567" y="509502"/>
            <a:ext cx="8758990" cy="926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latin typeface="HP Simplified Light" panose="020B0404020204020204" pitchFamily="34" charset="0"/>
            </a:endParaRPr>
          </a:p>
        </p:txBody>
      </p:sp>
      <p:sp>
        <p:nvSpPr>
          <p:cNvPr id="23" name="Title 1"/>
          <p:cNvSpPr>
            <a:spLocks noGrp="1"/>
          </p:cNvSpPr>
          <p:nvPr>
            <p:ph type="title"/>
          </p:nvPr>
        </p:nvSpPr>
        <p:spPr>
          <a:xfrm>
            <a:off x="2883567" y="509500"/>
            <a:ext cx="8758990" cy="926849"/>
          </a:xfrm>
        </p:spPr>
        <p:txBody>
          <a:bodyPr>
            <a:normAutofit fontScale="90000"/>
          </a:bodyPr>
          <a:lstStyle/>
          <a:p>
            <a:r>
              <a:rPr lang="en-US" dirty="0">
                <a:latin typeface="Telugu MN" charset="0"/>
                <a:ea typeface="Telugu MN" charset="0"/>
                <a:cs typeface="Telugu MN" charset="0"/>
              </a:rPr>
              <a:t>FROM IDEA TO </a:t>
            </a:r>
            <a:r>
              <a:rPr lang="en-US" dirty="0" smtClean="0">
                <a:latin typeface="Telugu MN" charset="0"/>
                <a:ea typeface="Telugu MN" charset="0"/>
                <a:cs typeface="Telugu MN" charset="0"/>
              </a:rPr>
              <a:t>ACTION</a:t>
            </a:r>
            <a:br>
              <a:rPr lang="en-US" dirty="0" smtClean="0">
                <a:latin typeface="Telugu MN" charset="0"/>
                <a:ea typeface="Telugu MN" charset="0"/>
                <a:cs typeface="Telugu MN" charset="0"/>
              </a:rPr>
            </a:br>
            <a:r>
              <a:rPr lang="en-US" dirty="0" smtClean="0">
                <a:latin typeface="Telugu MN" charset="0"/>
                <a:ea typeface="Telugu MN" charset="0"/>
                <a:cs typeface="Telugu MN" charset="0"/>
              </a:rPr>
              <a:t>(PUERTO RICO EXAMPLE)</a:t>
            </a:r>
            <a:endParaRPr lang="en-US" dirty="0">
              <a:latin typeface="Telugu MN" charset="0"/>
              <a:ea typeface="Telugu MN" charset="0"/>
              <a:cs typeface="Telugu MN" charset="0"/>
            </a:endParaRPr>
          </a:p>
        </p:txBody>
      </p:sp>
      <p:sp>
        <p:nvSpPr>
          <p:cNvPr id="26" name="Rectangle: Rounded Corners 25"/>
          <p:cNvSpPr/>
          <p:nvPr/>
        </p:nvSpPr>
        <p:spPr>
          <a:xfrm>
            <a:off x="6348659" y="2148635"/>
            <a:ext cx="5731041" cy="3554157"/>
          </a:xfrm>
          <a:prstGeom prst="round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18"/>
          <p:cNvSpPr>
            <a:spLocks noGrp="1"/>
          </p:cNvSpPr>
          <p:nvPr>
            <p:ph sz="half" idx="1"/>
          </p:nvPr>
        </p:nvSpPr>
        <p:spPr>
          <a:xfrm>
            <a:off x="6681526" y="2462946"/>
            <a:ext cx="5317964" cy="3532747"/>
          </a:xfrm>
        </p:spPr>
        <p:txBody>
          <a:bodyPr>
            <a:normAutofit/>
          </a:bodyPr>
          <a:lstStyle/>
          <a:p>
            <a:pPr marL="0" indent="0">
              <a:buNone/>
            </a:pPr>
            <a:r>
              <a:rPr lang="en-US" sz="2400" b="1" dirty="0">
                <a:latin typeface="Telugu MN" charset="0"/>
                <a:ea typeface="Telugu MN" charset="0"/>
                <a:cs typeface="Telugu MN" charset="0"/>
              </a:rPr>
              <a:t>The Nuclear Alternative Project</a:t>
            </a:r>
            <a:endParaRPr lang="en-US" sz="2400" dirty="0">
              <a:latin typeface="Telugu MN" charset="0"/>
              <a:ea typeface="Telugu MN" charset="0"/>
              <a:cs typeface="Telugu MN" charset="0"/>
            </a:endParaRPr>
          </a:p>
          <a:p>
            <a:pPr>
              <a:buFontTx/>
              <a:buChar char="-"/>
            </a:pPr>
            <a:r>
              <a:rPr lang="en-US" sz="2400" dirty="0">
                <a:latin typeface="Telugu MN" charset="0"/>
                <a:ea typeface="Telugu MN" charset="0"/>
                <a:cs typeface="Telugu MN" charset="0"/>
              </a:rPr>
              <a:t>Engages expert engineers from the </a:t>
            </a:r>
            <a:r>
              <a:rPr lang="en-US" sz="2400" dirty="0" smtClean="0">
                <a:latin typeface="Telugu MN" charset="0"/>
                <a:ea typeface="Telugu MN" charset="0"/>
                <a:cs typeface="Telugu MN" charset="0"/>
              </a:rPr>
              <a:t>diaspora</a:t>
            </a:r>
            <a:endParaRPr lang="en-US" sz="2400" dirty="0">
              <a:latin typeface="Telugu MN" charset="0"/>
              <a:ea typeface="Telugu MN" charset="0"/>
              <a:cs typeface="Telugu MN" charset="0"/>
            </a:endParaRPr>
          </a:p>
          <a:p>
            <a:pPr>
              <a:buFontTx/>
              <a:buChar char="-"/>
            </a:pPr>
            <a:r>
              <a:rPr lang="en-US" sz="2400" dirty="0">
                <a:latin typeface="Telugu MN" charset="0"/>
                <a:ea typeface="Telugu MN" charset="0"/>
                <a:cs typeface="Telugu MN" charset="0"/>
              </a:rPr>
              <a:t>Educates and engages the general community through community participatory approaches</a:t>
            </a:r>
          </a:p>
          <a:p>
            <a:pPr>
              <a:buFontTx/>
              <a:buChar char="-"/>
            </a:pPr>
            <a:r>
              <a:rPr lang="en-US" sz="2400" dirty="0">
                <a:latin typeface="Telugu MN" charset="0"/>
                <a:ea typeface="Telugu MN" charset="0"/>
                <a:cs typeface="Telugu MN" charset="0"/>
              </a:rPr>
              <a:t>Helps to bring hope, transparency and trust</a:t>
            </a:r>
          </a:p>
        </p:txBody>
      </p:sp>
      <p:grpSp>
        <p:nvGrpSpPr>
          <p:cNvPr id="28" name="Group 27"/>
          <p:cNvGrpSpPr/>
          <p:nvPr/>
        </p:nvGrpSpPr>
        <p:grpSpPr>
          <a:xfrm>
            <a:off x="0" y="0"/>
            <a:ext cx="12192000" cy="307298"/>
            <a:chOff x="0" y="6595672"/>
            <a:chExt cx="7619999" cy="277318"/>
          </a:xfrm>
        </p:grpSpPr>
        <p:sp>
          <p:nvSpPr>
            <p:cNvPr id="29" name="Rectangle 28"/>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rot="5400000">
            <a:off x="-3280084" y="3280084"/>
            <a:ext cx="6872990" cy="312821"/>
            <a:chOff x="0" y="6595672"/>
            <a:chExt cx="7619999" cy="277318"/>
          </a:xfrm>
        </p:grpSpPr>
        <p:sp>
          <p:nvSpPr>
            <p:cNvPr id="35" name="Rectangle 34"/>
            <p:cNvSpPr/>
            <p:nvPr/>
          </p:nvSpPr>
          <p:spPr>
            <a:xfrm>
              <a:off x="0" y="6595672"/>
              <a:ext cx="1524000" cy="27731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524000" y="6595672"/>
              <a:ext cx="1524000" cy="277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3048000" y="6595672"/>
              <a:ext cx="1524000" cy="27731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4571999" y="6595672"/>
              <a:ext cx="1524000" cy="27731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6095999" y="6595672"/>
              <a:ext cx="1524000" cy="27731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237968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431</Words>
  <Application>Microsoft Macintosh PowerPoint</Application>
  <PresentationFormat>Widescreen</PresentationFormat>
  <Paragraphs>69</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Calibri Light</vt:lpstr>
      <vt:lpstr>HP Simplified Light</vt:lpstr>
      <vt:lpstr>Telugu MN</vt:lpstr>
      <vt:lpstr>Arial</vt:lpstr>
      <vt:lpstr>Office Theme</vt:lpstr>
      <vt:lpstr>PowerPoint Presentation</vt:lpstr>
      <vt:lpstr>ABOUT US</vt:lpstr>
      <vt:lpstr>ABOUT THE FOUNDERS</vt:lpstr>
      <vt:lpstr> CHALLENGES VS OPPORTUNITY</vt:lpstr>
      <vt:lpstr>NAP STRATEGIC PLAN</vt:lpstr>
      <vt:lpstr>TEAM MOBILIZATION</vt:lpstr>
      <vt:lpstr>ENGAGE THE PUBLIC</vt:lpstr>
      <vt:lpstr>FROM IDEA TO ACTION (PUERTO RICO EXAMPLE)</vt:lpstr>
      <vt:lpstr>FROM IDEA TO ACTION (PUERTO RICO EXAMPLE)</vt:lpstr>
      <vt:lpstr>GET INVOLVED WITH THE NAP</vt:lpstr>
      <vt:lpstr>GET CONNECTED</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Jesabel Rivera</dc:creator>
  <cp:lastModifiedBy>Microsoft Office User</cp:lastModifiedBy>
  <cp:revision>48</cp:revision>
  <dcterms:created xsi:type="dcterms:W3CDTF">2016-07-24T22:27:35Z</dcterms:created>
  <dcterms:modified xsi:type="dcterms:W3CDTF">2016-08-25T02:44:42Z</dcterms:modified>
</cp:coreProperties>
</file>