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4"/>
  </p:notesMasterIdLst>
  <p:handoutMasterIdLst>
    <p:handoutMasterId r:id="rId125"/>
  </p:handoutMasterIdLst>
  <p:sldIdLst>
    <p:sldId id="431" r:id="rId2"/>
    <p:sldId id="300" r:id="rId3"/>
    <p:sldId id="302" r:id="rId4"/>
    <p:sldId id="256" r:id="rId5"/>
    <p:sldId id="341" r:id="rId6"/>
    <p:sldId id="340" r:id="rId7"/>
    <p:sldId id="259" r:id="rId8"/>
    <p:sldId id="303" r:id="rId9"/>
    <p:sldId id="366" r:id="rId10"/>
    <p:sldId id="367" r:id="rId11"/>
    <p:sldId id="369" r:id="rId12"/>
    <p:sldId id="260" r:id="rId13"/>
    <p:sldId id="269" r:id="rId14"/>
    <p:sldId id="270" r:id="rId15"/>
    <p:sldId id="368" r:id="rId16"/>
    <p:sldId id="386" r:id="rId17"/>
    <p:sldId id="342" r:id="rId18"/>
    <p:sldId id="343" r:id="rId19"/>
    <p:sldId id="370" r:id="rId20"/>
    <p:sldId id="388" r:id="rId21"/>
    <p:sldId id="257" r:id="rId22"/>
    <p:sldId id="263" r:id="rId23"/>
    <p:sldId id="344" r:id="rId24"/>
    <p:sldId id="383" r:id="rId25"/>
    <p:sldId id="258" r:id="rId26"/>
    <p:sldId id="365" r:id="rId27"/>
    <p:sldId id="385" r:id="rId28"/>
    <p:sldId id="277" r:id="rId29"/>
    <p:sldId id="389" r:id="rId30"/>
    <p:sldId id="348" r:id="rId31"/>
    <p:sldId id="346" r:id="rId32"/>
    <p:sldId id="363" r:id="rId33"/>
    <p:sldId id="345" r:id="rId34"/>
    <p:sldId id="347" r:id="rId35"/>
    <p:sldId id="350" r:id="rId36"/>
    <p:sldId id="306" r:id="rId37"/>
    <p:sldId id="313" r:id="rId38"/>
    <p:sldId id="422" r:id="rId39"/>
    <p:sldId id="338" r:id="rId40"/>
    <p:sldId id="353" r:id="rId41"/>
    <p:sldId id="354" r:id="rId42"/>
    <p:sldId id="355" r:id="rId43"/>
    <p:sldId id="356" r:id="rId44"/>
    <p:sldId id="423" r:id="rId45"/>
    <p:sldId id="357" r:id="rId46"/>
    <p:sldId id="312" r:id="rId47"/>
    <p:sldId id="314" r:id="rId48"/>
    <p:sldId id="315" r:id="rId49"/>
    <p:sldId id="424" r:id="rId50"/>
    <p:sldId id="317" r:id="rId51"/>
    <p:sldId id="318" r:id="rId52"/>
    <p:sldId id="351" r:id="rId53"/>
    <p:sldId id="403" r:id="rId54"/>
    <p:sldId id="404" r:id="rId55"/>
    <p:sldId id="319" r:id="rId56"/>
    <p:sldId id="320" r:id="rId57"/>
    <p:sldId id="321" r:id="rId58"/>
    <p:sldId id="322" r:id="rId59"/>
    <p:sldId id="425" r:id="rId60"/>
    <p:sldId id="323" r:id="rId61"/>
    <p:sldId id="324" r:id="rId62"/>
    <p:sldId id="325" r:id="rId63"/>
    <p:sldId id="326" r:id="rId64"/>
    <p:sldId id="327" r:id="rId65"/>
    <p:sldId id="426" r:id="rId66"/>
    <p:sldId id="328" r:id="rId67"/>
    <p:sldId id="329" r:id="rId68"/>
    <p:sldId id="330" r:id="rId69"/>
    <p:sldId id="331" r:id="rId70"/>
    <p:sldId id="332" r:id="rId71"/>
    <p:sldId id="427" r:id="rId72"/>
    <p:sldId id="333" r:id="rId73"/>
    <p:sldId id="335" r:id="rId74"/>
    <p:sldId id="336" r:id="rId75"/>
    <p:sldId id="337" r:id="rId76"/>
    <p:sldId id="382" r:id="rId77"/>
    <p:sldId id="428" r:id="rId78"/>
    <p:sldId id="391" r:id="rId79"/>
    <p:sldId id="397" r:id="rId80"/>
    <p:sldId id="393" r:id="rId81"/>
    <p:sldId id="394" r:id="rId82"/>
    <p:sldId id="395" r:id="rId83"/>
    <p:sldId id="396" r:id="rId84"/>
    <p:sldId id="399" r:id="rId85"/>
    <p:sldId id="400" r:id="rId86"/>
    <p:sldId id="401" r:id="rId87"/>
    <p:sldId id="402" r:id="rId88"/>
    <p:sldId id="429" r:id="rId89"/>
    <p:sldId id="430" r:id="rId90"/>
    <p:sldId id="377" r:id="rId91"/>
    <p:sldId id="405" r:id="rId92"/>
    <p:sldId id="280" r:id="rId93"/>
    <p:sldId id="362" r:id="rId94"/>
    <p:sldId id="406" r:id="rId95"/>
    <p:sldId id="304" r:id="rId96"/>
    <p:sldId id="407" r:id="rId97"/>
    <p:sldId id="410" r:id="rId98"/>
    <p:sldId id="411" r:id="rId99"/>
    <p:sldId id="412" r:id="rId100"/>
    <p:sldId id="413" r:id="rId101"/>
    <p:sldId id="408" r:id="rId102"/>
    <p:sldId id="414" r:id="rId103"/>
    <p:sldId id="279" r:id="rId104"/>
    <p:sldId id="415" r:id="rId105"/>
    <p:sldId id="374" r:id="rId106"/>
    <p:sldId id="360" r:id="rId107"/>
    <p:sldId id="373" r:id="rId108"/>
    <p:sldId id="417" r:id="rId109"/>
    <p:sldId id="372" r:id="rId110"/>
    <p:sldId id="418" r:id="rId111"/>
    <p:sldId id="296" r:id="rId112"/>
    <p:sldId id="298" r:id="rId113"/>
    <p:sldId id="297" r:id="rId114"/>
    <p:sldId id="282" r:id="rId115"/>
    <p:sldId id="419" r:id="rId116"/>
    <p:sldId id="420" r:id="rId117"/>
    <p:sldId id="421" r:id="rId118"/>
    <p:sldId id="432" r:id="rId119"/>
    <p:sldId id="283" r:id="rId120"/>
    <p:sldId id="434" r:id="rId121"/>
    <p:sldId id="433" r:id="rId122"/>
    <p:sldId id="284" r:id="rId1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5341" autoAdjust="0"/>
  </p:normalViewPr>
  <p:slideViewPr>
    <p:cSldViewPr snapToGrid="0">
      <p:cViewPr varScale="1">
        <p:scale>
          <a:sx n="94" d="100"/>
          <a:sy n="94" d="100"/>
        </p:scale>
        <p:origin x="366" y="84"/>
      </p:cViewPr>
      <p:guideLst>
        <p:guide orient="horz" pos="2160"/>
        <p:guide pos="3840"/>
      </p:guideLst>
    </p:cSldViewPr>
  </p:slideViewPr>
  <p:outlineViewPr>
    <p:cViewPr>
      <p:scale>
        <a:sx n="33" d="100"/>
        <a:sy n="33" d="100"/>
      </p:scale>
      <p:origin x="0" y="-298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84A584F-35AB-41F7-A93B-0A0870BE2AE9}" type="datetimeFigureOut">
              <a:rPr lang="en-US" smtClean="0"/>
              <a:t>2/26/2019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16F44FC-D755-4F10-BF04-3E97EFFB6CB9}" type="slidenum">
              <a:rPr lang="en-US" smtClean="0"/>
              <a:t>‹#›</a:t>
            </a:fld>
            <a:endParaRPr lang="en-US"/>
          </a:p>
        </p:txBody>
      </p:sp>
    </p:spTree>
    <p:extLst>
      <p:ext uri="{BB962C8B-B14F-4D97-AF65-F5344CB8AC3E}">
        <p14:creationId xmlns:p14="http://schemas.microsoft.com/office/powerpoint/2010/main" val="1320319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A3AA080-1125-4418-9A9D-E4D28153663C}" type="datetimeFigureOut">
              <a:rPr lang="en-US" smtClean="0"/>
              <a:t>2/26/2019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78E505-9C40-4988-9B8C-F675533B3259}" type="slidenum">
              <a:rPr lang="en-US" smtClean="0"/>
              <a:t>‹#›</a:t>
            </a:fld>
            <a:endParaRPr lang="en-US" dirty="0"/>
          </a:p>
        </p:txBody>
      </p:sp>
    </p:spTree>
    <p:extLst>
      <p:ext uri="{BB962C8B-B14F-4D97-AF65-F5344CB8AC3E}">
        <p14:creationId xmlns:p14="http://schemas.microsoft.com/office/powerpoint/2010/main" val="340746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allupstrengthscenter.com/Purchase/en-US/Produ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a:t>
            </a:fld>
            <a:endParaRPr lang="en-US" dirty="0"/>
          </a:p>
        </p:txBody>
      </p:sp>
    </p:spTree>
    <p:extLst>
      <p:ext uri="{BB962C8B-B14F-4D97-AF65-F5344CB8AC3E}">
        <p14:creationId xmlns:p14="http://schemas.microsoft.com/office/powerpoint/2010/main" val="350916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US" altLang="en-US" dirty="0"/>
              <a:t>For decades, the Clifton StrengthsFinder assessment has helped people excel. From top business executives and managers to salespeople, nurses, teachers, students, pastors, and others, </a:t>
            </a:r>
            <a:r>
              <a:rPr lang="en-US" altLang="en-US" b="1" dirty="0"/>
              <a:t>more than 12 million people have realized the benefits</a:t>
            </a:r>
            <a:r>
              <a:rPr lang="en-US" altLang="en-US" dirty="0"/>
              <a:t> of leading with their strengths.</a:t>
            </a:r>
          </a:p>
          <a:p>
            <a:pPr fontAlgn="b"/>
            <a:r>
              <a:rPr lang="en-US" altLang="en-US" dirty="0"/>
              <a:t>In 2001, Gallup introduced the world to the original Clifton StrengthsFinder assessment in </a:t>
            </a:r>
            <a:r>
              <a:rPr lang="en-US" altLang="en-US" i="1" dirty="0"/>
              <a:t>Now, Discover Your Strengths</a:t>
            </a:r>
            <a:r>
              <a:rPr lang="en-US" altLang="en-US" dirty="0"/>
              <a:t>. The book became a </a:t>
            </a:r>
            <a:r>
              <a:rPr lang="en-US" altLang="en-US" i="1" dirty="0"/>
              <a:t>New York Times</a:t>
            </a:r>
            <a:r>
              <a:rPr lang="en-US" altLang="en-US" dirty="0"/>
              <a:t> bestseller and </a:t>
            </a:r>
            <a:r>
              <a:rPr lang="en-US" altLang="en-US" b="1" dirty="0"/>
              <a:t>sold nearly 2 million copies</a:t>
            </a:r>
            <a:r>
              <a:rPr lang="en-US" altLang="en-US" dirty="0"/>
              <a:t>. Its author and creator of the Clifton StrengthsFinder, former Gallup chairman Dr. Donald O. Clifton (1924-2003), was named the Father of Strengths-Based Psychology by the American Psychological Association.</a:t>
            </a:r>
          </a:p>
          <a:p>
            <a:pPr fontAlgn="b"/>
            <a:r>
              <a:rPr lang="en-US" altLang="en-US" dirty="0"/>
              <a:t>Strengths are the unique combination of talents, knowledge, and skills that every person possesses. People use these innate traits and abilities in their daily lives to complete their work, to relate with others, and to achieve their goals. But most people don’t know what their strengths are or have the opportunity to use them to their advantage.</a:t>
            </a:r>
          </a:p>
          <a:p>
            <a:pPr fontAlgn="b"/>
            <a:r>
              <a:rPr lang="en-US" altLang="en-US" dirty="0"/>
              <a:t>People who do focus on their strengths every day are </a:t>
            </a:r>
            <a:r>
              <a:rPr lang="en-US" altLang="en-US" b="1" dirty="0"/>
              <a:t>six times as likely to be engaged in their jobs</a:t>
            </a:r>
            <a:r>
              <a:rPr lang="en-US" altLang="en-US" dirty="0"/>
              <a:t>. They are more productive too, both individually and in teams. And they are </a:t>
            </a:r>
            <a:r>
              <a:rPr lang="en-US" altLang="en-US" b="1" dirty="0"/>
              <a:t>more than three times as likely to say they have an excellent quality of life</a:t>
            </a:r>
            <a:r>
              <a:rPr lang="en-US" altLang="en-US" dirty="0"/>
              <a:t>.</a:t>
            </a:r>
          </a:p>
          <a:p>
            <a:pPr fontAlgn="b"/>
            <a:r>
              <a:rPr lang="en-US" altLang="en-US" dirty="0"/>
              <a:t>Discovering and developing your strengths positions you to do what you do best every day. </a:t>
            </a:r>
            <a:r>
              <a:rPr lang="en-US" altLang="en-US" u="sng" dirty="0">
                <a:hlinkClick r:id="rId3"/>
              </a:rPr>
              <a:t>Discover yours today!</a:t>
            </a:r>
            <a:endParaRPr lang="en-US" altLang="en-US" dirty="0"/>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12</a:t>
            </a:fld>
            <a:endParaRPr lang="en-US" dirty="0"/>
          </a:p>
        </p:txBody>
      </p:sp>
    </p:spTree>
    <p:extLst>
      <p:ext uri="{BB962C8B-B14F-4D97-AF65-F5344CB8AC3E}">
        <p14:creationId xmlns:p14="http://schemas.microsoft.com/office/powerpoint/2010/main" val="155361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a:t>We heard yesterday</a:t>
            </a:r>
            <a:r>
              <a:rPr lang="en-US" altLang="en-US" baseline="0" dirty="0"/>
              <a:t> only 13% are truly passionate about their work.  </a:t>
            </a:r>
            <a:endParaRPr lang="en-US" altLang="en-US" dirty="0"/>
          </a:p>
          <a:p>
            <a:pPr defTabSz="966612">
              <a:defRPr/>
            </a:pPr>
            <a:r>
              <a:rPr lang="en-US" altLang="en-US" dirty="0"/>
              <a:t>Answer: 33%</a:t>
            </a:r>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13</a:t>
            </a:fld>
            <a:endParaRPr lang="en-US" dirty="0"/>
          </a:p>
        </p:txBody>
      </p:sp>
    </p:spTree>
    <p:extLst>
      <p:ext uri="{BB962C8B-B14F-4D97-AF65-F5344CB8AC3E}">
        <p14:creationId xmlns:p14="http://schemas.microsoft.com/office/powerpoint/2010/main" val="391497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a:t>Answers – extra $ spent training and re-training, inefficiency costs etc., redoing jobs, costly mistakes. </a:t>
            </a:r>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14</a:t>
            </a:fld>
            <a:endParaRPr lang="en-US" dirty="0"/>
          </a:p>
        </p:txBody>
      </p:sp>
    </p:spTree>
    <p:extLst>
      <p:ext uri="{BB962C8B-B14F-4D97-AF65-F5344CB8AC3E}">
        <p14:creationId xmlns:p14="http://schemas.microsoft.com/office/powerpoint/2010/main" val="147990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Qualities of a strength</a:t>
            </a:r>
            <a:r>
              <a:rPr lang="en-US" baseline="0" dirty="0"/>
              <a:t> – a strength always delivers, gets the job done right, you can count on it.  </a:t>
            </a:r>
          </a:p>
          <a:p>
            <a:endParaRPr lang="en-US" baseline="0" dirty="0"/>
          </a:p>
          <a:p>
            <a:r>
              <a:rPr lang="en-US" baseline="0" dirty="0"/>
              <a:t>Who delivers a nearly perfect performance – A waiter who is one step a head of your needs, a hotel clerk who makes your hotel stay a pleasure, a customer service rep who quickly wins over an upset customer, a salesperson who consistently builds long term loyalty in client relationships.</a:t>
            </a:r>
          </a:p>
          <a:p>
            <a:endParaRPr lang="en-US" baseline="0" dirty="0"/>
          </a:p>
          <a:p>
            <a:r>
              <a:rPr lang="en-US" baseline="0" dirty="0"/>
              <a:t>	These people are performing with a strength</a:t>
            </a:r>
          </a:p>
          <a:p>
            <a:r>
              <a:rPr lang="en-US" baseline="0" dirty="0"/>
              <a:t>H</a:t>
            </a:r>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15</a:t>
            </a:fld>
            <a:endParaRPr lang="en-US" dirty="0"/>
          </a:p>
        </p:txBody>
      </p:sp>
    </p:spTree>
    <p:extLst>
      <p:ext uri="{BB962C8B-B14F-4D97-AF65-F5344CB8AC3E}">
        <p14:creationId xmlns:p14="http://schemas.microsoft.com/office/powerpoint/2010/main" val="428877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17</a:t>
            </a:fld>
            <a:endParaRPr lang="en-US" dirty="0"/>
          </a:p>
        </p:txBody>
      </p:sp>
    </p:spTree>
    <p:extLst>
      <p:ext uri="{BB962C8B-B14F-4D97-AF65-F5344CB8AC3E}">
        <p14:creationId xmlns:p14="http://schemas.microsoft.com/office/powerpoint/2010/main" val="269241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a:t>
            </a:r>
          </a:p>
        </p:txBody>
      </p:sp>
      <p:sp>
        <p:nvSpPr>
          <p:cNvPr id="4" name="Slide Number Placeholder 3"/>
          <p:cNvSpPr>
            <a:spLocks noGrp="1"/>
          </p:cNvSpPr>
          <p:nvPr>
            <p:ph type="sldNum" sz="quarter" idx="10"/>
          </p:nvPr>
        </p:nvSpPr>
        <p:spPr/>
        <p:txBody>
          <a:bodyPr/>
          <a:lstStyle/>
          <a:p>
            <a:fld id="{3278E505-9C40-4988-9B8C-F675533B3259}" type="slidenum">
              <a:rPr lang="en-US" smtClean="0"/>
              <a:t>18</a:t>
            </a:fld>
            <a:endParaRPr lang="en-US" dirty="0"/>
          </a:p>
        </p:txBody>
      </p:sp>
    </p:spTree>
    <p:extLst>
      <p:ext uri="{BB962C8B-B14F-4D97-AF65-F5344CB8AC3E}">
        <p14:creationId xmlns:p14="http://schemas.microsoft.com/office/powerpoint/2010/main" val="166987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 – Filmable</a:t>
            </a:r>
            <a:r>
              <a:rPr lang="en-US" baseline="0" dirty="0"/>
              <a:t> behavior – it is teachable</a:t>
            </a:r>
          </a:p>
          <a:p>
            <a:r>
              <a:rPr lang="en-US" baseline="0" dirty="0"/>
              <a:t>Knowledge – information </a:t>
            </a:r>
          </a:p>
          <a:p>
            <a:r>
              <a:rPr lang="en-US" baseline="0" dirty="0"/>
              <a:t>Experience – practice, modeling behavior, </a:t>
            </a:r>
          </a:p>
          <a:p>
            <a:r>
              <a:rPr lang="en-US" baseline="0" dirty="0"/>
              <a:t>Intention – altruistic – the will to do something</a:t>
            </a:r>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22</a:t>
            </a:fld>
            <a:endParaRPr lang="en-US" dirty="0"/>
          </a:p>
        </p:txBody>
      </p:sp>
    </p:spTree>
    <p:extLst>
      <p:ext uri="{BB962C8B-B14F-4D97-AF65-F5344CB8AC3E}">
        <p14:creationId xmlns:p14="http://schemas.microsoft.com/office/powerpoint/2010/main" val="235093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2007, Gallup published </a:t>
            </a:r>
            <a:r>
              <a:rPr lang="en-US" altLang="en-US" i="1" dirty="0"/>
              <a:t>StrengthsFinder 2.0</a:t>
            </a:r>
            <a:r>
              <a:rPr lang="en-US" altLang="en-US" dirty="0"/>
              <a:t> and unveiled the new and upgraded version of its popular assessment.</a:t>
            </a:r>
            <a:r>
              <a:rPr lang="en-US" altLang="en-US" i="1" dirty="0"/>
              <a:t>StrengthsFinder 2.0</a:t>
            </a:r>
            <a:r>
              <a:rPr lang="en-US" altLang="en-US" dirty="0"/>
              <a:t> instantly became a </a:t>
            </a:r>
            <a:r>
              <a:rPr lang="en-US" altLang="en-US" i="1" dirty="0"/>
              <a:t>Wall Street Journal</a:t>
            </a:r>
            <a:r>
              <a:rPr lang="en-US" altLang="en-US" dirty="0"/>
              <a:t>, </a:t>
            </a:r>
            <a:r>
              <a:rPr lang="en-US" altLang="en-US" i="1" dirty="0"/>
              <a:t>Businessweek</a:t>
            </a:r>
            <a:r>
              <a:rPr lang="en-US" altLang="en-US" dirty="0"/>
              <a:t>, and </a:t>
            </a:r>
            <a:r>
              <a:rPr lang="en-US" altLang="en-US" i="1" dirty="0"/>
              <a:t>USA Today</a:t>
            </a:r>
            <a:r>
              <a:rPr lang="en-US" altLang="en-US" dirty="0"/>
              <a:t> bestseller. The book has sold more than 4 million copies to date and was named </a:t>
            </a:r>
            <a:r>
              <a:rPr lang="en-US" altLang="en-US" b="1" dirty="0"/>
              <a:t>Amazon's bestselling book of 2013</a:t>
            </a:r>
            <a:r>
              <a:rPr lang="en-US" altLang="en-US" dirty="0"/>
              <a:t>.</a:t>
            </a:r>
          </a:p>
          <a:p>
            <a:r>
              <a:rPr lang="en-US" altLang="en-US" dirty="0"/>
              <a:t>#1 Best seller on Amazon in Business Management</a:t>
            </a:r>
          </a:p>
          <a:p>
            <a:r>
              <a:rPr lang="en-US" altLang="en-US" dirty="0"/>
              <a:t>Measures the presence of talent in 34 general areas or themes – Top 5 Strengths</a:t>
            </a:r>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25</a:t>
            </a:fld>
            <a:endParaRPr lang="en-US" dirty="0"/>
          </a:p>
        </p:txBody>
      </p:sp>
    </p:spTree>
    <p:extLst>
      <p:ext uri="{BB962C8B-B14F-4D97-AF65-F5344CB8AC3E}">
        <p14:creationId xmlns:p14="http://schemas.microsoft.com/office/powerpoint/2010/main" val="179975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26</a:t>
            </a:fld>
            <a:endParaRPr lang="en-US" dirty="0"/>
          </a:p>
        </p:txBody>
      </p:sp>
    </p:spTree>
    <p:extLst>
      <p:ext uri="{BB962C8B-B14F-4D97-AF65-F5344CB8AC3E}">
        <p14:creationId xmlns:p14="http://schemas.microsoft.com/office/powerpoint/2010/main" val="829791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916113" y="390525"/>
            <a:ext cx="3644900" cy="2049463"/>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dirty="0"/>
          </a:p>
        </p:txBody>
      </p:sp>
      <p:sp>
        <p:nvSpPr>
          <p:cNvPr id="7680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96C58F46-04EC-44F6-9D93-96BD4A1D8802}"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68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D8AADD-7479-42A2-B24C-5E621A616685}" type="slidenum">
              <a:rPr lang="en-US" altLang="en-US">
                <a:latin typeface="Verdana" panose="020B0604030504040204" pitchFamily="34" charset="0"/>
              </a:rPr>
              <a:pPr eaLnBrk="1" hangingPunct="1"/>
              <a:t>28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8487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2</a:t>
            </a:fld>
            <a:endParaRPr lang="en-US" dirty="0"/>
          </a:p>
        </p:txBody>
      </p:sp>
    </p:spTree>
    <p:extLst>
      <p:ext uri="{BB962C8B-B14F-4D97-AF65-F5344CB8AC3E}">
        <p14:creationId xmlns:p14="http://schemas.microsoft.com/office/powerpoint/2010/main" val="1047985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916113" y="390525"/>
            <a:ext cx="3644900" cy="2049463"/>
          </a:xfrm>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Don’t</a:t>
            </a:r>
            <a:r>
              <a:rPr lang="en-US" altLang="en-US" baseline="0" dirty="0"/>
              <a:t> need them all – its who you are!  </a:t>
            </a:r>
            <a:endParaRPr altLang="en-US" dirty="0"/>
          </a:p>
        </p:txBody>
      </p:sp>
      <p:sp>
        <p:nvSpPr>
          <p:cNvPr id="778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341FC10A-B2F5-43AF-9B5E-17EB47E5BF03}"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78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B75C1A-2FA3-4DE7-8B06-D9B614AC4B75}" type="slidenum">
              <a:rPr lang="en-US" altLang="en-US">
                <a:latin typeface="Verdana" panose="020B0604030504040204" pitchFamily="34" charset="0"/>
              </a:rPr>
              <a:pPr eaLnBrk="1" hangingPunct="1"/>
              <a:t>31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5786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916113" y="390525"/>
            <a:ext cx="3644900" cy="2049463"/>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altLang="en-US" dirty="0"/>
              <a:t>Handout SF 34 strengths definitions</a:t>
            </a:r>
            <a:endParaRPr lang="en-US" altLang="en-US" dirty="0"/>
          </a:p>
          <a:p>
            <a:endParaRPr lang="en-US" altLang="en-US" dirty="0"/>
          </a:p>
          <a:p>
            <a:r>
              <a:rPr lang="en-US" altLang="en-US" dirty="0"/>
              <a:t>Does this sound like you?</a:t>
            </a:r>
          </a:p>
          <a:p>
            <a:endParaRPr lang="en-US" altLang="en-US" dirty="0"/>
          </a:p>
          <a:p>
            <a:r>
              <a:rPr lang="en-US" altLang="en-US" dirty="0"/>
              <a:t>Is</a:t>
            </a:r>
            <a:r>
              <a:rPr lang="en-US" altLang="en-US" baseline="0" dirty="0"/>
              <a:t> it in your top 5?</a:t>
            </a:r>
          </a:p>
          <a:p>
            <a:endParaRPr lang="en-US" altLang="en-US" baseline="0" dirty="0"/>
          </a:p>
          <a:p>
            <a:endParaRPr altLang="en-US" dirty="0"/>
          </a:p>
        </p:txBody>
      </p:sp>
      <p:sp>
        <p:nvSpPr>
          <p:cNvPr id="8192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318EC7A-08A8-4381-9E89-E8E1FBADCC64}"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19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2C65C-9C4F-48ED-B03A-00A31DD13EB4}" type="slidenum">
              <a:rPr lang="en-US" altLang="en-US">
                <a:latin typeface="Verdana" panose="020B0604030504040204" pitchFamily="34" charset="0"/>
              </a:rPr>
              <a:pPr eaLnBrk="1" hangingPunct="1"/>
              <a:t>32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3334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916113" y="390525"/>
            <a:ext cx="3644900" cy="2049463"/>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altLang="en-US" dirty="0"/>
              <a:t>Handout SF 34 strengths definitions</a:t>
            </a:r>
            <a:endParaRPr lang="en-US" altLang="en-US" dirty="0"/>
          </a:p>
          <a:p>
            <a:endParaRPr lang="en-US" altLang="en-US" dirty="0"/>
          </a:p>
          <a:p>
            <a:r>
              <a:rPr lang="en-US" altLang="en-US" dirty="0"/>
              <a:t>Does this sound like you?</a:t>
            </a:r>
          </a:p>
          <a:p>
            <a:endParaRPr lang="en-US" altLang="en-US" dirty="0"/>
          </a:p>
          <a:p>
            <a:r>
              <a:rPr lang="en-US" altLang="en-US" dirty="0"/>
              <a:t>Is</a:t>
            </a:r>
            <a:r>
              <a:rPr lang="en-US" altLang="en-US" baseline="0" dirty="0"/>
              <a:t> it in your top 5?</a:t>
            </a:r>
          </a:p>
          <a:p>
            <a:endParaRPr lang="en-US" altLang="en-US" baseline="0" dirty="0"/>
          </a:p>
          <a:p>
            <a:endParaRPr altLang="en-US" dirty="0"/>
          </a:p>
        </p:txBody>
      </p:sp>
      <p:sp>
        <p:nvSpPr>
          <p:cNvPr id="8192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318EC7A-08A8-4381-9E89-E8E1FBADCC64}"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19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2C65C-9C4F-48ED-B03A-00A31DD13EB4}" type="slidenum">
              <a:rPr lang="en-US" altLang="en-US">
                <a:latin typeface="Verdana" panose="020B0604030504040204" pitchFamily="34" charset="0"/>
              </a:rPr>
              <a:pPr eaLnBrk="1" hangingPunct="1"/>
              <a:t>54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2171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79</a:t>
            </a:fld>
            <a:endParaRPr lang="en-US" dirty="0"/>
          </a:p>
        </p:txBody>
      </p:sp>
    </p:spTree>
    <p:extLst>
      <p:ext uri="{BB962C8B-B14F-4D97-AF65-F5344CB8AC3E}">
        <p14:creationId xmlns:p14="http://schemas.microsoft.com/office/powerpoint/2010/main" val="1957906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https://www.youtube.com/watch?v=hXdj8scRdFE</a:t>
            </a:r>
          </a:p>
          <a:p>
            <a:endParaRPr lang="en-US" dirty="0"/>
          </a:p>
          <a:p>
            <a:r>
              <a:rPr lang="en-US" dirty="0"/>
              <a:t>Michael</a:t>
            </a:r>
            <a:r>
              <a:rPr lang="en-US" baseline="0" dirty="0"/>
              <a:t> Jordon on Practice</a:t>
            </a:r>
          </a:p>
          <a:p>
            <a:endParaRPr lang="en-US" baseline="0" dirty="0"/>
          </a:p>
          <a:p>
            <a:r>
              <a:rPr lang="en-US" altLang="en-US" dirty="0"/>
              <a:t>Lets take a look at 1 famous</a:t>
            </a:r>
            <a:r>
              <a:rPr lang="en-US" altLang="en-US" baseline="0" dirty="0"/>
              <a:t> example </a:t>
            </a:r>
            <a:endParaRPr lang="en-US" altLang="en-US" dirty="0"/>
          </a:p>
          <a:p>
            <a:r>
              <a:rPr lang="en-US" altLang="en-US" dirty="0"/>
              <a:t>Ask: Would you all agree that Michael Jordan is a talented athlete?  Answer: Yes</a:t>
            </a:r>
          </a:p>
          <a:p>
            <a:r>
              <a:rPr lang="en-US" altLang="en-US" dirty="0"/>
              <a:t>Ask: How many sports has Michael Jordan played?</a:t>
            </a:r>
          </a:p>
          <a:p>
            <a:pPr lvl="1"/>
            <a:r>
              <a:rPr lang="en-US" altLang="en-US" dirty="0"/>
              <a:t>Basketball, Baseball and golf – Baseball was his first love – which was he best at? Answer: Basketball – Had the raw talent to be outstanding, but not so with baseball or golf</a:t>
            </a:r>
          </a:p>
          <a:p>
            <a:r>
              <a:rPr lang="en-US" altLang="en-US" dirty="0"/>
              <a:t>If I had great equipment – practiced 4 hours a day, went to basket ball camp – being an NBA star wasn’t in the cards….Why is that? </a:t>
            </a:r>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80</a:t>
            </a:fld>
            <a:endParaRPr lang="en-US" dirty="0"/>
          </a:p>
        </p:txBody>
      </p:sp>
    </p:spTree>
    <p:extLst>
      <p:ext uri="{BB962C8B-B14F-4D97-AF65-F5344CB8AC3E}">
        <p14:creationId xmlns:p14="http://schemas.microsoft.com/office/powerpoint/2010/main" val="2830129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916113" y="390525"/>
            <a:ext cx="3644900" cy="2049463"/>
          </a:xfrm>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Is it better weakness to be mediocre </a:t>
            </a:r>
          </a:p>
          <a:p>
            <a:endParaRPr lang="en-US" altLang="en-US" dirty="0"/>
          </a:p>
          <a:p>
            <a:r>
              <a:rPr lang="en-US" altLang="en-US" dirty="0"/>
              <a:t>Or </a:t>
            </a:r>
            <a:endParaRPr altLang="en-US" dirty="0"/>
          </a:p>
        </p:txBody>
      </p:sp>
      <p:sp>
        <p:nvSpPr>
          <p:cNvPr id="7373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F07841D1-8F69-475C-BA57-096169181BB3}"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3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1B40E3-ED50-48A8-AC5E-672131D669BE}" type="slidenum">
              <a:rPr lang="en-US" altLang="en-US">
                <a:latin typeface="Verdana" panose="020B0604030504040204" pitchFamily="34" charset="0"/>
              </a:rPr>
              <a:pPr eaLnBrk="1" hangingPunct="1"/>
              <a:t>84</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2738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916113" y="390525"/>
            <a:ext cx="3644900" cy="2049463"/>
          </a:xfrm>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dirty="0"/>
          </a:p>
        </p:txBody>
      </p:sp>
      <p:sp>
        <p:nvSpPr>
          <p:cNvPr id="7475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B60D467D-B5F7-4FA4-8588-D716ED846A7B}"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47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D51BDF-D59D-42B6-95F7-EF49EEA99BEF}" type="slidenum">
              <a:rPr lang="en-US" altLang="en-US">
                <a:latin typeface="Verdana" panose="020B0604030504040204" pitchFamily="34" charset="0"/>
              </a:rPr>
              <a:pPr eaLnBrk="1" hangingPunct="1"/>
              <a:t>85</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2909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916113" y="390525"/>
            <a:ext cx="3644900" cy="2049463"/>
          </a:xfrm>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dirty="0"/>
          </a:p>
        </p:txBody>
      </p:sp>
      <p:sp>
        <p:nvSpPr>
          <p:cNvPr id="757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C93B6891-20CD-4EB8-8BB7-674726255466}"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5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C37446-3FBE-4C31-9837-C7035F5019A1}" type="slidenum">
              <a:rPr lang="en-US" altLang="en-US">
                <a:latin typeface="Verdana" panose="020B0604030504040204" pitchFamily="34" charset="0"/>
              </a:rPr>
              <a:pPr eaLnBrk="1" hangingPunct="1"/>
              <a:t>87</a:t>
            </a:fld>
            <a:endParaRPr lang="en-US" altLang="en-US" dirty="0">
              <a:latin typeface="Verdana" panose="020B0604030504040204" pitchFamily="34" charset="0"/>
            </a:endParaRPr>
          </a:p>
        </p:txBody>
      </p:sp>
    </p:spTree>
    <p:extLst>
      <p:ext uri="{BB962C8B-B14F-4D97-AF65-F5344CB8AC3E}">
        <p14:creationId xmlns:p14="http://schemas.microsoft.com/office/powerpoint/2010/main" val="597377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11" charset="-128"/>
              </a:defRPr>
            </a:lvl1pPr>
            <a:lvl2pPr marL="40097626" indent="-39614320" eaLnBrk="0" hangingPunct="0">
              <a:defRPr sz="2500">
                <a:solidFill>
                  <a:schemeClr val="tx1"/>
                </a:solidFill>
                <a:latin typeface="Arial" charset="0"/>
                <a:ea typeface="ＭＳ Ｐゴシック" pitchFamily="-111" charset="-128"/>
              </a:defRPr>
            </a:lvl2pPr>
            <a:lvl3pPr eaLnBrk="0" hangingPunct="0">
              <a:defRPr sz="2500">
                <a:solidFill>
                  <a:schemeClr val="tx1"/>
                </a:solidFill>
                <a:latin typeface="Arial" charset="0"/>
                <a:ea typeface="ＭＳ Ｐゴシック" pitchFamily="-111" charset="-128"/>
              </a:defRPr>
            </a:lvl3pPr>
            <a:lvl4pPr eaLnBrk="0" hangingPunct="0">
              <a:defRPr sz="2500">
                <a:solidFill>
                  <a:schemeClr val="tx1"/>
                </a:solidFill>
                <a:latin typeface="Arial" charset="0"/>
                <a:ea typeface="ＭＳ Ｐゴシック" pitchFamily="-111" charset="-128"/>
              </a:defRPr>
            </a:lvl4pPr>
            <a:lvl5pPr eaLnBrk="0" hangingPunct="0">
              <a:defRPr sz="2500">
                <a:solidFill>
                  <a:schemeClr val="tx1"/>
                </a:solidFill>
                <a:latin typeface="Arial" charset="0"/>
                <a:ea typeface="ＭＳ Ｐゴシック" pitchFamily="-111" charset="-128"/>
              </a:defRPr>
            </a:lvl5pPr>
            <a:lvl6pPr marL="483306" eaLnBrk="0" fontAlgn="base" hangingPunct="0">
              <a:spcBef>
                <a:spcPct val="0"/>
              </a:spcBef>
              <a:spcAft>
                <a:spcPct val="0"/>
              </a:spcAft>
              <a:defRPr sz="2500">
                <a:solidFill>
                  <a:schemeClr val="tx1"/>
                </a:solidFill>
                <a:latin typeface="Arial" charset="0"/>
                <a:ea typeface="ＭＳ Ｐゴシック" pitchFamily="-111" charset="-128"/>
              </a:defRPr>
            </a:lvl6pPr>
            <a:lvl7pPr marL="966612" eaLnBrk="0" fontAlgn="base" hangingPunct="0">
              <a:spcBef>
                <a:spcPct val="0"/>
              </a:spcBef>
              <a:spcAft>
                <a:spcPct val="0"/>
              </a:spcAft>
              <a:defRPr sz="2500">
                <a:solidFill>
                  <a:schemeClr val="tx1"/>
                </a:solidFill>
                <a:latin typeface="Arial" charset="0"/>
                <a:ea typeface="ＭＳ Ｐゴシック" pitchFamily="-111" charset="-128"/>
              </a:defRPr>
            </a:lvl7pPr>
            <a:lvl8pPr marL="1449918" eaLnBrk="0" fontAlgn="base" hangingPunct="0">
              <a:spcBef>
                <a:spcPct val="0"/>
              </a:spcBef>
              <a:spcAft>
                <a:spcPct val="0"/>
              </a:spcAft>
              <a:defRPr sz="2500">
                <a:solidFill>
                  <a:schemeClr val="tx1"/>
                </a:solidFill>
                <a:latin typeface="Arial" charset="0"/>
                <a:ea typeface="ＭＳ Ｐゴシック" pitchFamily="-111" charset="-128"/>
              </a:defRPr>
            </a:lvl8pPr>
            <a:lvl9pPr marL="1933224" eaLnBrk="0" fontAlgn="base" hangingPunct="0">
              <a:spcBef>
                <a:spcPct val="0"/>
              </a:spcBef>
              <a:spcAft>
                <a:spcPct val="0"/>
              </a:spcAft>
              <a:defRPr sz="2500">
                <a:solidFill>
                  <a:schemeClr val="tx1"/>
                </a:solidFill>
                <a:latin typeface="Arial" charset="0"/>
                <a:ea typeface="ＭＳ Ｐゴシック" pitchFamily="-111" charset="-128"/>
              </a:defRPr>
            </a:lvl9pPr>
          </a:lstStyle>
          <a:p>
            <a:pPr eaLnBrk="1" hangingPunct="1"/>
            <a:fld id="{395E2164-4902-4351-A680-3DDD17F6895B}" type="slidenum">
              <a:rPr lang="en-US" sz="1300"/>
              <a:pPr eaLnBrk="1" hangingPunct="1"/>
              <a:t>91</a:t>
            </a:fld>
            <a:endParaRPr lang="en-US" sz="1300" dirty="0"/>
          </a:p>
        </p:txBody>
      </p:sp>
      <p:sp>
        <p:nvSpPr>
          <p:cNvPr id="130051"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5" rIns="96652" bIns="48325" anchor="b"/>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r"/>
            <a:fld id="{E8BDEA04-99BE-469B-83FB-D32D9CF2B829}" type="slidenum">
              <a:rPr lang="ja-JP" altLang="en-US" sz="1300">
                <a:latin typeface="Times New Roman" pitchFamily="-111" charset="0"/>
              </a:rPr>
              <a:pPr algn="r"/>
              <a:t>91</a:t>
            </a:fld>
            <a:endParaRPr lang="en-US" altLang="ja-JP" sz="1300" dirty="0">
              <a:latin typeface="Times New Roman" pitchFamily="-111"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5" rIns="96652" bIns="48325"/>
          <a:lstStyle/>
          <a:p>
            <a:pPr eaLnBrk="1" hangingPunct="1"/>
            <a:endParaRPr lang="en-US" dirty="0">
              <a:latin typeface="Arial" charset="0"/>
            </a:endParaRPr>
          </a:p>
        </p:txBody>
      </p:sp>
    </p:spTree>
    <p:extLst>
      <p:ext uri="{BB962C8B-B14F-4D97-AF65-F5344CB8AC3E}">
        <p14:creationId xmlns:p14="http://schemas.microsoft.com/office/powerpoint/2010/main" val="333988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916113" y="390525"/>
            <a:ext cx="3644900" cy="2049463"/>
          </a:xfrm>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altLang="en-US" dirty="0"/>
              <a:t>Review Balcony and Basement Pdf</a:t>
            </a:r>
          </a:p>
        </p:txBody>
      </p:sp>
      <p:sp>
        <p:nvSpPr>
          <p:cNvPr id="8090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E1FC02CB-2FA1-4CE1-8EAE-6878C87150C8}"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09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71C0A6-B252-48C7-B118-EA2ED4201E6B}" type="slidenum">
              <a:rPr lang="en-US" altLang="en-US">
                <a:latin typeface="Verdana" panose="020B0604030504040204" pitchFamily="34" charset="0"/>
              </a:rPr>
              <a:pPr eaLnBrk="1" hangingPunct="1"/>
              <a:t>92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58189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3</a:t>
            </a:fld>
            <a:endParaRPr lang="en-US" dirty="0"/>
          </a:p>
        </p:txBody>
      </p:sp>
    </p:spTree>
    <p:extLst>
      <p:ext uri="{BB962C8B-B14F-4D97-AF65-F5344CB8AC3E}">
        <p14:creationId xmlns:p14="http://schemas.microsoft.com/office/powerpoint/2010/main" val="3617069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916113" y="390525"/>
            <a:ext cx="3644900" cy="2049463"/>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altLang="en-US" dirty="0"/>
              <a:t>Have participants turn to PDF document SF Worksheet 2a and 2b</a:t>
            </a:r>
          </a:p>
          <a:p>
            <a:r>
              <a:rPr altLang="en-US" dirty="0"/>
              <a:t>Have participants circle their strengths on 2b and answer the questions</a:t>
            </a:r>
          </a:p>
        </p:txBody>
      </p:sp>
      <p:sp>
        <p:nvSpPr>
          <p:cNvPr id="7885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D8904A5A-AAFB-4AE3-A9B5-212AB271FFB3}"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788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EEAA57-BBE8-48C2-8053-F8928257F36A}" type="slidenum">
              <a:rPr lang="en-US" altLang="en-US">
                <a:latin typeface="Verdana" panose="020B0604030504040204" pitchFamily="34" charset="0"/>
              </a:rPr>
              <a:pPr eaLnBrk="1" hangingPunct="1"/>
              <a:t>103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183064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for Talent Map Activity</a:t>
            </a:r>
          </a:p>
          <a:p>
            <a:endParaRPr lang="en-US" dirty="0"/>
          </a:p>
          <a:p>
            <a:r>
              <a:rPr lang="en-US" dirty="0"/>
              <a:t>Distribute cards ½ the room Kath’s 2 decks, the other half the room Kim’s deck</a:t>
            </a:r>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105</a:t>
            </a:fld>
            <a:endParaRPr lang="en-US" dirty="0"/>
          </a:p>
        </p:txBody>
      </p:sp>
    </p:spTree>
    <p:extLst>
      <p:ext uri="{BB962C8B-B14F-4D97-AF65-F5344CB8AC3E}">
        <p14:creationId xmlns:p14="http://schemas.microsoft.com/office/powerpoint/2010/main" val="193412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106</a:t>
            </a:fld>
            <a:endParaRPr lang="en-US" dirty="0"/>
          </a:p>
        </p:txBody>
      </p:sp>
    </p:spTree>
    <p:extLst>
      <p:ext uri="{BB962C8B-B14F-4D97-AF65-F5344CB8AC3E}">
        <p14:creationId xmlns:p14="http://schemas.microsoft.com/office/powerpoint/2010/main" val="82955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the room for the a Picture = 100 words Activity</a:t>
            </a:r>
          </a:p>
        </p:txBody>
      </p:sp>
      <p:sp>
        <p:nvSpPr>
          <p:cNvPr id="4" name="Slide Number Placeholder 3"/>
          <p:cNvSpPr>
            <a:spLocks noGrp="1"/>
          </p:cNvSpPr>
          <p:nvPr>
            <p:ph type="sldNum" sz="quarter" idx="10"/>
          </p:nvPr>
        </p:nvSpPr>
        <p:spPr/>
        <p:txBody>
          <a:bodyPr/>
          <a:lstStyle/>
          <a:p>
            <a:fld id="{3278E505-9C40-4988-9B8C-F675533B3259}" type="slidenum">
              <a:rPr lang="en-US" smtClean="0"/>
              <a:t>110</a:t>
            </a:fld>
            <a:endParaRPr lang="en-US" dirty="0"/>
          </a:p>
        </p:txBody>
      </p:sp>
    </p:spTree>
    <p:extLst>
      <p:ext uri="{BB962C8B-B14F-4D97-AF65-F5344CB8AC3E}">
        <p14:creationId xmlns:p14="http://schemas.microsoft.com/office/powerpoint/2010/main" val="415494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for walk about – Put up 15</a:t>
            </a:r>
            <a:r>
              <a:rPr lang="en-US" baseline="0" dirty="0"/>
              <a:t> min </a:t>
            </a:r>
            <a:r>
              <a:rPr lang="en-US" baseline="0" dirty="0" err="1"/>
              <a:t>tonesetter</a:t>
            </a:r>
            <a:endParaRPr lang="en-US" dirty="0"/>
          </a:p>
          <a:p>
            <a:endParaRPr lang="en-US" dirty="0"/>
          </a:p>
          <a:p>
            <a:r>
              <a:rPr lang="en-US" dirty="0"/>
              <a:t>Split</a:t>
            </a:r>
            <a:r>
              <a:rPr lang="en-US" baseline="0" dirty="0"/>
              <a:t> 80 into 2 groups </a:t>
            </a:r>
          </a:p>
          <a:p>
            <a:endParaRPr lang="en-US" baseline="0" dirty="0"/>
          </a:p>
          <a:p>
            <a:r>
              <a:rPr lang="en-US" baseline="0" dirty="0"/>
              <a:t>Kath take half – Round robin on the question on the slide – 1 min per person</a:t>
            </a:r>
          </a:p>
          <a:p>
            <a:endParaRPr lang="en-US" baseline="0" dirty="0"/>
          </a:p>
          <a:p>
            <a:r>
              <a:rPr lang="en-US" baseline="0" dirty="0"/>
              <a:t>Kim take half  - Round robin on the question on the slide = 1 min per person</a:t>
            </a:r>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111</a:t>
            </a:fld>
            <a:endParaRPr lang="en-US" dirty="0"/>
          </a:p>
        </p:txBody>
      </p:sp>
    </p:spTree>
    <p:extLst>
      <p:ext uri="{BB962C8B-B14F-4D97-AF65-F5344CB8AC3E}">
        <p14:creationId xmlns:p14="http://schemas.microsoft.com/office/powerpoint/2010/main" val="3773876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15</a:t>
            </a:r>
            <a:r>
              <a:rPr lang="en-US" baseline="0" dirty="0"/>
              <a:t> min </a:t>
            </a:r>
            <a:r>
              <a:rPr lang="en-US" baseline="0" dirty="0" err="1"/>
              <a:t>Tonesetter</a:t>
            </a:r>
            <a:r>
              <a:rPr lang="en-US" baseline="0" dirty="0"/>
              <a:t> 04 – add in 5 min if they need more time</a:t>
            </a:r>
          </a:p>
          <a:p>
            <a:endParaRPr lang="en-US" baseline="0" dirty="0"/>
          </a:p>
          <a:p>
            <a:r>
              <a:rPr lang="en-US" baseline="0" dirty="0"/>
              <a:t>Sort in front of the room or the back (40 each – or stickers their packets or 2 circles depending on the size of the room.</a:t>
            </a:r>
          </a:p>
        </p:txBody>
      </p:sp>
      <p:sp>
        <p:nvSpPr>
          <p:cNvPr id="4" name="Slide Number Placeholder 3"/>
          <p:cNvSpPr>
            <a:spLocks noGrp="1"/>
          </p:cNvSpPr>
          <p:nvPr>
            <p:ph type="sldNum" sz="quarter" idx="10"/>
          </p:nvPr>
        </p:nvSpPr>
        <p:spPr/>
        <p:txBody>
          <a:bodyPr/>
          <a:lstStyle/>
          <a:p>
            <a:fld id="{3278E505-9C40-4988-9B8C-F675533B3259}" type="slidenum">
              <a:rPr lang="en-US" smtClean="0"/>
              <a:t>112</a:t>
            </a:fld>
            <a:endParaRPr lang="en-US" dirty="0"/>
          </a:p>
        </p:txBody>
      </p:sp>
    </p:spTree>
    <p:extLst>
      <p:ext uri="{BB962C8B-B14F-4D97-AF65-F5344CB8AC3E}">
        <p14:creationId xmlns:p14="http://schemas.microsoft.com/office/powerpoint/2010/main" val="3524967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for walk about – Put up 15</a:t>
            </a:r>
            <a:r>
              <a:rPr lang="en-US" baseline="0" dirty="0"/>
              <a:t> min </a:t>
            </a:r>
            <a:r>
              <a:rPr lang="en-US" baseline="0" dirty="0" err="1"/>
              <a:t>tonesetter</a:t>
            </a:r>
            <a:endParaRPr lang="en-US" dirty="0"/>
          </a:p>
          <a:p>
            <a:endParaRPr lang="en-US" dirty="0"/>
          </a:p>
          <a:p>
            <a:r>
              <a:rPr lang="en-US" dirty="0"/>
              <a:t>Split</a:t>
            </a:r>
            <a:r>
              <a:rPr lang="en-US" baseline="0" dirty="0"/>
              <a:t> 80 into 2 groups </a:t>
            </a:r>
          </a:p>
          <a:p>
            <a:endParaRPr lang="en-US" baseline="0" dirty="0"/>
          </a:p>
          <a:p>
            <a:r>
              <a:rPr lang="en-US" baseline="0" dirty="0"/>
              <a:t>Kath take half – Round robin on the question on the slide – 1 min per person</a:t>
            </a:r>
          </a:p>
          <a:p>
            <a:endParaRPr lang="en-US" baseline="0" dirty="0"/>
          </a:p>
          <a:p>
            <a:r>
              <a:rPr lang="en-US" baseline="0" dirty="0"/>
              <a:t>Kim take half  - Round robin on the question on the slide = 1 min per person</a:t>
            </a:r>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113</a:t>
            </a:fld>
            <a:endParaRPr lang="en-US" dirty="0"/>
          </a:p>
        </p:txBody>
      </p:sp>
    </p:spTree>
    <p:extLst>
      <p:ext uri="{BB962C8B-B14F-4D97-AF65-F5344CB8AC3E}">
        <p14:creationId xmlns:p14="http://schemas.microsoft.com/office/powerpoint/2010/main" val="3004889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916113" y="390525"/>
            <a:ext cx="3644900" cy="2049463"/>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altLang="en-US" dirty="0"/>
              <a:t>From the deck of images choose 1 image which represents your 5 strengths </a:t>
            </a:r>
          </a:p>
        </p:txBody>
      </p:sp>
      <p:sp>
        <p:nvSpPr>
          <p:cNvPr id="8294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04625F17-321B-4180-8BC2-DFECCFBA922D}"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29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E87859-1517-496C-B7DC-E738646AA5A5}" type="slidenum">
              <a:rPr lang="en-US" altLang="en-US">
                <a:latin typeface="Verdana" panose="020B0604030504040204" pitchFamily="34" charset="0"/>
              </a:rPr>
              <a:pPr eaLnBrk="1" hangingPunct="1"/>
              <a:t>114</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41328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916113" y="390525"/>
            <a:ext cx="3644900" cy="2049463"/>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dirty="0"/>
          </a:p>
        </p:txBody>
      </p:sp>
      <p:sp>
        <p:nvSpPr>
          <p:cNvPr id="8397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C525688-B7D5-4132-AF97-FB93A81E1EC0}"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39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2B2920-4E49-4B88-9C49-850E604EE5C9}" type="slidenum">
              <a:rPr lang="en-US" altLang="en-US">
                <a:latin typeface="Verdana" panose="020B0604030504040204" pitchFamily="34" charset="0"/>
              </a:rPr>
              <a:pPr eaLnBrk="1" hangingPunct="1"/>
              <a:t>119</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48213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916113" y="390525"/>
            <a:ext cx="3644900" cy="2049463"/>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dirty="0"/>
          </a:p>
        </p:txBody>
      </p:sp>
      <p:sp>
        <p:nvSpPr>
          <p:cNvPr id="849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EB2CA5AB-A1DC-4B88-9590-9BC10A6BBC33}" type="datetime1">
              <a:rPr lang="en-US" altLang="en-US" smtClean="0">
                <a:latin typeface="Verdana" panose="020B0604030504040204" pitchFamily="34" charset="0"/>
              </a:rPr>
              <a:pPr eaLnBrk="1" fontAlgn="base" hangingPunct="1">
                <a:spcBef>
                  <a:spcPct val="0"/>
                </a:spcBef>
                <a:spcAft>
                  <a:spcPct val="0"/>
                </a:spcAft>
              </a:pPr>
              <a:t>2/26/2019</a:t>
            </a:fld>
            <a:endParaRPr altLang="en-US" dirty="0">
              <a:latin typeface="Verdana" panose="020B0604030504040204" pitchFamily="34" charset="0"/>
            </a:endParaRPr>
          </a:p>
        </p:txBody>
      </p:sp>
      <p:sp>
        <p:nvSpPr>
          <p:cNvPr id="849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A2816D-6B7C-48D2-B54B-DBD414391AE1}" type="slidenum">
              <a:rPr lang="en-US" altLang="en-US">
                <a:latin typeface="Verdana" panose="020B0604030504040204" pitchFamily="34" charset="0"/>
              </a:rPr>
              <a:pPr eaLnBrk="1" hangingPunct="1"/>
              <a:t>122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1537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4</a:t>
            </a:fld>
            <a:endParaRPr lang="en-US" dirty="0"/>
          </a:p>
        </p:txBody>
      </p:sp>
    </p:spTree>
    <p:extLst>
      <p:ext uri="{BB962C8B-B14F-4D97-AF65-F5344CB8AC3E}">
        <p14:creationId xmlns:p14="http://schemas.microsoft.com/office/powerpoint/2010/main" val="135568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D53E29B-3213-4F99-A597-5CB5A0B145D2}" type="slidenum">
              <a:rPr lang="en-US" altLang="en-US"/>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A few housekeeping Reminders and Ground Rules to follow while</a:t>
            </a:r>
            <a:r>
              <a:rPr lang="en-US" baseline="0" dirty="0"/>
              <a:t> we are together today</a:t>
            </a:r>
          </a:p>
          <a:p>
            <a:r>
              <a:rPr lang="en-US" dirty="0"/>
              <a:t> </a:t>
            </a:r>
          </a:p>
          <a:p>
            <a:r>
              <a:rPr lang="en-US" dirty="0"/>
              <a:t>Cell phones on vibrate</a:t>
            </a:r>
          </a:p>
          <a:p>
            <a:r>
              <a:rPr lang="en-US" dirty="0"/>
              <a:t>We will take 15 min breaks hourly</a:t>
            </a:r>
          </a:p>
          <a:p>
            <a:r>
              <a:rPr lang="en-US" dirty="0"/>
              <a:t>Lunch break will be a full hour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Acknowledge that all members are responsible for keeping to the ground rules </a:t>
            </a:r>
          </a:p>
          <a:p>
            <a:pPr eaLnBrk="1" hangingPunct="1"/>
            <a:r>
              <a:rPr lang="en-US" altLang="en-US" dirty="0">
                <a:latin typeface="Arial" panose="020B0604020202020204" pitchFamily="34" charset="0"/>
              </a:rPr>
              <a:t>– if anyone notices that we are not following the ground rules, please guide us back to them (without being accusatory) </a:t>
            </a:r>
          </a:p>
        </p:txBody>
      </p:sp>
    </p:spTree>
    <p:extLst>
      <p:ext uri="{BB962C8B-B14F-4D97-AF65-F5344CB8AC3E}">
        <p14:creationId xmlns:p14="http://schemas.microsoft.com/office/powerpoint/2010/main" val="366663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lvl="1"/>
            <a:r>
              <a:rPr lang="en-US" dirty="0"/>
              <a:t>In the wise words of Ed Halpin,</a:t>
            </a:r>
            <a:r>
              <a:rPr lang="en-US" baseline="0" dirty="0"/>
              <a:t> CNO of PG&amp;E at our conferences opening plenary on Monday</a:t>
            </a:r>
            <a:endParaRPr lang="en-US" dirty="0"/>
          </a:p>
          <a:p>
            <a:pPr marL="483306" lvl="1"/>
            <a:r>
              <a:rPr lang="en-US" dirty="0"/>
              <a:t>“Work on ourselves first! - “Be engaged, enabled to ensure success” </a:t>
            </a:r>
          </a:p>
          <a:p>
            <a:pPr marL="483306" lvl="1"/>
            <a:r>
              <a:rPr lang="en-US" dirty="0"/>
              <a:t>			by Ed Halpin, CNO of PG&amp;E at our Opening Plenary on Monday </a:t>
            </a:r>
          </a:p>
          <a:p>
            <a:pPr marL="483306" lvl="1"/>
            <a:endParaRPr lang="en-US" dirty="0"/>
          </a:p>
          <a:p>
            <a:pPr marL="483306" lvl="1"/>
            <a:endParaRPr lang="en-US" dirty="0"/>
          </a:p>
          <a:p>
            <a:pPr marL="483306" lvl="1"/>
            <a:r>
              <a:rPr lang="en-US" dirty="0"/>
              <a:t>This workshop is all about working on you! </a:t>
            </a:r>
          </a:p>
          <a:p>
            <a:pPr marL="483306" lvl="1"/>
            <a:r>
              <a:rPr lang="en-US" dirty="0"/>
              <a:t>	improving</a:t>
            </a:r>
            <a:r>
              <a:rPr lang="en-US" baseline="0" dirty="0"/>
              <a:t> your engagement – by knowing your strengths</a:t>
            </a:r>
          </a:p>
          <a:p>
            <a:pPr marL="483306" lvl="1"/>
            <a:r>
              <a:rPr lang="en-US" baseline="0" dirty="0"/>
              <a:t>	Enabling you to succeed by investing time, practicing what you are talented at</a:t>
            </a:r>
          </a:p>
          <a:p>
            <a:pPr marL="483306" lvl="1"/>
            <a:r>
              <a:rPr lang="en-US" baseline="0" dirty="0"/>
              <a:t>	Ensuring sustainability by being successful at everything you do!  </a:t>
            </a:r>
            <a:endParaRPr lang="en-US" dirty="0"/>
          </a:p>
          <a:p>
            <a:pPr marL="483306" lvl="1"/>
            <a:endParaRPr lang="en-US" dirty="0"/>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6</a:t>
            </a:fld>
            <a:endParaRPr lang="en-US" dirty="0"/>
          </a:p>
        </p:txBody>
      </p:sp>
    </p:spTree>
    <p:extLst>
      <p:ext uri="{BB962C8B-B14F-4D97-AF65-F5344CB8AC3E}">
        <p14:creationId xmlns:p14="http://schemas.microsoft.com/office/powerpoint/2010/main" val="361688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7</a:t>
            </a:fld>
            <a:endParaRPr lang="en-US" dirty="0"/>
          </a:p>
        </p:txBody>
      </p:sp>
    </p:spTree>
    <p:extLst>
      <p:ext uri="{BB962C8B-B14F-4D97-AF65-F5344CB8AC3E}">
        <p14:creationId xmlns:p14="http://schemas.microsoft.com/office/powerpoint/2010/main" val="126411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start with small group table  introductions at your table.</a:t>
            </a:r>
          </a:p>
          <a:p>
            <a:endParaRPr lang="en-US" dirty="0"/>
          </a:p>
          <a:p>
            <a:r>
              <a:rPr lang="en-US" dirty="0"/>
              <a:t>To</a:t>
            </a:r>
            <a:r>
              <a:rPr lang="en-US" baseline="0" dirty="0"/>
              <a:t> get you started Kim &amp; Kath will introduce themselves using this outline Take 30 sections each to introduce yourselves at your table</a:t>
            </a:r>
          </a:p>
          <a:p>
            <a:endParaRPr lang="en-US" baseline="0" dirty="0"/>
          </a:p>
          <a:p>
            <a:r>
              <a:rPr lang="en-US" baseline="0" dirty="0"/>
              <a:t>Kim:</a:t>
            </a:r>
          </a:p>
          <a:p>
            <a:r>
              <a:rPr lang="en-US" baseline="0" dirty="0"/>
              <a:t>Susquehanna Nuclear (Talen Energy)</a:t>
            </a:r>
          </a:p>
          <a:p>
            <a:r>
              <a:rPr lang="en-US" baseline="0" dirty="0"/>
              <a:t>Leadership Development Manager</a:t>
            </a:r>
          </a:p>
          <a:p>
            <a:r>
              <a:rPr lang="en-US" baseline="0" dirty="0"/>
              <a:t>My #1 Strength is Individualization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8</a:t>
            </a:fld>
            <a:endParaRPr lang="en-US" dirty="0"/>
          </a:p>
        </p:txBody>
      </p:sp>
    </p:spTree>
    <p:extLst>
      <p:ext uri="{BB962C8B-B14F-4D97-AF65-F5344CB8AC3E}">
        <p14:creationId xmlns:p14="http://schemas.microsoft.com/office/powerpoint/2010/main" val="419293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8E505-9C40-4988-9B8C-F675533B3259}" type="slidenum">
              <a:rPr lang="en-US" smtClean="0"/>
              <a:t>10</a:t>
            </a:fld>
            <a:endParaRPr lang="en-US" dirty="0"/>
          </a:p>
        </p:txBody>
      </p:sp>
    </p:spTree>
    <p:extLst>
      <p:ext uri="{BB962C8B-B14F-4D97-AF65-F5344CB8AC3E}">
        <p14:creationId xmlns:p14="http://schemas.microsoft.com/office/powerpoint/2010/main" val="182578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tzZnfytDQAhXB4SYKHbsIBi8QjRwIBw&amp;url=http://shopwin.specworks.com/&amp;psig=AFQjCNHW7MtPh8_NBcSAtewdwVI8Q8k9GQ&amp;ust=14805988653456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mailto:Kimberly.Perry@Talenenergy.co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mailto:kmn1@pg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tzZnfytDQAhXB4SYKHbsIBi8QjRwIBw&amp;url=http://shopwin.specworks.com/&amp;psig=AFQjCNHW7MtPh8_NBcSAtewdwVI8Q8k9GQ&amp;ust=14805988653456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tzZnfytDQAhXB4SYKHbsIBi8QjRwIBw&amp;url=http://shopwin.specworks.com/&amp;psig=AFQjCNHW7MtPh8_NBcSAtewdwVI8Q8k9GQ&amp;ust=14805988653456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tzZnfytDQAhXB4SYKHbsIBi8QjRwIBw&amp;url=http://shopwin.specworks.com/&amp;psig=AFQjCNHW7MtPh8_NBcSAtewdwVI8Q8k9GQ&amp;ust=148059886534561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Vw5CMy9DQAhWDKiYKHd9JDLUQjRwIBw&amp;url=http://www.biography.com/people/michael-jordan-9358066&amp;bvm=bv.139782543,d.eWE&amp;psig=AFQjCNFAYMq-_ABNSaD_g8_UQKYWtEerJA&amp;ust=1480598956164102"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n.wikipedia.org/wiki/File:Clara_Hughes_2011_Tour_of_the_Gila.jpg"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164" y="3150684"/>
            <a:ext cx="7766936" cy="1646302"/>
          </a:xfrm>
        </p:spPr>
        <p:txBody>
          <a:bodyPr/>
          <a:lstStyle/>
          <a:p>
            <a:r>
              <a:rPr lang="en-US" dirty="0"/>
              <a:t>Know Your Strengths</a:t>
            </a:r>
            <a:br>
              <a:rPr lang="en-US" dirty="0"/>
            </a:br>
            <a:r>
              <a:rPr lang="en-US" sz="4500" dirty="0"/>
              <a:t>Strengths Finder 2.0</a:t>
            </a:r>
            <a:br>
              <a:rPr lang="en-US" dirty="0"/>
            </a:br>
            <a:endParaRPr lang="en-US" dirty="0"/>
          </a:p>
        </p:txBody>
      </p:sp>
      <p:sp>
        <p:nvSpPr>
          <p:cNvPr id="3" name="Subtitle 2"/>
          <p:cNvSpPr>
            <a:spLocks noGrp="1"/>
          </p:cNvSpPr>
          <p:nvPr>
            <p:ph type="subTitle" idx="1"/>
          </p:nvPr>
        </p:nvSpPr>
        <p:spPr/>
        <p:txBody>
          <a:bodyPr/>
          <a:lstStyle/>
          <a:p>
            <a:r>
              <a:rPr lang="en-US" dirty="0">
                <a:solidFill>
                  <a:srgbClr val="4A75B4"/>
                </a:solidFill>
              </a:rPr>
              <a:t>Kimberly Perry, Ph.D., PCC</a:t>
            </a:r>
          </a:p>
          <a:p>
            <a:r>
              <a:rPr lang="en-US" dirty="0">
                <a:solidFill>
                  <a:srgbClr val="4A75B4"/>
                </a:solidFill>
              </a:rPr>
              <a:t>Kath Kunz</a:t>
            </a:r>
          </a:p>
        </p:txBody>
      </p:sp>
      <p:pic>
        <p:nvPicPr>
          <p:cNvPr id="4" name="Picture 2" descr="Image result for Women in nuclear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286" y="554637"/>
            <a:ext cx="6050353" cy="174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0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a reason……</a:t>
            </a:r>
          </a:p>
        </p:txBody>
      </p:sp>
      <p:sp>
        <p:nvSpPr>
          <p:cNvPr id="3" name="Content Placeholder 2"/>
          <p:cNvSpPr>
            <a:spLocks noGrp="1"/>
          </p:cNvSpPr>
          <p:nvPr>
            <p:ph idx="1"/>
          </p:nvPr>
        </p:nvSpPr>
        <p:spPr>
          <a:xfrm>
            <a:off x="677334" y="1571041"/>
            <a:ext cx="8596668" cy="3880773"/>
          </a:xfrm>
        </p:spPr>
        <p:txBody>
          <a:bodyPr>
            <a:normAutofit/>
          </a:bodyPr>
          <a:lstStyle/>
          <a:p>
            <a:pPr marL="0" indent="0">
              <a:buNone/>
            </a:pPr>
            <a:r>
              <a:rPr lang="en-US" sz="6000" dirty="0"/>
              <a:t>      It’s your talents</a:t>
            </a:r>
          </a:p>
        </p:txBody>
      </p:sp>
    </p:spTree>
    <p:extLst>
      <p:ext uri="{BB962C8B-B14F-4D97-AF65-F5344CB8AC3E}">
        <p14:creationId xmlns:p14="http://schemas.microsoft.com/office/powerpoint/2010/main" val="9178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Graph – Step 5</a:t>
            </a:r>
          </a:p>
        </p:txBody>
      </p:sp>
      <p:sp>
        <p:nvSpPr>
          <p:cNvPr id="3" name="Content Placeholder 2"/>
          <p:cNvSpPr>
            <a:spLocks noGrp="1"/>
          </p:cNvSpPr>
          <p:nvPr>
            <p:ph idx="1"/>
          </p:nvPr>
        </p:nvSpPr>
        <p:spPr>
          <a:xfrm>
            <a:off x="677334" y="1270000"/>
            <a:ext cx="8596668" cy="3880773"/>
          </a:xfrm>
        </p:spPr>
        <p:txBody>
          <a:bodyPr/>
          <a:lstStyle/>
          <a:p>
            <a:r>
              <a:rPr lang="en-US" dirty="0"/>
              <a:t>Before you move, look who is standing by your #2 Talent</a:t>
            </a:r>
          </a:p>
          <a:p>
            <a:pPr lvl="1"/>
            <a:r>
              <a:rPr lang="en-US" dirty="0"/>
              <a:t>You have a talent in common</a:t>
            </a:r>
          </a:p>
          <a:p>
            <a:r>
              <a:rPr lang="en-US" dirty="0"/>
              <a:t>Stand in front of your #5 Talent</a:t>
            </a:r>
          </a:p>
          <a:p>
            <a:pPr lvl="1"/>
            <a:r>
              <a:rPr lang="en-US" dirty="0"/>
              <a:t>Print your name on the sign and put a </a:t>
            </a:r>
            <a:r>
              <a:rPr lang="en-US" sz="2400" dirty="0">
                <a:solidFill>
                  <a:srgbClr val="00B050"/>
                </a:solidFill>
              </a:rPr>
              <a:t>5 </a:t>
            </a:r>
            <a:r>
              <a:rPr lang="en-US" dirty="0"/>
              <a:t>next to it</a:t>
            </a:r>
          </a:p>
          <a:p>
            <a:pPr lvl="1"/>
            <a:r>
              <a:rPr lang="en-US" dirty="0"/>
              <a:t>As a group discuss how you use this talent at work</a:t>
            </a:r>
          </a:p>
        </p:txBody>
      </p:sp>
    </p:spTree>
    <p:extLst>
      <p:ext uri="{BB962C8B-B14F-4D97-AF65-F5344CB8AC3E}">
        <p14:creationId xmlns:p14="http://schemas.microsoft.com/office/powerpoint/2010/main" val="2818999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Profile – Greatest Talents</a:t>
            </a:r>
          </a:p>
        </p:txBody>
      </p:sp>
      <p:sp>
        <p:nvSpPr>
          <p:cNvPr id="3" name="Content Placeholder 2"/>
          <p:cNvSpPr>
            <a:spLocks noGrp="1"/>
          </p:cNvSpPr>
          <p:nvPr>
            <p:ph idx="1"/>
          </p:nvPr>
        </p:nvSpPr>
        <p:spPr>
          <a:xfrm>
            <a:off x="677334" y="1522916"/>
            <a:ext cx="8596668" cy="3880773"/>
          </a:xfrm>
        </p:spPr>
        <p:txBody>
          <a:bodyPr/>
          <a:lstStyle/>
          <a:p>
            <a:r>
              <a:rPr lang="en-US" dirty="0"/>
              <a:t>Count the number of names written on the Talent sign you are currently standing at</a:t>
            </a:r>
          </a:p>
          <a:p>
            <a:pPr lvl="1"/>
            <a:r>
              <a:rPr lang="en-US" dirty="0"/>
              <a:t>5 Talents with the highest number of people</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400050" indent="-285750"/>
            <a:r>
              <a:rPr lang="en-US" dirty="0"/>
              <a:t>If we were an intact team what would we be great at? </a:t>
            </a:r>
          </a:p>
          <a:p>
            <a:pPr marL="114300" indent="0">
              <a:buNone/>
            </a:pPr>
            <a:endParaRPr lang="en-US" dirty="0"/>
          </a:p>
          <a:p>
            <a:endParaRPr lang="en-US" dirty="0"/>
          </a:p>
        </p:txBody>
      </p:sp>
    </p:spTree>
    <p:extLst>
      <p:ext uri="{BB962C8B-B14F-4D97-AF65-F5344CB8AC3E}">
        <p14:creationId xmlns:p14="http://schemas.microsoft.com/office/powerpoint/2010/main" val="32291377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Profile – Least Represented Talents</a:t>
            </a:r>
          </a:p>
        </p:txBody>
      </p:sp>
      <p:sp>
        <p:nvSpPr>
          <p:cNvPr id="3" name="Content Placeholder 2"/>
          <p:cNvSpPr>
            <a:spLocks noGrp="1"/>
          </p:cNvSpPr>
          <p:nvPr>
            <p:ph idx="1"/>
          </p:nvPr>
        </p:nvSpPr>
        <p:spPr>
          <a:xfrm>
            <a:off x="677334" y="1522916"/>
            <a:ext cx="8596668" cy="3880773"/>
          </a:xfrm>
        </p:spPr>
        <p:txBody>
          <a:bodyPr/>
          <a:lstStyle/>
          <a:p>
            <a:r>
              <a:rPr lang="en-US" dirty="0"/>
              <a:t>Count the number of names written on the Talent sign you are currently standing at</a:t>
            </a:r>
          </a:p>
          <a:p>
            <a:pPr lvl="1"/>
            <a:r>
              <a:rPr lang="en-US" dirty="0"/>
              <a:t>5 Talents with the lowest number of people</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1257300" lvl="2" indent="-342900">
              <a:buFont typeface="+mj-lt"/>
              <a:buAutoNum type="arabicPeriod"/>
            </a:pPr>
            <a:r>
              <a:rPr lang="en-US" dirty="0"/>
              <a:t> </a:t>
            </a:r>
          </a:p>
          <a:p>
            <a:pPr marL="400050" indent="-285750"/>
            <a:r>
              <a:rPr lang="en-US" dirty="0"/>
              <a:t>If we were an intact team what would we not be so good at?</a:t>
            </a:r>
          </a:p>
          <a:p>
            <a:pPr marL="400050" indent="-285750"/>
            <a:r>
              <a:rPr lang="en-US" dirty="0"/>
              <a:t>Who on our team is good at that particular Talent? </a:t>
            </a:r>
          </a:p>
          <a:p>
            <a:pPr marL="114300" indent="0">
              <a:buNone/>
            </a:pPr>
            <a:endParaRPr lang="en-US" dirty="0"/>
          </a:p>
          <a:p>
            <a:endParaRPr lang="en-US" dirty="0"/>
          </a:p>
        </p:txBody>
      </p:sp>
    </p:spTree>
    <p:extLst>
      <p:ext uri="{BB962C8B-B14F-4D97-AF65-F5344CB8AC3E}">
        <p14:creationId xmlns:p14="http://schemas.microsoft.com/office/powerpoint/2010/main" val="15402827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49272679"/>
              </p:ext>
            </p:extLst>
          </p:nvPr>
        </p:nvGraphicFramePr>
        <p:xfrm>
          <a:off x="761310" y="1874078"/>
          <a:ext cx="8959852" cy="3200400"/>
        </p:xfrm>
        <a:graphic>
          <a:graphicData uri="http://schemas.openxmlformats.org/drawingml/2006/table">
            <a:tbl>
              <a:tblPr firstRow="1" bandRow="1">
                <a:tableStyleId>{5C22544A-7EE6-4342-B048-85BDC9FD1C3A}</a:tableStyleId>
              </a:tblPr>
              <a:tblGrid>
                <a:gridCol w="2239963">
                  <a:extLst>
                    <a:ext uri="{9D8B030D-6E8A-4147-A177-3AD203B41FA5}">
                      <a16:colId xmlns:a16="http://schemas.microsoft.com/office/drawing/2014/main" val="20000"/>
                    </a:ext>
                  </a:extLst>
                </a:gridCol>
                <a:gridCol w="2239963">
                  <a:extLst>
                    <a:ext uri="{9D8B030D-6E8A-4147-A177-3AD203B41FA5}">
                      <a16:colId xmlns:a16="http://schemas.microsoft.com/office/drawing/2014/main" val="20001"/>
                    </a:ext>
                  </a:extLst>
                </a:gridCol>
                <a:gridCol w="2239963">
                  <a:extLst>
                    <a:ext uri="{9D8B030D-6E8A-4147-A177-3AD203B41FA5}">
                      <a16:colId xmlns:a16="http://schemas.microsoft.com/office/drawing/2014/main" val="20002"/>
                    </a:ext>
                  </a:extLst>
                </a:gridCol>
                <a:gridCol w="2239963">
                  <a:extLst>
                    <a:ext uri="{9D8B030D-6E8A-4147-A177-3AD203B41FA5}">
                      <a16:colId xmlns:a16="http://schemas.microsoft.com/office/drawing/2014/main" val="20003"/>
                    </a:ext>
                  </a:extLst>
                </a:gridCol>
              </a:tblGrid>
              <a:tr h="370840">
                <a:tc>
                  <a:txBody>
                    <a:bodyPr/>
                    <a:lstStyle/>
                    <a:p>
                      <a:pPr algn="ctr"/>
                      <a:r>
                        <a:rPr lang="en-US" dirty="0">
                          <a:solidFill>
                            <a:schemeClr val="bg1"/>
                          </a:solidFill>
                        </a:rPr>
                        <a:t>Executing</a:t>
                      </a:r>
                    </a:p>
                  </a:txBody>
                  <a:tcPr>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US" dirty="0">
                          <a:solidFill>
                            <a:schemeClr val="bg1"/>
                          </a:solidFill>
                        </a:rPr>
                        <a:t>Influencing</a:t>
                      </a:r>
                    </a:p>
                  </a:txBody>
                  <a:tcPr>
                    <a:lnB w="12700" cap="flat" cmpd="sng" algn="ctr">
                      <a:solidFill>
                        <a:schemeClr val="tx1"/>
                      </a:solidFill>
                      <a:prstDash val="solid"/>
                      <a:round/>
                      <a:headEnd type="none" w="med" len="med"/>
                      <a:tailEnd type="none" w="med" len="med"/>
                    </a:lnB>
                    <a:solidFill>
                      <a:srgbClr val="FF9933"/>
                    </a:solidFill>
                  </a:tcPr>
                </a:tc>
                <a:tc>
                  <a:txBody>
                    <a:bodyPr/>
                    <a:lstStyle/>
                    <a:p>
                      <a:pPr algn="ctr"/>
                      <a:r>
                        <a:rPr lang="en-US" dirty="0">
                          <a:solidFill>
                            <a:schemeClr val="bg1"/>
                          </a:solidFill>
                        </a:rPr>
                        <a:t>Relationship Building</a:t>
                      </a:r>
                    </a:p>
                  </a:txBody>
                  <a:tcP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dirty="0">
                          <a:solidFill>
                            <a:schemeClr val="bg1"/>
                          </a:solidFill>
                        </a:rPr>
                        <a:t>Strategic</a:t>
                      </a:r>
                    </a:p>
                    <a:p>
                      <a:pPr algn="ctr"/>
                      <a:r>
                        <a:rPr lang="en-US" dirty="0">
                          <a:solidFill>
                            <a:schemeClr val="bg1"/>
                          </a:solidFill>
                        </a:rPr>
                        <a:t>Thinking</a:t>
                      </a:r>
                    </a:p>
                  </a:txBody>
                  <a:tcPr>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70840">
                <a:tc>
                  <a:txBody>
                    <a:bodyPr/>
                    <a:lstStyle/>
                    <a:p>
                      <a:r>
                        <a:rPr lang="en-US" b="1" dirty="0">
                          <a:solidFill>
                            <a:schemeClr val="accent4">
                              <a:lumMod val="75000"/>
                            </a:schemeClr>
                          </a:solidFill>
                        </a:rPr>
                        <a:t>Achiever</a:t>
                      </a:r>
                    </a:p>
                    <a:p>
                      <a:r>
                        <a:rPr lang="en-US" b="1" dirty="0">
                          <a:solidFill>
                            <a:schemeClr val="accent4">
                              <a:lumMod val="75000"/>
                            </a:schemeClr>
                          </a:solidFill>
                        </a:rPr>
                        <a:t>Arranger</a:t>
                      </a:r>
                    </a:p>
                    <a:p>
                      <a:r>
                        <a:rPr lang="en-US" b="1" dirty="0">
                          <a:solidFill>
                            <a:schemeClr val="accent4">
                              <a:lumMod val="75000"/>
                            </a:schemeClr>
                          </a:solidFill>
                        </a:rPr>
                        <a:t>Belief</a:t>
                      </a:r>
                    </a:p>
                    <a:p>
                      <a:r>
                        <a:rPr lang="en-US" b="1" dirty="0">
                          <a:solidFill>
                            <a:schemeClr val="accent4">
                              <a:lumMod val="75000"/>
                            </a:schemeClr>
                          </a:solidFill>
                        </a:rPr>
                        <a:t>Consistency</a:t>
                      </a:r>
                    </a:p>
                    <a:p>
                      <a:r>
                        <a:rPr lang="en-US" b="1" dirty="0">
                          <a:solidFill>
                            <a:schemeClr val="accent4">
                              <a:lumMod val="75000"/>
                            </a:schemeClr>
                          </a:solidFill>
                        </a:rPr>
                        <a:t>Deliberative</a:t>
                      </a:r>
                    </a:p>
                    <a:p>
                      <a:r>
                        <a:rPr lang="en-US" b="1" dirty="0">
                          <a:solidFill>
                            <a:schemeClr val="accent4">
                              <a:lumMod val="75000"/>
                            </a:schemeClr>
                          </a:solidFill>
                        </a:rPr>
                        <a:t>Discipline</a:t>
                      </a:r>
                    </a:p>
                    <a:p>
                      <a:r>
                        <a:rPr lang="en-US" b="1" dirty="0">
                          <a:solidFill>
                            <a:schemeClr val="accent4">
                              <a:lumMod val="75000"/>
                            </a:schemeClr>
                          </a:solidFill>
                        </a:rPr>
                        <a:t>Focus</a:t>
                      </a:r>
                    </a:p>
                    <a:p>
                      <a:r>
                        <a:rPr lang="en-US" b="1" dirty="0">
                          <a:solidFill>
                            <a:schemeClr val="accent4">
                              <a:lumMod val="75000"/>
                            </a:schemeClr>
                          </a:solidFill>
                        </a:rPr>
                        <a:t>Responsibility</a:t>
                      </a:r>
                    </a:p>
                    <a:p>
                      <a:r>
                        <a:rPr lang="en-US" b="1" dirty="0">
                          <a:solidFill>
                            <a:schemeClr val="accent4">
                              <a:lumMod val="75000"/>
                            </a:schemeClr>
                          </a:solidFill>
                        </a:rPr>
                        <a:t>Restorative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FF9933"/>
                          </a:solidFill>
                        </a:rPr>
                        <a:t>Activator</a:t>
                      </a:r>
                    </a:p>
                    <a:p>
                      <a:r>
                        <a:rPr lang="en-US" b="1" dirty="0">
                          <a:solidFill>
                            <a:srgbClr val="FF9933"/>
                          </a:solidFill>
                        </a:rPr>
                        <a:t>Command</a:t>
                      </a:r>
                    </a:p>
                    <a:p>
                      <a:r>
                        <a:rPr lang="en-US" b="1" dirty="0">
                          <a:solidFill>
                            <a:srgbClr val="FF9933"/>
                          </a:solidFill>
                        </a:rPr>
                        <a:t>Communication</a:t>
                      </a:r>
                    </a:p>
                    <a:p>
                      <a:r>
                        <a:rPr lang="en-US" b="1" dirty="0">
                          <a:solidFill>
                            <a:srgbClr val="FF9933"/>
                          </a:solidFill>
                        </a:rPr>
                        <a:t>Competition</a:t>
                      </a:r>
                    </a:p>
                    <a:p>
                      <a:r>
                        <a:rPr lang="en-US" b="1" dirty="0">
                          <a:solidFill>
                            <a:srgbClr val="FF9933"/>
                          </a:solidFill>
                        </a:rPr>
                        <a:t>Maximizer</a:t>
                      </a:r>
                    </a:p>
                    <a:p>
                      <a:r>
                        <a:rPr lang="en-US" b="1" dirty="0">
                          <a:solidFill>
                            <a:srgbClr val="FF9933"/>
                          </a:solidFill>
                        </a:rPr>
                        <a:t>Self-Assurance</a:t>
                      </a:r>
                    </a:p>
                    <a:p>
                      <a:r>
                        <a:rPr lang="en-US" b="1" dirty="0">
                          <a:solidFill>
                            <a:srgbClr val="FF9933"/>
                          </a:solidFill>
                        </a:rPr>
                        <a:t>Significance</a:t>
                      </a:r>
                    </a:p>
                    <a:p>
                      <a:r>
                        <a:rPr lang="en-US" b="1" dirty="0">
                          <a:solidFill>
                            <a:srgbClr val="FF9933"/>
                          </a:solidFill>
                        </a:rPr>
                        <a:t>Woo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002060"/>
                          </a:solidFill>
                        </a:rPr>
                        <a:t>Adaptability</a:t>
                      </a:r>
                    </a:p>
                    <a:p>
                      <a:r>
                        <a:rPr lang="en-US" b="1" dirty="0">
                          <a:solidFill>
                            <a:srgbClr val="002060"/>
                          </a:solidFill>
                        </a:rPr>
                        <a:t>Connectedness</a:t>
                      </a:r>
                    </a:p>
                    <a:p>
                      <a:r>
                        <a:rPr lang="en-US" b="1" dirty="0">
                          <a:solidFill>
                            <a:srgbClr val="002060"/>
                          </a:solidFill>
                        </a:rPr>
                        <a:t>Developer</a:t>
                      </a:r>
                    </a:p>
                    <a:p>
                      <a:r>
                        <a:rPr lang="en-US" b="1" dirty="0">
                          <a:solidFill>
                            <a:srgbClr val="002060"/>
                          </a:solidFill>
                        </a:rPr>
                        <a:t>Empathy</a:t>
                      </a:r>
                    </a:p>
                    <a:p>
                      <a:r>
                        <a:rPr lang="en-US" b="1" dirty="0">
                          <a:solidFill>
                            <a:srgbClr val="002060"/>
                          </a:solidFill>
                        </a:rPr>
                        <a:t>Harmony</a:t>
                      </a:r>
                    </a:p>
                    <a:p>
                      <a:r>
                        <a:rPr lang="en-US" b="1" dirty="0">
                          <a:solidFill>
                            <a:srgbClr val="002060"/>
                          </a:solidFill>
                        </a:rPr>
                        <a:t>Includer</a:t>
                      </a:r>
                    </a:p>
                    <a:p>
                      <a:r>
                        <a:rPr lang="en-US" b="1" dirty="0">
                          <a:solidFill>
                            <a:srgbClr val="002060"/>
                          </a:solidFill>
                        </a:rPr>
                        <a:t>Individualization</a:t>
                      </a:r>
                    </a:p>
                    <a:p>
                      <a:r>
                        <a:rPr lang="en-US" b="1" dirty="0">
                          <a:solidFill>
                            <a:srgbClr val="002060"/>
                          </a:solidFill>
                        </a:rPr>
                        <a:t>Positivity</a:t>
                      </a:r>
                    </a:p>
                    <a:p>
                      <a:r>
                        <a:rPr lang="en-US" b="1" dirty="0">
                          <a:solidFill>
                            <a:srgbClr val="002060"/>
                          </a:solidFill>
                        </a:rPr>
                        <a:t>Relator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C00000"/>
                          </a:solidFill>
                        </a:rPr>
                        <a:t>Analytical</a:t>
                      </a:r>
                    </a:p>
                    <a:p>
                      <a:r>
                        <a:rPr lang="en-US" b="1" dirty="0">
                          <a:solidFill>
                            <a:srgbClr val="C00000"/>
                          </a:solidFill>
                        </a:rPr>
                        <a:t>Context</a:t>
                      </a:r>
                    </a:p>
                    <a:p>
                      <a:r>
                        <a:rPr lang="en-US" b="1" dirty="0">
                          <a:solidFill>
                            <a:srgbClr val="C00000"/>
                          </a:solidFill>
                        </a:rPr>
                        <a:t>Futuristic</a:t>
                      </a:r>
                    </a:p>
                    <a:p>
                      <a:r>
                        <a:rPr lang="en-US" b="1" dirty="0">
                          <a:solidFill>
                            <a:srgbClr val="C00000"/>
                          </a:solidFill>
                        </a:rPr>
                        <a:t>Ideation</a:t>
                      </a:r>
                    </a:p>
                    <a:p>
                      <a:r>
                        <a:rPr lang="en-US" b="1" dirty="0">
                          <a:solidFill>
                            <a:srgbClr val="C00000"/>
                          </a:solidFill>
                        </a:rPr>
                        <a:t>Input</a:t>
                      </a:r>
                    </a:p>
                    <a:p>
                      <a:r>
                        <a:rPr lang="en-US" b="1" dirty="0">
                          <a:solidFill>
                            <a:srgbClr val="C00000"/>
                          </a:solidFill>
                        </a:rPr>
                        <a:t>Intellection</a:t>
                      </a:r>
                    </a:p>
                    <a:p>
                      <a:r>
                        <a:rPr lang="en-US" b="1" dirty="0">
                          <a:solidFill>
                            <a:srgbClr val="C00000"/>
                          </a:solidFill>
                        </a:rPr>
                        <a:t>Learner</a:t>
                      </a:r>
                    </a:p>
                    <a:p>
                      <a:r>
                        <a:rPr lang="en-US" b="1" dirty="0">
                          <a:solidFill>
                            <a:srgbClr val="C00000"/>
                          </a:solidFill>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7912" name="Title 2"/>
          <p:cNvSpPr>
            <a:spLocks noGrp="1"/>
          </p:cNvSpPr>
          <p:nvPr>
            <p:ph type="title"/>
          </p:nvPr>
        </p:nvSpPr>
        <p:spPr>
          <a:xfrm>
            <a:off x="677334" y="609600"/>
            <a:ext cx="9043828" cy="1320800"/>
          </a:xfrm>
        </p:spPr>
        <p:txBody>
          <a:bodyPr/>
          <a:lstStyle/>
          <a:p>
            <a:r>
              <a:rPr lang="en-US" altLang="en-US" dirty="0"/>
              <a:t>Four</a:t>
            </a:r>
            <a:r>
              <a:rPr altLang="en-US" dirty="0"/>
              <a:t> Domains</a:t>
            </a:r>
            <a:r>
              <a:rPr lang="en-US" altLang="en-US" dirty="0"/>
              <a:t> of Team Strengths Handout</a:t>
            </a:r>
            <a:endParaRPr altLang="en-US" dirty="0"/>
          </a:p>
        </p:txBody>
      </p:sp>
      <p:sp>
        <p:nvSpPr>
          <p:cNvPr id="4" name="Date Placeholder 3"/>
          <p:cNvSpPr>
            <a:spLocks noGrp="1"/>
          </p:cNvSpPr>
          <p:nvPr>
            <p:ph type="dt" sz="quarter" idx="10"/>
          </p:nvPr>
        </p:nvSpPr>
        <p:spPr/>
        <p:txBody>
          <a:bodyPr/>
          <a:lstStyle/>
          <a:p>
            <a:pPr>
              <a:defRPr/>
            </a:pPr>
            <a:fld id="{674DAF1A-9879-4399-938B-B3186CBC3339}" type="datetime1">
              <a:rPr lang="en-US" smtClean="0"/>
              <a:pPr>
                <a:defRPr/>
              </a:pPr>
              <a:t>2/26/2019</a:t>
            </a:fld>
            <a:endParaRPr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E00A0F-67FB-4171-A79F-D1E2ABFCD44B}" type="slidenum">
              <a:rPr lang="en-US" altLang="en-US"/>
              <a:pPr eaLnBrk="1" hangingPunct="1"/>
              <a:t>103</a:t>
            </a:fld>
            <a:endParaRPr lang="en-US" altLang="en-US" dirty="0"/>
          </a:p>
        </p:txBody>
      </p:sp>
    </p:spTree>
    <p:extLst>
      <p:ext uri="{BB962C8B-B14F-4D97-AF65-F5344CB8AC3E}">
        <p14:creationId xmlns:p14="http://schemas.microsoft.com/office/powerpoint/2010/main" val="3961500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Unique Contribution to the Team</a:t>
            </a:r>
          </a:p>
        </p:txBody>
      </p:sp>
      <p:sp>
        <p:nvSpPr>
          <p:cNvPr id="3" name="Content Placeholder 2"/>
          <p:cNvSpPr>
            <a:spLocks noGrp="1"/>
          </p:cNvSpPr>
          <p:nvPr>
            <p:ph idx="1"/>
          </p:nvPr>
        </p:nvSpPr>
        <p:spPr>
          <a:xfrm>
            <a:off x="677334" y="1703389"/>
            <a:ext cx="8596668" cy="3880773"/>
          </a:xfrm>
        </p:spPr>
        <p:txBody>
          <a:bodyPr/>
          <a:lstStyle/>
          <a:p>
            <a:r>
              <a:rPr lang="en-US" dirty="0"/>
              <a:t>Circle your top five signature themes</a:t>
            </a:r>
          </a:p>
          <a:p>
            <a:r>
              <a:rPr lang="en-US" dirty="0"/>
              <a:t>Answer the 4 questions </a:t>
            </a:r>
          </a:p>
        </p:txBody>
      </p:sp>
    </p:spTree>
    <p:extLst>
      <p:ext uri="{BB962C8B-B14F-4D97-AF65-F5344CB8AC3E}">
        <p14:creationId xmlns:p14="http://schemas.microsoft.com/office/powerpoint/2010/main" val="32084597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Lunch – 1 Hour</a:t>
            </a:r>
          </a:p>
        </p:txBody>
      </p:sp>
    </p:spTree>
    <p:extLst>
      <p:ext uri="{BB962C8B-B14F-4D97-AF65-F5344CB8AC3E}">
        <p14:creationId xmlns:p14="http://schemas.microsoft.com/office/powerpoint/2010/main" val="13309436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Talent Mapping</a:t>
            </a:r>
          </a:p>
        </p:txBody>
      </p:sp>
      <p:sp>
        <p:nvSpPr>
          <p:cNvPr id="5" name="Text Placeholder 4"/>
          <p:cNvSpPr>
            <a:spLocks noGrp="1"/>
          </p:cNvSpPr>
          <p:nvPr>
            <p:ph type="body" idx="1"/>
          </p:nvPr>
        </p:nvSpPr>
        <p:spPr/>
        <p:txBody>
          <a:bodyPr/>
          <a:lstStyle/>
          <a:p>
            <a:r>
              <a:rPr lang="en-US" dirty="0"/>
              <a:t>A deeper dive into your talents</a:t>
            </a:r>
          </a:p>
        </p:txBody>
      </p:sp>
    </p:spTree>
    <p:extLst>
      <p:ext uri="{BB962C8B-B14F-4D97-AF65-F5344CB8AC3E}">
        <p14:creationId xmlns:p14="http://schemas.microsoft.com/office/powerpoint/2010/main" val="30511751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178" y="524699"/>
            <a:ext cx="8169443" cy="5400140"/>
          </a:xfrm>
          <a:prstGeom prst="rect">
            <a:avLst/>
          </a:prstGeom>
        </p:spPr>
      </p:pic>
    </p:spTree>
    <p:extLst>
      <p:ext uri="{BB962C8B-B14F-4D97-AF65-F5344CB8AC3E}">
        <p14:creationId xmlns:p14="http://schemas.microsoft.com/office/powerpoint/2010/main" val="29021616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Appreciate each of your dominant themes more deeply with Talent Map</a:t>
            </a:r>
          </a:p>
        </p:txBody>
      </p:sp>
      <p:sp>
        <p:nvSpPr>
          <p:cNvPr id="3" name="Content Placeholder 2"/>
          <p:cNvSpPr>
            <a:spLocks noGrp="1"/>
          </p:cNvSpPr>
          <p:nvPr>
            <p:ph idx="1"/>
          </p:nvPr>
        </p:nvSpPr>
        <p:spPr/>
        <p:txBody>
          <a:bodyPr/>
          <a:lstStyle/>
          <a:p>
            <a:r>
              <a:rPr lang="en-US" dirty="0"/>
              <a:t>For each theme answer the 4 questions on your talent map</a:t>
            </a:r>
          </a:p>
          <a:p>
            <a:r>
              <a:rPr lang="en-US" dirty="0"/>
              <a:t>Using Resources:</a:t>
            </a:r>
          </a:p>
          <a:p>
            <a:pPr lvl="1"/>
            <a:r>
              <a:rPr lang="en-US" dirty="0"/>
              <a:t>StrengthsFinder Book</a:t>
            </a:r>
          </a:p>
          <a:p>
            <a:pPr lvl="2"/>
            <a:r>
              <a:rPr lang="en-US" dirty="0"/>
              <a:t>First paragraph Talent description</a:t>
            </a:r>
          </a:p>
          <a:p>
            <a:pPr lvl="2"/>
            <a:r>
              <a:rPr lang="en-US" dirty="0"/>
              <a:t>Ideas for Action </a:t>
            </a:r>
          </a:p>
          <a:p>
            <a:pPr lvl="1"/>
            <a:r>
              <a:rPr lang="en-US" dirty="0"/>
              <a:t>Your Signature Themes Report</a:t>
            </a:r>
          </a:p>
          <a:p>
            <a:pPr lvl="1"/>
            <a:r>
              <a:rPr lang="en-US" dirty="0"/>
              <a:t>Theme Insights Cards</a:t>
            </a:r>
          </a:p>
          <a:p>
            <a:pPr lvl="1"/>
            <a:r>
              <a:rPr lang="en-US" dirty="0"/>
              <a:t>Raise your hand – Kim/Kath Resource Guide</a:t>
            </a:r>
          </a:p>
          <a:p>
            <a:r>
              <a:rPr lang="en-US" dirty="0"/>
              <a:t>Then complete 4 questions on the Action Plan Handout</a:t>
            </a:r>
          </a:p>
          <a:p>
            <a:r>
              <a:rPr lang="en-US" dirty="0"/>
              <a:t>1 hour </a:t>
            </a:r>
          </a:p>
        </p:txBody>
      </p:sp>
    </p:spTree>
    <p:extLst>
      <p:ext uri="{BB962C8B-B14F-4D97-AF65-F5344CB8AC3E}">
        <p14:creationId xmlns:p14="http://schemas.microsoft.com/office/powerpoint/2010/main" val="26273085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 Plan Handout</a:t>
            </a:r>
          </a:p>
        </p:txBody>
      </p:sp>
      <p:pic>
        <p:nvPicPr>
          <p:cNvPr id="5" name="Picture 4"/>
          <p:cNvPicPr>
            <a:picLocks noChangeAspect="1"/>
          </p:cNvPicPr>
          <p:nvPr/>
        </p:nvPicPr>
        <p:blipFill>
          <a:blip r:embed="rId2"/>
          <a:stretch>
            <a:fillRect/>
          </a:stretch>
        </p:blipFill>
        <p:spPr>
          <a:xfrm>
            <a:off x="1098993" y="1551322"/>
            <a:ext cx="3876675" cy="4429125"/>
          </a:xfrm>
          <a:prstGeom prst="rect">
            <a:avLst/>
          </a:prstGeom>
        </p:spPr>
      </p:pic>
    </p:spTree>
    <p:extLst>
      <p:ext uri="{BB962C8B-B14F-4D97-AF65-F5344CB8AC3E}">
        <p14:creationId xmlns:p14="http://schemas.microsoft.com/office/powerpoint/2010/main" val="413932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Gallup</a:t>
            </a:r>
          </a:p>
        </p:txBody>
      </p:sp>
      <p:sp>
        <p:nvSpPr>
          <p:cNvPr id="3" name="Content Placeholder 2"/>
          <p:cNvSpPr>
            <a:spLocks noGrp="1"/>
          </p:cNvSpPr>
          <p:nvPr>
            <p:ph idx="1"/>
          </p:nvPr>
        </p:nvSpPr>
        <p:spPr>
          <a:xfrm>
            <a:off x="677334" y="1486820"/>
            <a:ext cx="8596668" cy="3880773"/>
          </a:xfrm>
        </p:spPr>
        <p:txBody>
          <a:bodyPr/>
          <a:lstStyle/>
          <a:p>
            <a:r>
              <a:rPr lang="en-US" dirty="0"/>
              <a:t>Who has heard of Gallup and what are they known for?</a:t>
            </a:r>
          </a:p>
          <a:p>
            <a:pPr lvl="1"/>
            <a:r>
              <a:rPr lang="en-US" dirty="0"/>
              <a:t>More than 75 years studying human behavior</a:t>
            </a:r>
          </a:p>
          <a:p>
            <a:r>
              <a:rPr lang="en-US" dirty="0"/>
              <a:t>A targeted project on strengths was studied for over 30 years</a:t>
            </a:r>
          </a:p>
          <a:p>
            <a:r>
              <a:rPr lang="en-US" dirty="0"/>
              <a:t>Dr. Donald Clifton, Ph.D. and Tom </a:t>
            </a:r>
            <a:r>
              <a:rPr lang="en-US" dirty="0" err="1"/>
              <a:t>Rath</a:t>
            </a:r>
            <a:r>
              <a:rPr lang="en-US" dirty="0"/>
              <a:t> with a team of Gallup scientists created the online Clifton StrengthsFinder Assessment to measure the prevalence of 34 talent themes in individuals</a:t>
            </a:r>
          </a:p>
        </p:txBody>
      </p:sp>
    </p:spTree>
    <p:extLst>
      <p:ext uri="{BB962C8B-B14F-4D97-AF65-F5344CB8AC3E}">
        <p14:creationId xmlns:p14="http://schemas.microsoft.com/office/powerpoint/2010/main" val="2144527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5" name="Content Placeholder 4">
            <a:extLst>
              <a:ext uri="{FF2B5EF4-FFF2-40B4-BE49-F238E27FC236}">
                <a16:creationId xmlns:a16="http://schemas.microsoft.com/office/drawing/2014/main" id="{5147B34B-32B6-4951-A667-2711DDABC1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41872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8147"/>
          </a:xfrm>
        </p:spPr>
        <p:txBody>
          <a:bodyPr>
            <a:normAutofit fontScale="90000"/>
          </a:bodyPr>
          <a:lstStyle/>
          <a:p>
            <a:r>
              <a:rPr lang="en-US" dirty="0"/>
              <a:t>Activity: A picture is worth a thousand words</a:t>
            </a:r>
          </a:p>
        </p:txBody>
      </p:sp>
      <p:sp>
        <p:nvSpPr>
          <p:cNvPr id="3" name="Content Placeholder 2"/>
          <p:cNvSpPr>
            <a:spLocks noGrp="1"/>
          </p:cNvSpPr>
          <p:nvPr>
            <p:ph idx="1"/>
          </p:nvPr>
        </p:nvSpPr>
        <p:spPr>
          <a:xfrm>
            <a:off x="677334" y="1427747"/>
            <a:ext cx="8596668" cy="4613615"/>
          </a:xfrm>
        </p:spPr>
        <p:txBody>
          <a:bodyPr/>
          <a:lstStyle/>
          <a:p>
            <a:r>
              <a:rPr lang="en-US" sz="2400" dirty="0"/>
              <a:t>There are 250 Images around the room </a:t>
            </a:r>
          </a:p>
          <a:p>
            <a:r>
              <a:rPr lang="en-US" sz="2400" dirty="0"/>
              <a:t>Select 1 image that best represents how you use all 5 Signature Themes to create a meaningful impact</a:t>
            </a:r>
          </a:p>
          <a:p>
            <a:r>
              <a:rPr lang="en-US" sz="2400" dirty="0"/>
              <a:t>Be prepared to explain your selection</a:t>
            </a:r>
          </a:p>
          <a:p>
            <a:pPr lvl="1"/>
            <a:r>
              <a:rPr lang="en-US" sz="2000" dirty="0"/>
              <a:t>How are your Signature Themes represented in this picture?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147" y="3490835"/>
            <a:ext cx="3753853" cy="3367165"/>
          </a:xfrm>
          <a:prstGeom prst="rect">
            <a:avLst/>
          </a:prstGeom>
        </p:spPr>
      </p:pic>
    </p:spTree>
    <p:extLst>
      <p:ext uri="{BB962C8B-B14F-4D97-AF65-F5344CB8AC3E}">
        <p14:creationId xmlns:p14="http://schemas.microsoft.com/office/powerpoint/2010/main" val="2229222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5142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8147"/>
          </a:xfrm>
        </p:spPr>
        <p:txBody>
          <a:bodyPr>
            <a:normAutofit fontScale="90000"/>
          </a:bodyPr>
          <a:lstStyle/>
          <a:p>
            <a:r>
              <a:rPr lang="en-US" dirty="0"/>
              <a:t>Activity: A picture is worth a thousand words</a:t>
            </a:r>
          </a:p>
        </p:txBody>
      </p:sp>
      <p:sp>
        <p:nvSpPr>
          <p:cNvPr id="3" name="Content Placeholder 2"/>
          <p:cNvSpPr>
            <a:spLocks noGrp="1"/>
          </p:cNvSpPr>
          <p:nvPr>
            <p:ph idx="1"/>
          </p:nvPr>
        </p:nvSpPr>
        <p:spPr>
          <a:xfrm>
            <a:off x="677334" y="1427747"/>
            <a:ext cx="8596668" cy="4613615"/>
          </a:xfrm>
        </p:spPr>
        <p:txBody>
          <a:bodyPr/>
          <a:lstStyle/>
          <a:p>
            <a:r>
              <a:rPr lang="en-US" sz="2400" dirty="0"/>
              <a:t>There are 250 Images around the room </a:t>
            </a:r>
          </a:p>
          <a:p>
            <a:r>
              <a:rPr lang="en-US" sz="2400" dirty="0"/>
              <a:t>Select 1 image that best represents how you use your Signature Themes to create a meaningful impact</a:t>
            </a:r>
          </a:p>
          <a:p>
            <a:r>
              <a:rPr lang="en-US" sz="2400" dirty="0"/>
              <a:t>Be prepared to explain your selection</a:t>
            </a:r>
          </a:p>
          <a:p>
            <a:pPr lvl="1"/>
            <a:r>
              <a:rPr lang="en-US" sz="2000" dirty="0"/>
              <a:t>How are your Signature Themes represented in this picture?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6" y="2003258"/>
            <a:ext cx="4714374" cy="4714374"/>
          </a:xfrm>
          <a:prstGeom prst="rect">
            <a:avLst/>
          </a:prstGeom>
        </p:spPr>
      </p:pic>
    </p:spTree>
    <p:extLst>
      <p:ext uri="{BB962C8B-B14F-4D97-AF65-F5344CB8AC3E}">
        <p14:creationId xmlns:p14="http://schemas.microsoft.com/office/powerpoint/2010/main" val="4569707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99733" y="1819827"/>
            <a:ext cx="5105400" cy="3397250"/>
          </a:xfrm>
        </p:spPr>
      </p:pic>
      <p:sp>
        <p:nvSpPr>
          <p:cNvPr id="41987" name="Title 2"/>
          <p:cNvSpPr>
            <a:spLocks noGrp="1"/>
          </p:cNvSpPr>
          <p:nvPr>
            <p:ph type="title"/>
          </p:nvPr>
        </p:nvSpPr>
        <p:spPr/>
        <p:txBody>
          <a:bodyPr/>
          <a:lstStyle/>
          <a:p>
            <a:r>
              <a:rPr altLang="en-US" dirty="0"/>
              <a:t>A Picture is Worth 5 Strengths</a:t>
            </a:r>
          </a:p>
        </p:txBody>
      </p:sp>
      <p:sp>
        <p:nvSpPr>
          <p:cNvPr id="4" name="Date Placeholder 3"/>
          <p:cNvSpPr>
            <a:spLocks noGrp="1"/>
          </p:cNvSpPr>
          <p:nvPr>
            <p:ph type="dt" sz="quarter" idx="10"/>
          </p:nvPr>
        </p:nvSpPr>
        <p:spPr/>
        <p:txBody>
          <a:bodyPr/>
          <a:lstStyle/>
          <a:p>
            <a:pPr>
              <a:defRPr/>
            </a:pPr>
            <a:fld id="{950DA198-A8F1-4E7B-A559-06711EFC4A27}" type="datetime1">
              <a:rPr lang="en-US" smtClean="0"/>
              <a:pPr>
                <a:defRPr/>
              </a:pPr>
              <a:t>2/26/2019</a:t>
            </a:fld>
            <a:endParaRPr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792213-97A2-4D58-AFF9-0E0AF7EF897E}" type="slidenum">
              <a:rPr lang="en-US" altLang="en-US"/>
              <a:pPr eaLnBrk="1" hangingPunct="1"/>
              <a:t>114</a:t>
            </a:fld>
            <a:endParaRPr lang="en-US" altLang="en-US" dirty="0"/>
          </a:p>
        </p:txBody>
      </p:sp>
    </p:spTree>
    <p:extLst>
      <p:ext uri="{BB962C8B-B14F-4D97-AF65-F5344CB8AC3E}">
        <p14:creationId xmlns:p14="http://schemas.microsoft.com/office/powerpoint/2010/main" val="4540779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more you think about your talents, the more you will notice how they contribute to your strengths </a:t>
            </a:r>
          </a:p>
        </p:txBody>
      </p:sp>
      <p:sp>
        <p:nvSpPr>
          <p:cNvPr id="6" name="Text Placeholder 5"/>
          <p:cNvSpPr>
            <a:spLocks noGrp="1"/>
          </p:cNvSpPr>
          <p:nvPr>
            <p:ph type="body" sz="quarter" idx="13"/>
          </p:nvPr>
        </p:nvSpPr>
        <p:spPr/>
        <p:txBody>
          <a:bodyPr/>
          <a:lstStyle/>
          <a:p>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97716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more you notice a connection, the more aware of the potential for even greater success</a:t>
            </a:r>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346869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Your Journey has Just Begun</a:t>
            </a:r>
          </a:p>
        </p:txBody>
      </p:sp>
      <p:sp>
        <p:nvSpPr>
          <p:cNvPr id="6" name="Content Placeholder 5"/>
          <p:cNvSpPr>
            <a:spLocks noGrp="1"/>
          </p:cNvSpPr>
          <p:nvPr>
            <p:ph idx="1"/>
          </p:nvPr>
        </p:nvSpPr>
        <p:spPr>
          <a:xfrm>
            <a:off x="677334" y="1571042"/>
            <a:ext cx="8596668" cy="3880773"/>
          </a:xfrm>
        </p:spPr>
        <p:txBody>
          <a:bodyPr/>
          <a:lstStyle/>
          <a:p>
            <a:r>
              <a:rPr lang="en-US" dirty="0"/>
              <a:t>You don’t have to become a different person to be successful</a:t>
            </a:r>
          </a:p>
          <a:p>
            <a:r>
              <a:rPr lang="en-US" dirty="0"/>
              <a:t>You don’t have to be all things to all people</a:t>
            </a:r>
          </a:p>
          <a:p>
            <a:r>
              <a:rPr lang="en-US" dirty="0"/>
              <a:t>You can’t be everything you want to be, but you can be more of who you are</a:t>
            </a:r>
          </a:p>
          <a:p>
            <a:r>
              <a:rPr lang="en-US" dirty="0"/>
              <a:t>You can learn how to be a better version of you</a:t>
            </a:r>
          </a:p>
        </p:txBody>
      </p:sp>
    </p:spTree>
    <p:extLst>
      <p:ext uri="{BB962C8B-B14F-4D97-AF65-F5344CB8AC3E}">
        <p14:creationId xmlns:p14="http://schemas.microsoft.com/office/powerpoint/2010/main" val="11605720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30" y="1323784"/>
            <a:ext cx="7762875" cy="3990975"/>
          </a:xfrm>
          <a:prstGeom prst="rect">
            <a:avLst/>
          </a:prstGeom>
        </p:spPr>
      </p:pic>
      <p:sp>
        <p:nvSpPr>
          <p:cNvPr id="5" name="Title 4"/>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21102071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p:txBody>
          <a:bodyPr/>
          <a:lstStyle/>
          <a:p>
            <a:r>
              <a:rPr lang="en-US" altLang="en-US" dirty="0"/>
              <a:t>Appreciating Your Strengths</a:t>
            </a:r>
          </a:p>
        </p:txBody>
      </p:sp>
      <p:sp>
        <p:nvSpPr>
          <p:cNvPr id="43010" name="Content Placeholder 1"/>
          <p:cNvSpPr>
            <a:spLocks noGrp="1"/>
          </p:cNvSpPr>
          <p:nvPr>
            <p:ph idx="1"/>
          </p:nvPr>
        </p:nvSpPr>
        <p:spPr>
          <a:xfrm>
            <a:off x="677334" y="1560443"/>
            <a:ext cx="8596668" cy="4480919"/>
          </a:xfrm>
        </p:spPr>
        <p:txBody>
          <a:bodyPr/>
          <a:lstStyle/>
          <a:p>
            <a:r>
              <a:rPr lang="en-US" altLang="en-US" dirty="0"/>
              <a:t>Know your Talents</a:t>
            </a:r>
          </a:p>
          <a:p>
            <a:pPr lvl="1"/>
            <a:r>
              <a:rPr lang="en-US" altLang="en-US" dirty="0"/>
              <a:t>Dominant theme(s)</a:t>
            </a:r>
          </a:p>
          <a:p>
            <a:r>
              <a:rPr lang="en-US" altLang="en-US" dirty="0"/>
              <a:t>Value your talents and assume responsibility for using them</a:t>
            </a:r>
          </a:p>
          <a:p>
            <a:r>
              <a:rPr lang="en-US" altLang="en-US" dirty="0"/>
              <a:t>Relive your successes to help you develop your strengths</a:t>
            </a:r>
          </a:p>
          <a:p>
            <a:pPr lvl="1"/>
            <a:r>
              <a:rPr lang="en-US" altLang="en-US" dirty="0"/>
              <a:t>When was the first time you recognized that strength </a:t>
            </a:r>
          </a:p>
          <a:p>
            <a:r>
              <a:rPr lang="en-US" altLang="en-US" dirty="0"/>
              <a:t>Practice your talents so they become strengths</a:t>
            </a:r>
          </a:p>
          <a:p>
            <a:r>
              <a:rPr lang="en-US" altLang="en-US" dirty="0"/>
              <a:t>Share your talents with your Manager</a:t>
            </a:r>
          </a:p>
          <a:p>
            <a:r>
              <a:rPr lang="en-US" altLang="en-US" dirty="0"/>
              <a:t>Display your top 5 Signature Themes – picture frames for everyone</a:t>
            </a:r>
          </a:p>
          <a:p>
            <a:r>
              <a:rPr lang="en-US" altLang="en-US" dirty="0"/>
              <a:t>How can I use this theme today?</a:t>
            </a:r>
          </a:p>
          <a:p>
            <a:r>
              <a:rPr lang="en-US" altLang="en-US" dirty="0"/>
              <a:t>Extra Help is available via a Strengths Coach</a:t>
            </a:r>
          </a:p>
        </p:txBody>
      </p:sp>
      <p:sp>
        <p:nvSpPr>
          <p:cNvPr id="4" name="Date Placeholder 3"/>
          <p:cNvSpPr>
            <a:spLocks noGrp="1"/>
          </p:cNvSpPr>
          <p:nvPr>
            <p:ph type="dt" sz="quarter" idx="10"/>
          </p:nvPr>
        </p:nvSpPr>
        <p:spPr/>
        <p:txBody>
          <a:bodyPr/>
          <a:lstStyle/>
          <a:p>
            <a:fld id="{950DA198-A8F1-4E7B-A559-06711EFC4A27}"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6BDC2A-4B55-428C-9A7B-5563163885C6}" type="slidenum">
              <a:rPr lang="en-US" altLang="en-US" smtClean="0"/>
              <a:pPr/>
              <a:t>119</a:t>
            </a:fld>
            <a:endParaRPr lang="en-US" altLang="en-US" dirty="0"/>
          </a:p>
        </p:txBody>
      </p:sp>
    </p:spTree>
    <p:extLst>
      <p:ext uri="{BB962C8B-B14F-4D97-AF65-F5344CB8AC3E}">
        <p14:creationId xmlns:p14="http://schemas.microsoft.com/office/powerpoint/2010/main" val="21358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donald clifton tom r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39" y="1258186"/>
            <a:ext cx="8736419" cy="411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626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Explore and Stay Connected</a:t>
            </a:r>
          </a:p>
        </p:txBody>
      </p:sp>
      <p:sp>
        <p:nvSpPr>
          <p:cNvPr id="3" name="Content Placeholder 2"/>
          <p:cNvSpPr>
            <a:spLocks noGrp="1"/>
          </p:cNvSpPr>
          <p:nvPr>
            <p:ph idx="1"/>
          </p:nvPr>
        </p:nvSpPr>
        <p:spPr/>
        <p:txBody>
          <a:bodyPr/>
          <a:lstStyle/>
          <a:p>
            <a:r>
              <a:rPr lang="en-US" dirty="0"/>
              <a:t>Join CliftonStrengths (StrengthFinder) on Facebook</a:t>
            </a:r>
          </a:p>
          <a:p>
            <a:r>
              <a:rPr lang="en-US" dirty="0"/>
              <a:t>Subscribe to Twitter Feed @StrengthsFinder</a:t>
            </a:r>
          </a:p>
          <a:p>
            <a:r>
              <a:rPr lang="en-US" dirty="0"/>
              <a:t>Gallup’s YouTube Channel: Gallup Strengths Center</a:t>
            </a:r>
          </a:p>
          <a:p>
            <a:r>
              <a:rPr lang="en-US" dirty="0"/>
              <a:t>Additional online assessments are available for $9.99 at www.gallupstrengthscenter.com </a:t>
            </a:r>
          </a:p>
          <a:p>
            <a:r>
              <a:rPr lang="en-US" dirty="0"/>
              <a:t>StrengthsFinder 2.0 book</a:t>
            </a:r>
          </a:p>
          <a:p>
            <a:r>
              <a:rPr lang="en-US" dirty="0"/>
              <a:t>Strengths Based Leadership Book</a:t>
            </a:r>
          </a:p>
        </p:txBody>
      </p:sp>
    </p:spTree>
    <p:extLst>
      <p:ext uri="{BB962C8B-B14F-4D97-AF65-F5344CB8AC3E}">
        <p14:creationId xmlns:p14="http://schemas.microsoft.com/office/powerpoint/2010/main" val="34369387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164994" y="553375"/>
            <a:ext cx="4391025" cy="5853112"/>
          </a:xfrm>
          <a:prstGeom prst="rect">
            <a:avLst/>
          </a:prstGeom>
        </p:spPr>
      </p:pic>
    </p:spTree>
    <p:extLst>
      <p:ext uri="{BB962C8B-B14F-4D97-AF65-F5344CB8AC3E}">
        <p14:creationId xmlns:p14="http://schemas.microsoft.com/office/powerpoint/2010/main" val="33092557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2"/>
          <p:cNvSpPr>
            <a:spLocks noGrp="1"/>
          </p:cNvSpPr>
          <p:nvPr>
            <p:ph type="title"/>
          </p:nvPr>
        </p:nvSpPr>
        <p:spPr/>
        <p:txBody>
          <a:bodyPr>
            <a:normAutofit/>
          </a:bodyPr>
          <a:lstStyle/>
          <a:p>
            <a:r>
              <a:rPr lang="en-US" altLang="en-US" dirty="0"/>
              <a:t>Q&amp;A</a:t>
            </a:r>
            <a:endParaRPr altLang="en-US" dirty="0"/>
          </a:p>
        </p:txBody>
      </p:sp>
      <p:sp>
        <p:nvSpPr>
          <p:cNvPr id="3" name="Content Placeholder 2"/>
          <p:cNvSpPr>
            <a:spLocks noGrp="1"/>
          </p:cNvSpPr>
          <p:nvPr>
            <p:ph sz="half" idx="1"/>
          </p:nvPr>
        </p:nvSpPr>
        <p:spPr>
          <a:xfrm>
            <a:off x="677332" y="1416877"/>
            <a:ext cx="4184035" cy="3880772"/>
          </a:xfrm>
        </p:spPr>
        <p:txBody>
          <a:bodyPr/>
          <a:lstStyle/>
          <a:p>
            <a:pPr marL="0" indent="0">
              <a:buNone/>
            </a:pPr>
            <a:r>
              <a:rPr lang="en-US" dirty="0"/>
              <a:t>Kimberly Perry</a:t>
            </a:r>
          </a:p>
          <a:p>
            <a:pPr marL="0" indent="0">
              <a:buNone/>
            </a:pPr>
            <a:r>
              <a:rPr lang="en-US" dirty="0"/>
              <a:t>Susquehanna Nuclear</a:t>
            </a:r>
          </a:p>
          <a:p>
            <a:pPr marL="0" indent="0">
              <a:buNone/>
            </a:pPr>
            <a:r>
              <a:rPr lang="en-US" dirty="0"/>
              <a:t>Talen Energy</a:t>
            </a:r>
          </a:p>
          <a:p>
            <a:pPr marL="0" indent="0">
              <a:buNone/>
            </a:pPr>
            <a:r>
              <a:rPr lang="en-US" dirty="0">
                <a:hlinkClick r:id="rId3"/>
              </a:rPr>
              <a:t>Kimberly.Perry@Talenenergy.com</a:t>
            </a:r>
            <a:endParaRPr lang="en-US" dirty="0"/>
          </a:p>
          <a:p>
            <a:pPr marL="0" indent="0">
              <a:buNone/>
            </a:pPr>
            <a:r>
              <a:rPr lang="en-US" dirty="0"/>
              <a:t>Office: 570-542-1734</a:t>
            </a:r>
          </a:p>
          <a:p>
            <a:pPr marL="0" indent="0">
              <a:buNone/>
            </a:pPr>
            <a:r>
              <a:rPr lang="en-US" dirty="0"/>
              <a:t>Cell: 610-216-3035</a:t>
            </a:r>
          </a:p>
          <a:p>
            <a:pPr marL="0" indent="0">
              <a:buNone/>
            </a:pPr>
            <a:endParaRPr lang="en-US" dirty="0"/>
          </a:p>
        </p:txBody>
      </p:sp>
      <p:sp>
        <p:nvSpPr>
          <p:cNvPr id="6" name="Content Placeholder 5"/>
          <p:cNvSpPr>
            <a:spLocks noGrp="1"/>
          </p:cNvSpPr>
          <p:nvPr>
            <p:ph sz="half" idx="2"/>
          </p:nvPr>
        </p:nvSpPr>
        <p:spPr>
          <a:xfrm>
            <a:off x="5089968" y="1416877"/>
            <a:ext cx="4184034" cy="3880773"/>
          </a:xfrm>
        </p:spPr>
        <p:txBody>
          <a:bodyPr/>
          <a:lstStyle/>
          <a:p>
            <a:pPr marL="0" indent="0">
              <a:buNone/>
            </a:pPr>
            <a:r>
              <a:rPr lang="en-US" dirty="0"/>
              <a:t>Kath Kunz</a:t>
            </a:r>
          </a:p>
          <a:p>
            <a:pPr marL="0" indent="0">
              <a:buNone/>
            </a:pPr>
            <a:r>
              <a:rPr lang="en-US" dirty="0"/>
              <a:t>Diablo Canyon Power Plant</a:t>
            </a:r>
          </a:p>
          <a:p>
            <a:pPr marL="0" indent="0">
              <a:buNone/>
            </a:pPr>
            <a:r>
              <a:rPr lang="en-US" u="sng" dirty="0">
                <a:hlinkClick r:id="rId4"/>
              </a:rPr>
              <a:t>kmn1@pge.com</a:t>
            </a:r>
            <a:endParaRPr lang="en-US" u="sng" dirty="0"/>
          </a:p>
          <a:p>
            <a:pPr marL="0" indent="0">
              <a:buNone/>
            </a:pPr>
            <a:r>
              <a:rPr lang="en-US" dirty="0"/>
              <a:t>Office: 805-545-4065 </a:t>
            </a:r>
          </a:p>
          <a:p>
            <a:pPr marL="0" indent="0">
              <a:buNone/>
            </a:pPr>
            <a:r>
              <a:rPr lang="en-US" dirty="0"/>
              <a:t>Cell</a:t>
            </a:r>
            <a:r>
              <a:rPr lang="en-US"/>
              <a:t>: 805-540-8634</a:t>
            </a:r>
            <a:endParaRPr lang="en-US" dirty="0"/>
          </a:p>
          <a:p>
            <a:endParaRPr lang="en-US" dirty="0"/>
          </a:p>
        </p:txBody>
      </p:sp>
      <p:sp>
        <p:nvSpPr>
          <p:cNvPr id="5" name="Slide Number Placeholder 4"/>
          <p:cNvSpPr>
            <a:spLocks noGrp="1"/>
          </p:cNvSpPr>
          <p:nvPr>
            <p:ph type="sldNum" sz="quarter" idx="12"/>
          </p:nvPr>
        </p:nvSpPr>
        <p:spPr>
          <a:xfrm>
            <a:off x="8590661" y="5297650"/>
            <a:ext cx="683339"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C36C93-0AE6-47F5-9B22-A6978123E3DC}" type="slidenum">
              <a:rPr lang="en-US" altLang="en-US"/>
              <a:pPr eaLnBrk="1" hangingPunct="1"/>
              <a:t>122</a:t>
            </a:fld>
            <a:endParaRPr lang="en-US" altLang="en-US" dirty="0"/>
          </a:p>
        </p:txBody>
      </p:sp>
    </p:spTree>
    <p:extLst>
      <p:ext uri="{BB962C8B-B14F-4D97-AF65-F5344CB8AC3E}">
        <p14:creationId xmlns:p14="http://schemas.microsoft.com/office/powerpoint/2010/main" val="3283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people are truly engaged at work?</a:t>
            </a:r>
          </a:p>
        </p:txBody>
      </p:sp>
      <p:sp>
        <p:nvSpPr>
          <p:cNvPr id="3" name="Content Placeholder 2"/>
          <p:cNvSpPr>
            <a:spLocks noGrp="1"/>
          </p:cNvSpPr>
          <p:nvPr>
            <p:ph idx="1"/>
          </p:nvPr>
        </p:nvSpPr>
        <p:spPr/>
        <p:txBody>
          <a:bodyPr/>
          <a:lstStyle/>
          <a:p>
            <a:r>
              <a:rPr lang="en-US" dirty="0"/>
              <a:t>10 million workers surveyed worldwide on engagement</a:t>
            </a:r>
          </a:p>
          <a:p>
            <a:r>
              <a:rPr lang="en-US" dirty="0"/>
              <a:t>At work, I have the opportunity to do what I do best every day?</a:t>
            </a:r>
          </a:p>
          <a:p>
            <a:pPr marL="0" indent="0">
              <a:buNone/>
            </a:pPr>
            <a:r>
              <a:rPr lang="en-US" dirty="0"/>
              <a:t>      ______________ % Strongly agree?</a:t>
            </a:r>
          </a:p>
          <a:p>
            <a:endParaRPr lang="en-US" dirty="0"/>
          </a:p>
        </p:txBody>
      </p:sp>
    </p:spTree>
    <p:extLst>
      <p:ext uri="{BB962C8B-B14F-4D97-AF65-F5344CB8AC3E}">
        <p14:creationId xmlns:p14="http://schemas.microsoft.com/office/powerpoint/2010/main" val="291686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WIIFM</a:t>
            </a:r>
          </a:p>
        </p:txBody>
      </p:sp>
      <p:sp>
        <p:nvSpPr>
          <p:cNvPr id="3" name="Content Placeholder 2"/>
          <p:cNvSpPr>
            <a:spLocks noGrp="1"/>
          </p:cNvSpPr>
          <p:nvPr>
            <p:ph idx="1"/>
          </p:nvPr>
        </p:nvSpPr>
        <p:spPr>
          <a:xfrm>
            <a:off x="677334" y="1270000"/>
            <a:ext cx="8596668" cy="3880773"/>
          </a:xfrm>
        </p:spPr>
        <p:txBody>
          <a:bodyPr/>
          <a:lstStyle/>
          <a:p>
            <a:r>
              <a:rPr lang="en-US" altLang="en-US" dirty="0"/>
              <a:t>For the 33% who do have the opportunity to focus on their strengths every day are Engaged Workers who are….</a:t>
            </a:r>
          </a:p>
          <a:p>
            <a:pPr lvl="1"/>
            <a:r>
              <a:rPr lang="en-US" altLang="en-US" dirty="0"/>
              <a:t>6 times as likely to be engaged in their jobs</a:t>
            </a:r>
          </a:p>
          <a:p>
            <a:pPr lvl="1"/>
            <a:r>
              <a:rPr lang="en-US" altLang="en-US" dirty="0"/>
              <a:t>3 times as likely to report having an excellent quality of life</a:t>
            </a:r>
          </a:p>
          <a:p>
            <a:pPr lvl="1"/>
            <a:r>
              <a:rPr lang="en-US" altLang="en-US" dirty="0"/>
              <a:t>People who use their strengths every day have greater productivity </a:t>
            </a:r>
          </a:p>
          <a:p>
            <a:r>
              <a:rPr lang="en-US" altLang="en-US" dirty="0"/>
              <a:t>What is the cost to the organization for the 67% of disengaged workers? </a:t>
            </a:r>
          </a:p>
        </p:txBody>
      </p:sp>
    </p:spTree>
    <p:extLst>
      <p:ext uri="{BB962C8B-B14F-4D97-AF65-F5344CB8AC3E}">
        <p14:creationId xmlns:p14="http://schemas.microsoft.com/office/powerpoint/2010/main" val="142405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Anatomy of a Strength</a:t>
            </a:r>
          </a:p>
        </p:txBody>
      </p:sp>
      <p:sp>
        <p:nvSpPr>
          <p:cNvPr id="3" name="Content Placeholder 2"/>
          <p:cNvSpPr>
            <a:spLocks noGrp="1"/>
          </p:cNvSpPr>
          <p:nvPr>
            <p:ph idx="1"/>
          </p:nvPr>
        </p:nvSpPr>
        <p:spPr>
          <a:xfrm>
            <a:off x="677334" y="1619168"/>
            <a:ext cx="8596668" cy="3880773"/>
          </a:xfrm>
        </p:spPr>
        <p:txBody>
          <a:bodyPr/>
          <a:lstStyle/>
          <a:p>
            <a:r>
              <a:rPr lang="en-US" dirty="0"/>
              <a:t>Is a strength good?</a:t>
            </a:r>
          </a:p>
          <a:p>
            <a:r>
              <a:rPr lang="en-US" dirty="0"/>
              <a:t>What are some qualities of a strength?</a:t>
            </a:r>
          </a:p>
          <a:p>
            <a:r>
              <a:rPr lang="en-US" dirty="0"/>
              <a:t>In more technical terms </a:t>
            </a:r>
          </a:p>
          <a:p>
            <a:pPr lvl="1"/>
            <a:r>
              <a:rPr lang="en-US" dirty="0"/>
              <a:t>a strength is the ability to consistently produce a nearly perfect positive outcome in a specific task</a:t>
            </a:r>
          </a:p>
          <a:p>
            <a:r>
              <a:rPr lang="en-US" dirty="0"/>
              <a:t>Who do you know who consistently deliver a nearly perfect performance in a specific task?</a:t>
            </a:r>
          </a:p>
          <a:p>
            <a:r>
              <a:rPr lang="en-US" dirty="0"/>
              <a:t>How did these people get there?  </a:t>
            </a:r>
          </a:p>
        </p:txBody>
      </p:sp>
    </p:spTree>
    <p:extLst>
      <p:ext uri="{BB962C8B-B14F-4D97-AF65-F5344CB8AC3E}">
        <p14:creationId xmlns:p14="http://schemas.microsoft.com/office/powerpoint/2010/main" val="28705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their strengths develop?</a:t>
            </a:r>
          </a:p>
        </p:txBody>
      </p:sp>
      <p:sp>
        <p:nvSpPr>
          <p:cNvPr id="3" name="Content Placeholder 2"/>
          <p:cNvSpPr>
            <a:spLocks noGrp="1"/>
          </p:cNvSpPr>
          <p:nvPr>
            <p:ph idx="1"/>
          </p:nvPr>
        </p:nvSpPr>
        <p:spPr>
          <a:xfrm>
            <a:off x="677334" y="1619168"/>
            <a:ext cx="8596668" cy="3880773"/>
          </a:xfrm>
        </p:spPr>
        <p:txBody>
          <a:bodyPr/>
          <a:lstStyle/>
          <a:p>
            <a:pPr>
              <a:buFont typeface="+mj-lt"/>
              <a:buAutoNum type="arabicPeriod"/>
            </a:pPr>
            <a:r>
              <a:rPr lang="en-US" dirty="0"/>
              <a:t>A strength requires talent</a:t>
            </a:r>
          </a:p>
        </p:txBody>
      </p:sp>
    </p:spTree>
    <p:extLst>
      <p:ext uri="{BB962C8B-B14F-4D97-AF65-F5344CB8AC3E}">
        <p14:creationId xmlns:p14="http://schemas.microsoft.com/office/powerpoint/2010/main" val="252503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Talent?</a:t>
            </a:r>
          </a:p>
        </p:txBody>
      </p:sp>
      <p:sp>
        <p:nvSpPr>
          <p:cNvPr id="3" name="Content Placeholder 2"/>
          <p:cNvSpPr>
            <a:spLocks noGrp="1"/>
          </p:cNvSpPr>
          <p:nvPr>
            <p:ph idx="1"/>
          </p:nvPr>
        </p:nvSpPr>
        <p:spPr>
          <a:xfrm>
            <a:off x="677334" y="1462758"/>
            <a:ext cx="8596668" cy="3880773"/>
          </a:xfrm>
        </p:spPr>
        <p:txBody>
          <a:bodyPr/>
          <a:lstStyle/>
          <a:p>
            <a:r>
              <a:rPr lang="en-US" dirty="0"/>
              <a:t>Help us understand who we are</a:t>
            </a:r>
          </a:p>
          <a:p>
            <a:pPr lvl="1"/>
            <a:r>
              <a:rPr lang="en-US" dirty="0"/>
              <a:t>They describe us</a:t>
            </a:r>
          </a:p>
          <a:p>
            <a:pPr lvl="1"/>
            <a:r>
              <a:rPr lang="en-US" dirty="0"/>
              <a:t>They influence our choices</a:t>
            </a:r>
          </a:p>
          <a:p>
            <a:pPr lvl="1"/>
            <a:r>
              <a:rPr lang="en-US" dirty="0"/>
              <a:t>They direct our actions</a:t>
            </a:r>
          </a:p>
          <a:p>
            <a:pPr lvl="1"/>
            <a:r>
              <a:rPr lang="en-US" dirty="0"/>
              <a:t>They explain why we are better at some things than others</a:t>
            </a:r>
          </a:p>
          <a:p>
            <a:pPr lvl="1"/>
            <a:r>
              <a:rPr lang="en-US" dirty="0"/>
              <a:t>They help us filter our world</a:t>
            </a:r>
          </a:p>
        </p:txBody>
      </p:sp>
    </p:spTree>
    <p:extLst>
      <p:ext uri="{BB962C8B-B14F-4D97-AF65-F5344CB8AC3E}">
        <p14:creationId xmlns:p14="http://schemas.microsoft.com/office/powerpoint/2010/main" val="288162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81603" cy="6858000"/>
          </a:xfrm>
          <a:prstGeom prst="rect">
            <a:avLst/>
          </a:prstGeom>
        </p:spPr>
      </p:pic>
      <p:sp>
        <p:nvSpPr>
          <p:cNvPr id="3" name="TextBox 2"/>
          <p:cNvSpPr txBox="1"/>
          <p:nvPr/>
        </p:nvSpPr>
        <p:spPr>
          <a:xfrm>
            <a:off x="5951621" y="930442"/>
            <a:ext cx="3898232" cy="3554819"/>
          </a:xfrm>
          <a:prstGeom prst="rect">
            <a:avLst/>
          </a:prstGeom>
          <a:noFill/>
        </p:spPr>
        <p:txBody>
          <a:bodyPr wrap="square" rtlCol="0">
            <a:spAutoFit/>
          </a:bodyPr>
          <a:lstStyle/>
          <a:p>
            <a:r>
              <a:rPr lang="en-US" sz="2500" dirty="0"/>
              <a:t>The wonderful thing about </a:t>
            </a:r>
            <a:r>
              <a:rPr lang="en-US" sz="2500" b="1" dirty="0">
                <a:solidFill>
                  <a:srgbClr val="92D050"/>
                </a:solidFill>
              </a:rPr>
              <a:t>talents</a:t>
            </a:r>
            <a:r>
              <a:rPr lang="en-US" sz="2500" dirty="0">
                <a:solidFill>
                  <a:srgbClr val="92D050"/>
                </a:solidFill>
              </a:rPr>
              <a:t> </a:t>
            </a:r>
            <a:r>
              <a:rPr lang="en-US" sz="2500" dirty="0"/>
              <a:t>is that they hold great potential for us.  </a:t>
            </a:r>
          </a:p>
          <a:p>
            <a:endParaRPr lang="en-US" sz="2500" dirty="0"/>
          </a:p>
          <a:p>
            <a:r>
              <a:rPr lang="en-US" sz="2500" dirty="0"/>
              <a:t>It is through our talents that we tap into our greatest potential for </a:t>
            </a:r>
            <a:r>
              <a:rPr lang="en-US" sz="2500" b="1" dirty="0">
                <a:solidFill>
                  <a:srgbClr val="92D050"/>
                </a:solidFill>
              </a:rPr>
              <a:t>success!</a:t>
            </a:r>
          </a:p>
        </p:txBody>
      </p:sp>
    </p:spTree>
    <p:extLst>
      <p:ext uri="{BB962C8B-B14F-4D97-AF65-F5344CB8AC3E}">
        <p14:creationId xmlns:p14="http://schemas.microsoft.com/office/powerpoint/2010/main" val="37896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 often take our most powerful talents for granted, and many of us may not be fully aware of them</a:t>
            </a:r>
          </a:p>
        </p:txBody>
      </p:sp>
      <p:sp>
        <p:nvSpPr>
          <p:cNvPr id="7" name="Text Placeholder 6"/>
          <p:cNvSpPr>
            <a:spLocks noGrp="1"/>
          </p:cNvSpPr>
          <p:nvPr>
            <p:ph type="body" sz="quarter" idx="13"/>
          </p:nvPr>
        </p:nvSpPr>
        <p:spPr/>
        <p:txBody>
          <a:bodyPr/>
          <a:lstStyle/>
          <a:p>
            <a:r>
              <a:rPr lang="en-US" sz="1800" dirty="0">
                <a:solidFill>
                  <a:schemeClr val="tx1"/>
                </a:solidFill>
              </a:rPr>
              <a:t>Have you ever discovered a strength you never knew you had?</a:t>
            </a:r>
          </a:p>
        </p:txBody>
      </p:sp>
    </p:spTree>
    <p:extLst>
      <p:ext uri="{BB962C8B-B14F-4D97-AF65-F5344CB8AC3E}">
        <p14:creationId xmlns:p14="http://schemas.microsoft.com/office/powerpoint/2010/main" val="45361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0842"/>
            <a:ext cx="8596668" cy="1609558"/>
          </a:xfrm>
        </p:spPr>
        <p:txBody>
          <a:bodyPr>
            <a:normAutofit fontScale="90000"/>
          </a:bodyPr>
          <a:lstStyle/>
          <a:p>
            <a:pPr algn="ctr"/>
            <a:r>
              <a:rPr lang="en-US" dirty="0"/>
              <a:t>Professional Development Workshop </a:t>
            </a:r>
            <a:br>
              <a:rPr lang="en-US" dirty="0"/>
            </a:br>
            <a:r>
              <a:rPr lang="en-US" dirty="0"/>
              <a:t>Know Your Strengths with </a:t>
            </a:r>
            <a:r>
              <a:rPr lang="en-US" sz="3300" dirty="0"/>
              <a:t>StrengthsFinder 2.0</a:t>
            </a:r>
            <a:br>
              <a:rPr lang="en-US" dirty="0"/>
            </a:br>
            <a:r>
              <a:rPr lang="en-US" dirty="0"/>
              <a:t>Wednesday, July 26, 2017 from 8:00 – 3:00</a:t>
            </a:r>
            <a:br>
              <a:rPr lang="en-US" dirty="0"/>
            </a:br>
            <a:r>
              <a:rPr lang="en-US" b="1" u="sng" dirty="0"/>
              <a:t>Workshop Prework Reminder</a:t>
            </a:r>
            <a:br>
              <a:rPr lang="en-US" dirty="0"/>
            </a:br>
            <a:endParaRPr lang="en-US" dirty="0"/>
          </a:p>
        </p:txBody>
      </p:sp>
      <p:sp>
        <p:nvSpPr>
          <p:cNvPr id="3" name="Subtitle 2"/>
          <p:cNvSpPr>
            <a:spLocks noGrp="1"/>
          </p:cNvSpPr>
          <p:nvPr>
            <p:ph idx="1"/>
          </p:nvPr>
        </p:nvSpPr>
        <p:spPr>
          <a:xfrm>
            <a:off x="677334" y="2561641"/>
            <a:ext cx="8596668" cy="3880773"/>
          </a:xfrm>
        </p:spPr>
        <p:txBody>
          <a:bodyPr>
            <a:normAutofit/>
          </a:bodyPr>
          <a:lstStyle/>
          <a:p>
            <a:r>
              <a:rPr lang="en-US" sz="2800" dirty="0">
                <a:solidFill>
                  <a:schemeClr val="tx1"/>
                </a:solidFill>
              </a:rPr>
              <a:t>Complete your online Strengths Assessment using the code inside your the StrengthsFinder 2.0 book by Tom Rath.</a:t>
            </a:r>
          </a:p>
          <a:p>
            <a:r>
              <a:rPr lang="en-US" sz="2800" dirty="0">
                <a:solidFill>
                  <a:schemeClr val="tx1"/>
                </a:solidFill>
              </a:rPr>
              <a:t>Bring your list of Top 5 Strengths to the workshop with your StrengthsFinder 2.0 Book.</a:t>
            </a:r>
          </a:p>
        </p:txBody>
      </p:sp>
      <p:pic>
        <p:nvPicPr>
          <p:cNvPr id="5" name="Picture 2" descr="Image result for Women in nuclear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048" y="5432676"/>
            <a:ext cx="4939240" cy="142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8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their strengths develop?</a:t>
            </a:r>
          </a:p>
        </p:txBody>
      </p:sp>
      <p:sp>
        <p:nvSpPr>
          <p:cNvPr id="3" name="Content Placeholder 2"/>
          <p:cNvSpPr>
            <a:spLocks noGrp="1"/>
          </p:cNvSpPr>
          <p:nvPr>
            <p:ph idx="1"/>
          </p:nvPr>
        </p:nvSpPr>
        <p:spPr>
          <a:xfrm>
            <a:off x="677334" y="1655263"/>
            <a:ext cx="8596668" cy="3880773"/>
          </a:xfrm>
        </p:spPr>
        <p:txBody>
          <a:bodyPr/>
          <a:lstStyle/>
          <a:p>
            <a:pPr>
              <a:buFont typeface="+mj-lt"/>
              <a:buAutoNum type="arabicPeriod"/>
            </a:pPr>
            <a:r>
              <a:rPr lang="en-US" dirty="0"/>
              <a:t>A strength requires talent</a:t>
            </a:r>
          </a:p>
          <a:p>
            <a:pPr>
              <a:buFont typeface="+mj-lt"/>
              <a:buAutoNum type="arabicPeriod"/>
            </a:pPr>
            <a:r>
              <a:rPr lang="en-US" dirty="0"/>
              <a:t>Strength develops from investment</a:t>
            </a:r>
          </a:p>
          <a:p>
            <a:pPr lvl="1"/>
            <a:r>
              <a:rPr lang="en-US" dirty="0"/>
              <a:t>Thinking about how we can add our current knowledge and skills to our talents</a:t>
            </a:r>
          </a:p>
          <a:p>
            <a:pPr lvl="1"/>
            <a:r>
              <a:rPr lang="en-US" dirty="0"/>
              <a:t>What new knowledge and skills we need to be even more effective</a:t>
            </a:r>
          </a:p>
          <a:p>
            <a:pPr lvl="1"/>
            <a:r>
              <a:rPr lang="en-US" dirty="0"/>
              <a:t>Through practice using them every day</a:t>
            </a:r>
          </a:p>
          <a:p>
            <a:pPr lvl="1"/>
            <a:r>
              <a:rPr lang="en-US" dirty="0"/>
              <a:t>It’s the investment of skills, knowledge, and practice that propels us to strength </a:t>
            </a:r>
          </a:p>
          <a:p>
            <a:pPr lvl="2"/>
            <a:r>
              <a:rPr lang="en-US" dirty="0"/>
              <a:t>The ability to consistently produce a specific positive outcome</a:t>
            </a:r>
          </a:p>
        </p:txBody>
      </p:sp>
    </p:spTree>
    <p:extLst>
      <p:ext uri="{BB962C8B-B14F-4D97-AF65-F5344CB8AC3E}">
        <p14:creationId xmlns:p14="http://schemas.microsoft.com/office/powerpoint/2010/main" val="319587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a:t>
            </a:r>
          </a:p>
        </p:txBody>
      </p:sp>
      <p:sp>
        <p:nvSpPr>
          <p:cNvPr id="4" name="Content Placeholder 3"/>
          <p:cNvSpPr>
            <a:spLocks noGrp="1"/>
          </p:cNvSpPr>
          <p:nvPr>
            <p:ph sz="half" idx="1"/>
          </p:nvPr>
        </p:nvSpPr>
        <p:spPr>
          <a:xfrm>
            <a:off x="677332" y="1758253"/>
            <a:ext cx="4184035" cy="1869151"/>
          </a:xfrm>
        </p:spPr>
        <p:txBody>
          <a:bodyPr/>
          <a:lstStyle/>
          <a:p>
            <a:r>
              <a:rPr lang="en-US" dirty="0"/>
              <a:t>Talent</a:t>
            </a:r>
          </a:p>
          <a:p>
            <a:pPr lvl="1"/>
            <a:r>
              <a:rPr lang="en-US" dirty="0"/>
              <a:t>A naturally occurring pattern of thought, feeling or behavior that can be productively applied	</a:t>
            </a:r>
          </a:p>
        </p:txBody>
      </p:sp>
      <p:sp>
        <p:nvSpPr>
          <p:cNvPr id="5" name="Content Placeholder 4"/>
          <p:cNvSpPr>
            <a:spLocks noGrp="1"/>
          </p:cNvSpPr>
          <p:nvPr>
            <p:ph sz="half" idx="2"/>
          </p:nvPr>
        </p:nvSpPr>
        <p:spPr>
          <a:xfrm>
            <a:off x="5089968" y="1758254"/>
            <a:ext cx="4184034" cy="2156230"/>
          </a:xfrm>
        </p:spPr>
        <p:txBody>
          <a:bodyPr/>
          <a:lstStyle/>
          <a:p>
            <a:r>
              <a:rPr lang="en-US" dirty="0"/>
              <a:t>Strength</a:t>
            </a:r>
          </a:p>
          <a:p>
            <a:pPr lvl="1"/>
            <a:r>
              <a:rPr lang="en-US" dirty="0"/>
              <a:t>The ability to consistently produce a positive outcome through near-perfect performance in a specific task</a:t>
            </a:r>
          </a:p>
        </p:txBody>
      </p:sp>
      <p:sp>
        <p:nvSpPr>
          <p:cNvPr id="6" name="TextBox 5"/>
          <p:cNvSpPr txBox="1"/>
          <p:nvPr/>
        </p:nvSpPr>
        <p:spPr>
          <a:xfrm>
            <a:off x="1756661" y="3627404"/>
            <a:ext cx="6666614" cy="369332"/>
          </a:xfrm>
          <a:prstGeom prst="rect">
            <a:avLst/>
          </a:prstGeom>
          <a:noFill/>
        </p:spPr>
        <p:txBody>
          <a:bodyPr wrap="square" rtlCol="0">
            <a:spAutoFit/>
          </a:bodyPr>
          <a:lstStyle/>
          <a:p>
            <a:r>
              <a:rPr lang="en-US" dirty="0"/>
              <a:t>To finish with strength you have to start with talent</a:t>
            </a:r>
          </a:p>
        </p:txBody>
      </p:sp>
      <p:sp>
        <p:nvSpPr>
          <p:cNvPr id="3" name="TextBox 2"/>
          <p:cNvSpPr txBox="1"/>
          <p:nvPr/>
        </p:nvSpPr>
        <p:spPr>
          <a:xfrm>
            <a:off x="3116177" y="4326075"/>
            <a:ext cx="6797842" cy="369332"/>
          </a:xfrm>
          <a:prstGeom prst="rect">
            <a:avLst/>
          </a:prstGeom>
          <a:noFill/>
        </p:spPr>
        <p:txBody>
          <a:bodyPr wrap="square" rtlCol="0">
            <a:spAutoFit/>
          </a:bodyPr>
          <a:lstStyle/>
          <a:p>
            <a:r>
              <a:rPr lang="en-US" dirty="0"/>
              <a:t>Lets look at it another way - as a mathematical equation</a:t>
            </a:r>
          </a:p>
        </p:txBody>
      </p:sp>
    </p:spTree>
    <p:extLst>
      <p:ext uri="{BB962C8B-B14F-4D97-AF65-F5344CB8AC3E}">
        <p14:creationId xmlns:p14="http://schemas.microsoft.com/office/powerpoint/2010/main" val="224920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330" y="785060"/>
            <a:ext cx="1446028" cy="142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Talent</a:t>
            </a:r>
          </a:p>
        </p:txBody>
      </p:sp>
      <p:sp>
        <p:nvSpPr>
          <p:cNvPr id="10" name="Equals 9"/>
          <p:cNvSpPr/>
          <p:nvPr/>
        </p:nvSpPr>
        <p:spPr>
          <a:xfrm>
            <a:off x="6124640" y="1064164"/>
            <a:ext cx="871869" cy="7602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7347383" y="846197"/>
            <a:ext cx="1818168" cy="119616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sp>
        <p:nvSpPr>
          <p:cNvPr id="15" name="Multiplication Sign 14"/>
          <p:cNvSpPr/>
          <p:nvPr/>
        </p:nvSpPr>
        <p:spPr>
          <a:xfrm>
            <a:off x="2716900" y="960497"/>
            <a:ext cx="1073888" cy="96756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165588" y="678734"/>
            <a:ext cx="1584252" cy="153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Skills </a:t>
            </a:r>
          </a:p>
          <a:p>
            <a:pPr algn="ctr"/>
            <a:r>
              <a:rPr lang="en-US" dirty="0"/>
              <a:t>Knowledge</a:t>
            </a:r>
          </a:p>
          <a:p>
            <a:pPr algn="ctr"/>
            <a:r>
              <a:rPr lang="en-US" dirty="0"/>
              <a:t>Experience</a:t>
            </a:r>
          </a:p>
          <a:p>
            <a:pPr algn="ctr"/>
            <a:r>
              <a:rPr lang="en-US" dirty="0"/>
              <a:t>Intention</a:t>
            </a:r>
          </a:p>
        </p:txBody>
      </p:sp>
      <p:sp>
        <p:nvSpPr>
          <p:cNvPr id="2" name="Rectangle 1"/>
          <p:cNvSpPr/>
          <p:nvPr/>
        </p:nvSpPr>
        <p:spPr>
          <a:xfrm>
            <a:off x="517357" y="2534360"/>
            <a:ext cx="9107906" cy="2585323"/>
          </a:xfrm>
          <a:prstGeom prst="rect">
            <a:avLst/>
          </a:prstGeom>
        </p:spPr>
        <p:txBody>
          <a:bodyPr wrap="square">
            <a:spAutoFit/>
          </a:bodyPr>
          <a:lstStyle/>
          <a:p>
            <a:pPr marL="342900" indent="-342900">
              <a:buFont typeface="Arial" panose="020B0604020202020204" pitchFamily="34" charset="0"/>
              <a:buChar char="•"/>
            </a:pPr>
            <a:r>
              <a:rPr lang="en-US" b="1" dirty="0">
                <a:solidFill>
                  <a:srgbClr val="00B050"/>
                </a:solidFill>
              </a:rPr>
              <a:t>Skill</a:t>
            </a:r>
            <a:r>
              <a:rPr lang="en-US" dirty="0">
                <a:solidFill>
                  <a:srgbClr val="00B050"/>
                </a:solidFill>
              </a:rPr>
              <a:t> </a:t>
            </a:r>
            <a:r>
              <a:rPr lang="en-US" dirty="0"/>
              <a:t>– the basic ability to move through the fundamental steps of a task,  Skill can be acquired through formal or informal training.</a:t>
            </a:r>
          </a:p>
          <a:p>
            <a:pPr marL="342900" indent="-342900">
              <a:buFont typeface="Arial" panose="020B0604020202020204" pitchFamily="34" charset="0"/>
              <a:buChar char="•"/>
            </a:pPr>
            <a:r>
              <a:rPr lang="en-US" dirty="0">
                <a:solidFill>
                  <a:srgbClr val="00B050"/>
                </a:solidFill>
              </a:rPr>
              <a:t>Knowledge</a:t>
            </a:r>
            <a:r>
              <a:rPr lang="en-US" dirty="0"/>
              <a:t> – what you know.  Knowledge can be acquired through formal or informal education,</a:t>
            </a:r>
          </a:p>
          <a:p>
            <a:pPr marL="342900" indent="-342900">
              <a:buFont typeface="Arial" panose="020B0604020202020204" pitchFamily="34" charset="0"/>
              <a:buChar char="•"/>
            </a:pPr>
            <a:r>
              <a:rPr lang="en-US" dirty="0">
                <a:solidFill>
                  <a:srgbClr val="00B050"/>
                </a:solidFill>
              </a:rPr>
              <a:t>Intention</a:t>
            </a:r>
            <a:r>
              <a:rPr lang="en-US" dirty="0">
                <a:solidFill>
                  <a:srgbClr val="92D050"/>
                </a:solidFill>
              </a:rPr>
              <a:t> </a:t>
            </a:r>
            <a:r>
              <a:rPr lang="en-US" dirty="0"/>
              <a:t>- we invest in our talents through…</a:t>
            </a:r>
          </a:p>
          <a:p>
            <a:pPr marL="342900" indent="-342900">
              <a:buFont typeface="Arial" panose="020B0604020202020204" pitchFamily="34" charset="0"/>
              <a:buChar char="•"/>
            </a:pPr>
            <a:r>
              <a:rPr lang="en-US" dirty="0">
                <a:solidFill>
                  <a:srgbClr val="00B050"/>
                </a:solidFill>
              </a:rPr>
              <a:t>Practice</a:t>
            </a:r>
            <a:r>
              <a:rPr lang="en-US" dirty="0">
                <a:solidFill>
                  <a:srgbClr val="92D050"/>
                </a:solidFill>
              </a:rPr>
              <a:t> </a:t>
            </a:r>
            <a:r>
              <a:rPr lang="en-US" dirty="0"/>
              <a:t>– the time spent working, exercising, and applying your skills, knowledge, and talent to achieve proficiency</a:t>
            </a:r>
          </a:p>
          <a:p>
            <a:pPr marL="342900" indent="-342900">
              <a:buFont typeface="Arial" panose="020B0604020202020204" pitchFamily="34" charset="0"/>
              <a:buChar char="•"/>
            </a:pPr>
            <a:r>
              <a:rPr lang="en-US" dirty="0">
                <a:solidFill>
                  <a:srgbClr val="00B050"/>
                </a:solidFill>
              </a:rPr>
              <a:t>Strength </a:t>
            </a:r>
            <a:r>
              <a:rPr lang="en-US" dirty="0"/>
              <a:t>– the ability to consistently produce a positive outcome through near-perfect performance in a specific task.  </a:t>
            </a:r>
            <a:endParaRPr lang="en-US" dirty="0">
              <a:solidFill>
                <a:srgbClr val="92D050"/>
              </a:solidFill>
            </a:endParaRPr>
          </a:p>
        </p:txBody>
      </p:sp>
    </p:spTree>
    <p:extLst>
      <p:ext uri="{BB962C8B-B14F-4D97-AF65-F5344CB8AC3E}">
        <p14:creationId xmlns:p14="http://schemas.microsoft.com/office/powerpoint/2010/main" val="165887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Edge</a:t>
            </a:r>
          </a:p>
        </p:txBody>
      </p:sp>
      <p:sp>
        <p:nvSpPr>
          <p:cNvPr id="3" name="Content Placeholder 2"/>
          <p:cNvSpPr>
            <a:spLocks noGrp="1"/>
          </p:cNvSpPr>
          <p:nvPr>
            <p:ph idx="1"/>
          </p:nvPr>
        </p:nvSpPr>
        <p:spPr>
          <a:xfrm>
            <a:off x="677334" y="1450726"/>
            <a:ext cx="8596668" cy="3880773"/>
          </a:xfrm>
        </p:spPr>
        <p:txBody>
          <a:bodyPr/>
          <a:lstStyle/>
          <a:p>
            <a:r>
              <a:rPr lang="en-US" dirty="0"/>
              <a:t>People’s talents give them a unique power and edge. </a:t>
            </a:r>
          </a:p>
          <a:p>
            <a:r>
              <a:rPr lang="en-US" dirty="0"/>
              <a:t>Talents represent their innate power and potential.</a:t>
            </a:r>
          </a:p>
          <a:p>
            <a:r>
              <a:rPr lang="en-US" dirty="0"/>
              <a:t>Today is all about appreciating and claiming the particular genius of his or her dominant themes. </a:t>
            </a:r>
          </a:p>
        </p:txBody>
      </p:sp>
    </p:spTree>
    <p:extLst>
      <p:ext uri="{BB962C8B-B14F-4D97-AF65-F5344CB8AC3E}">
        <p14:creationId xmlns:p14="http://schemas.microsoft.com/office/powerpoint/2010/main" val="399143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 Themes</a:t>
            </a:r>
          </a:p>
        </p:txBody>
      </p:sp>
      <p:sp>
        <p:nvSpPr>
          <p:cNvPr id="3" name="Content Placeholder 2"/>
          <p:cNvSpPr>
            <a:spLocks noGrp="1"/>
          </p:cNvSpPr>
          <p:nvPr>
            <p:ph idx="1"/>
          </p:nvPr>
        </p:nvSpPr>
        <p:spPr>
          <a:xfrm>
            <a:off x="677334" y="1534947"/>
            <a:ext cx="8596668" cy="3880773"/>
          </a:xfrm>
        </p:spPr>
        <p:txBody>
          <a:bodyPr/>
          <a:lstStyle/>
          <a:p>
            <a:r>
              <a:rPr lang="en-US" dirty="0"/>
              <a:t>The basic language of talent</a:t>
            </a:r>
          </a:p>
          <a:p>
            <a:r>
              <a:rPr lang="en-US" dirty="0"/>
              <a:t>A category of talents</a:t>
            </a:r>
          </a:p>
          <a:p>
            <a:pPr lvl="1"/>
            <a:r>
              <a:rPr lang="en-US" dirty="0"/>
              <a:t>Each StrengthsFinder theme comprises many talents</a:t>
            </a:r>
          </a:p>
          <a:p>
            <a:r>
              <a:rPr lang="en-US" dirty="0"/>
              <a:t>Strengths develop when you tap into your talents and intentionally invent ways to apply them to accomplish tasks or reach desired outcomes</a:t>
            </a:r>
          </a:p>
          <a:p>
            <a:r>
              <a:rPr lang="en-US" dirty="0"/>
              <a:t>Gallup research into talents and success have shown that the talents most related to potential for success can be grouped into 34 themes</a:t>
            </a:r>
          </a:p>
        </p:txBody>
      </p:sp>
    </p:spTree>
    <p:extLst>
      <p:ext uri="{BB962C8B-B14F-4D97-AF65-F5344CB8AC3E}">
        <p14:creationId xmlns:p14="http://schemas.microsoft.com/office/powerpoint/2010/main" val="239506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rengths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957" y="609600"/>
            <a:ext cx="6701137" cy="5178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StrengthsFinder 2.0</a:t>
            </a:r>
          </a:p>
        </p:txBody>
      </p:sp>
    </p:spTree>
    <p:extLst>
      <p:ext uri="{BB962C8B-B14F-4D97-AF65-F5344CB8AC3E}">
        <p14:creationId xmlns:p14="http://schemas.microsoft.com/office/powerpoint/2010/main" val="112185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StrengthsFinder Guiding Principles </a:t>
            </a:r>
          </a:p>
        </p:txBody>
      </p:sp>
      <p:sp>
        <p:nvSpPr>
          <p:cNvPr id="3" name="Content Placeholder 2"/>
          <p:cNvSpPr>
            <a:spLocks noGrp="1"/>
          </p:cNvSpPr>
          <p:nvPr>
            <p:ph idx="1"/>
          </p:nvPr>
        </p:nvSpPr>
        <p:spPr>
          <a:xfrm>
            <a:off x="677334" y="1486821"/>
            <a:ext cx="8596668" cy="3880773"/>
          </a:xfrm>
        </p:spPr>
        <p:txBody>
          <a:bodyPr/>
          <a:lstStyle/>
          <a:p>
            <a:pPr>
              <a:buFont typeface="+mj-lt"/>
              <a:buAutoNum type="arabicPeriod"/>
            </a:pPr>
            <a:r>
              <a:rPr lang="en-US" dirty="0"/>
              <a:t>Signature Themes are neutral</a:t>
            </a:r>
          </a:p>
          <a:p>
            <a:pPr>
              <a:buFont typeface="+mj-lt"/>
              <a:buAutoNum type="arabicPeriod"/>
            </a:pPr>
            <a:r>
              <a:rPr lang="en-US" dirty="0"/>
              <a:t>Themes are not labels</a:t>
            </a:r>
          </a:p>
          <a:p>
            <a:pPr>
              <a:buFont typeface="+mj-lt"/>
              <a:buAutoNum type="arabicPeriod"/>
            </a:pPr>
            <a:r>
              <a:rPr lang="en-US" dirty="0"/>
              <a:t>Lead with positive intent</a:t>
            </a:r>
          </a:p>
          <a:p>
            <a:pPr>
              <a:buFont typeface="+mj-lt"/>
              <a:buAutoNum type="arabicPeriod"/>
            </a:pPr>
            <a:r>
              <a:rPr lang="en-US" dirty="0"/>
              <a:t>Differences are an advantage </a:t>
            </a:r>
          </a:p>
          <a:p>
            <a:pPr>
              <a:buFont typeface="+mj-lt"/>
              <a:buAutoNum type="arabicPeriod"/>
            </a:pPr>
            <a:r>
              <a:rPr lang="en-US" dirty="0"/>
              <a:t>People need one another </a:t>
            </a:r>
          </a:p>
        </p:txBody>
      </p:sp>
    </p:spTree>
    <p:extLst>
      <p:ext uri="{BB962C8B-B14F-4D97-AF65-F5344CB8AC3E}">
        <p14:creationId xmlns:p14="http://schemas.microsoft.com/office/powerpoint/2010/main" val="134551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Signature Themes</a:t>
            </a:r>
          </a:p>
        </p:txBody>
      </p:sp>
      <p:sp>
        <p:nvSpPr>
          <p:cNvPr id="3" name="Content Placeholder 2"/>
          <p:cNvSpPr>
            <a:spLocks noGrp="1"/>
          </p:cNvSpPr>
          <p:nvPr>
            <p:ph idx="1"/>
          </p:nvPr>
        </p:nvSpPr>
        <p:spPr>
          <a:xfrm>
            <a:off x="677334" y="1510884"/>
            <a:ext cx="8596668" cy="3880773"/>
          </a:xfrm>
        </p:spPr>
        <p:txBody>
          <a:bodyPr/>
          <a:lstStyle/>
          <a:p>
            <a:r>
              <a:rPr lang="en-US" dirty="0"/>
              <a:t>Based on your answers to the StrengthsFinder assessment </a:t>
            </a:r>
          </a:p>
          <a:p>
            <a:r>
              <a:rPr lang="en-US" dirty="0"/>
              <a:t>This report presents your FIVE most dominant themes of talent, in rank order</a:t>
            </a:r>
          </a:p>
          <a:p>
            <a:r>
              <a:rPr lang="en-US" dirty="0"/>
              <a:t>Your top 5 themes provide a lens or filter through which you see the world and others</a:t>
            </a:r>
          </a:p>
          <a:p>
            <a:r>
              <a:rPr lang="en-US" dirty="0"/>
              <a:t>They influence how you interact with the world and the people in it </a:t>
            </a:r>
          </a:p>
          <a:p>
            <a:r>
              <a:rPr lang="en-US" dirty="0"/>
              <a:t>Of the 34 themes measured these are your top 5</a:t>
            </a:r>
          </a:p>
        </p:txBody>
      </p:sp>
    </p:spTree>
    <p:extLst>
      <p:ext uri="{BB962C8B-B14F-4D97-AF65-F5344CB8AC3E}">
        <p14:creationId xmlns:p14="http://schemas.microsoft.com/office/powerpoint/2010/main" val="189511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p:txBody>
          <a:bodyPr/>
          <a:lstStyle/>
          <a:p>
            <a:r>
              <a:rPr lang="en-US" altLang="en-US" dirty="0"/>
              <a:t>Themes</a:t>
            </a:r>
          </a:p>
        </p:txBody>
      </p:sp>
      <p:sp>
        <p:nvSpPr>
          <p:cNvPr id="2" name="Content Placeholder 1"/>
          <p:cNvSpPr>
            <a:spLocks noGrp="1"/>
          </p:cNvSpPr>
          <p:nvPr>
            <p:ph idx="1"/>
          </p:nvPr>
        </p:nvSpPr>
        <p:spPr>
          <a:xfrm>
            <a:off x="677334" y="1490871"/>
            <a:ext cx="8596668" cy="4550492"/>
          </a:xfrm>
        </p:spPr>
        <p:txBody>
          <a:bodyPr>
            <a:normAutofit/>
          </a:bodyPr>
          <a:lstStyle/>
          <a:p>
            <a:r>
              <a:rPr lang="en-US" dirty="0"/>
              <a:t>Themes link to each other</a:t>
            </a:r>
          </a:p>
          <a:p>
            <a:pPr lvl="1"/>
            <a:r>
              <a:rPr lang="en-US" dirty="0"/>
              <a:t>Two people can have the same strength, but based on the order of their other strengths, it can mean two very different things</a:t>
            </a:r>
          </a:p>
          <a:p>
            <a:pPr lvl="1"/>
            <a:endParaRPr lang="en-US" dirty="0"/>
          </a:p>
          <a:p>
            <a:r>
              <a:rPr lang="en-US" dirty="0"/>
              <a:t>This is strictly a developmental tool, not an assessment tool</a:t>
            </a:r>
          </a:p>
          <a:p>
            <a:pPr lvl="1"/>
            <a:r>
              <a:rPr lang="en-US" dirty="0"/>
              <a:t>Cannot predict (assess) someone’s success in a role based on profile</a:t>
            </a:r>
          </a:p>
          <a:p>
            <a:pPr lvl="1"/>
            <a:r>
              <a:rPr lang="en-US" dirty="0"/>
              <a:t>Utilization of the tool can improve a person’s performance and sense of achievement by leveraging what they do best. </a:t>
            </a:r>
          </a:p>
          <a:p>
            <a:pPr lvl="1"/>
            <a:endParaRPr lang="en-US" dirty="0"/>
          </a:p>
          <a:p>
            <a:r>
              <a:rPr lang="en-US" dirty="0"/>
              <a:t>The tool doesn’t tell  you whether or not you should be in your role</a:t>
            </a:r>
          </a:p>
          <a:p>
            <a:pPr lvl="1"/>
            <a:r>
              <a:rPr lang="en-US" dirty="0"/>
              <a:t>How can you use your strengths to be even better in your current role and in your career/life in general?</a:t>
            </a:r>
          </a:p>
        </p:txBody>
      </p:sp>
      <p:sp>
        <p:nvSpPr>
          <p:cNvPr id="4" name="Date Placeholder 3"/>
          <p:cNvSpPr>
            <a:spLocks noGrp="1"/>
          </p:cNvSpPr>
          <p:nvPr>
            <p:ph type="dt" sz="quarter" idx="10"/>
          </p:nvPr>
        </p:nvSpPr>
        <p:spPr/>
        <p:txBody>
          <a:bodyPr/>
          <a:lstStyle/>
          <a:p>
            <a:fld id="{674DAF1A-9879-4399-938B-B3186CBC3339}"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3B222A-40E3-482A-A2D7-F6011D832011}" type="slidenum">
              <a:rPr lang="en-US" altLang="en-US" smtClean="0"/>
              <a:pPr/>
              <a:t>28</a:t>
            </a:fld>
            <a:endParaRPr lang="en-US" altLang="en-US" dirty="0"/>
          </a:p>
        </p:txBody>
      </p:sp>
    </p:spTree>
    <p:extLst>
      <p:ext uri="{BB962C8B-B14F-4D97-AF65-F5344CB8AC3E}">
        <p14:creationId xmlns:p14="http://schemas.microsoft.com/office/powerpoint/2010/main" val="349170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as a Filter: A New Idea</a:t>
            </a:r>
          </a:p>
        </p:txBody>
      </p:sp>
      <p:sp>
        <p:nvSpPr>
          <p:cNvPr id="4" name="Content Placeholder 3"/>
          <p:cNvSpPr>
            <a:spLocks noGrp="1"/>
          </p:cNvSpPr>
          <p:nvPr>
            <p:ph sz="half" idx="1"/>
          </p:nvPr>
        </p:nvSpPr>
        <p:spPr>
          <a:xfrm>
            <a:off x="677332" y="1595105"/>
            <a:ext cx="4184035" cy="3880772"/>
          </a:xfrm>
        </p:spPr>
        <p:txBody>
          <a:bodyPr/>
          <a:lstStyle/>
          <a:p>
            <a:r>
              <a:rPr lang="en-US" dirty="0"/>
              <a:t>One person might immediately see the big picture and understand how the idea fits into the overall scheme of things</a:t>
            </a:r>
          </a:p>
        </p:txBody>
      </p:sp>
      <p:sp>
        <p:nvSpPr>
          <p:cNvPr id="5" name="Content Placeholder 4"/>
          <p:cNvSpPr>
            <a:spLocks noGrp="1"/>
          </p:cNvSpPr>
          <p:nvPr>
            <p:ph sz="half" idx="2"/>
          </p:nvPr>
        </p:nvSpPr>
        <p:spPr>
          <a:xfrm>
            <a:off x="5089968" y="1595105"/>
            <a:ext cx="4184034" cy="3880773"/>
          </a:xfrm>
        </p:spPr>
        <p:txBody>
          <a:bodyPr/>
          <a:lstStyle/>
          <a:p>
            <a:r>
              <a:rPr lang="en-US" dirty="0"/>
              <a:t>Another person may closely examine the idea, identifying details about the idea and think about how it could be executed</a:t>
            </a:r>
          </a:p>
        </p:txBody>
      </p:sp>
    </p:spTree>
    <p:extLst>
      <p:ext uri="{BB962C8B-B14F-4D97-AF65-F5344CB8AC3E}">
        <p14:creationId xmlns:p14="http://schemas.microsoft.com/office/powerpoint/2010/main" val="131064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0842"/>
            <a:ext cx="8596668" cy="1609558"/>
          </a:xfrm>
        </p:spPr>
        <p:txBody>
          <a:bodyPr>
            <a:normAutofit fontScale="90000"/>
          </a:bodyPr>
          <a:lstStyle/>
          <a:p>
            <a:pPr algn="ctr"/>
            <a:r>
              <a:rPr lang="en-US" dirty="0"/>
              <a:t>Professional Development Workshop </a:t>
            </a:r>
            <a:br>
              <a:rPr lang="en-US" dirty="0"/>
            </a:br>
            <a:r>
              <a:rPr lang="en-US" dirty="0"/>
              <a:t>Know Your Strengths with </a:t>
            </a:r>
            <a:r>
              <a:rPr lang="en-US" sz="3300" dirty="0"/>
              <a:t>StrengthsFinder 2.0</a:t>
            </a:r>
            <a:br>
              <a:rPr lang="en-US" dirty="0"/>
            </a:br>
            <a:r>
              <a:rPr lang="en-US" dirty="0"/>
              <a:t>Wednesday, July 26, 2017 from 8:00 – 3:00</a:t>
            </a:r>
            <a:br>
              <a:rPr lang="en-US" dirty="0"/>
            </a:br>
            <a:r>
              <a:rPr lang="en-US" b="1" u="sng" dirty="0"/>
              <a:t>Workshop Prework Reminder</a:t>
            </a:r>
            <a:br>
              <a:rPr lang="en-US" dirty="0"/>
            </a:br>
            <a:endParaRPr lang="en-US" dirty="0"/>
          </a:p>
        </p:txBody>
      </p:sp>
      <p:sp>
        <p:nvSpPr>
          <p:cNvPr id="3" name="Subtitle 2"/>
          <p:cNvSpPr>
            <a:spLocks noGrp="1"/>
          </p:cNvSpPr>
          <p:nvPr>
            <p:ph idx="1"/>
          </p:nvPr>
        </p:nvSpPr>
        <p:spPr>
          <a:xfrm>
            <a:off x="677334" y="2561641"/>
            <a:ext cx="9140434" cy="3880773"/>
          </a:xfrm>
        </p:spPr>
        <p:txBody>
          <a:bodyPr>
            <a:normAutofit/>
          </a:bodyPr>
          <a:lstStyle/>
          <a:p>
            <a:pPr marL="457200" indent="-457200">
              <a:buFont typeface="+mj-lt"/>
              <a:buAutoNum type="arabicPeriod"/>
            </a:pPr>
            <a:r>
              <a:rPr lang="en-US" sz="2500" dirty="0">
                <a:solidFill>
                  <a:schemeClr val="tx1"/>
                </a:solidFill>
              </a:rPr>
              <a:t>Did you complete your online Strengths Assessment using the code inside your the StrengthsFinder 2.0 book by Tom Rath?</a:t>
            </a:r>
          </a:p>
          <a:p>
            <a:pPr marL="457200" indent="-457200">
              <a:buFont typeface="+mj-lt"/>
              <a:buAutoNum type="arabicPeriod"/>
            </a:pPr>
            <a:r>
              <a:rPr lang="en-US" sz="2500" dirty="0">
                <a:solidFill>
                  <a:schemeClr val="tx1"/>
                </a:solidFill>
              </a:rPr>
              <a:t>Did you bring your list of Top 5 Strengths to the workshop? </a:t>
            </a:r>
          </a:p>
          <a:p>
            <a:pPr marL="457200" indent="-457200">
              <a:buFont typeface="+mj-lt"/>
              <a:buAutoNum type="arabicPeriod"/>
            </a:pPr>
            <a:r>
              <a:rPr lang="en-US" sz="2500" dirty="0">
                <a:solidFill>
                  <a:schemeClr val="tx1"/>
                </a:solidFill>
              </a:rPr>
              <a:t>Did you bring your StrengthsFinder 2.0 Book?</a:t>
            </a:r>
          </a:p>
        </p:txBody>
      </p:sp>
      <p:pic>
        <p:nvPicPr>
          <p:cNvPr id="5" name="Picture 2" descr="Image result for Women in nuclear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048" y="5192044"/>
            <a:ext cx="4939240" cy="142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7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Signature Themes</a:t>
            </a:r>
          </a:p>
        </p:txBody>
      </p:sp>
      <p:sp>
        <p:nvSpPr>
          <p:cNvPr id="4" name="Content Placeholder 3">
            <a:extLst>
              <a:ext uri="{FF2B5EF4-FFF2-40B4-BE49-F238E27FC236}">
                <a16:creationId xmlns:a16="http://schemas.microsoft.com/office/drawing/2014/main" id="{DB6F7F6E-993D-48D2-A2E6-987B6FB2907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563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p:txBody>
          <a:bodyPr/>
          <a:lstStyle/>
          <a:p>
            <a:r>
              <a:rPr altLang="en-US" dirty="0"/>
              <a:t>34 Strengths Themes</a:t>
            </a:r>
          </a:p>
        </p:txBody>
      </p:sp>
      <p:sp>
        <p:nvSpPr>
          <p:cNvPr id="4" name="Date Placeholder 3"/>
          <p:cNvSpPr>
            <a:spLocks noGrp="1"/>
          </p:cNvSpPr>
          <p:nvPr>
            <p:ph type="dt" sz="quarter" idx="10"/>
          </p:nvPr>
        </p:nvSpPr>
        <p:spPr/>
        <p:txBody>
          <a:bodyPr/>
          <a:lstStyle/>
          <a:p>
            <a:pPr>
              <a:defRPr/>
            </a:pPr>
            <a:fld id="{674DAF1A-9879-4399-938B-B3186CBC3339}" type="datetime1">
              <a:rPr lang="en-US" smtClean="0"/>
              <a:pPr>
                <a:defRPr/>
              </a:pPr>
              <a:t>2/26/2019</a:t>
            </a:fld>
            <a:endParaRPr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26EB18-8CC4-4D25-AE76-C6514B9E9324}" type="slidenum">
              <a:rPr lang="en-US" altLang="en-US"/>
              <a:pPr eaLnBrk="1" hangingPunct="1"/>
              <a:t>31</a:t>
            </a:fld>
            <a:endParaRPr lang="en-US" altLang="en-US" dirty="0"/>
          </a:p>
        </p:txBody>
      </p:sp>
      <p:graphicFrame>
        <p:nvGraphicFramePr>
          <p:cNvPr id="6" name="Table 5"/>
          <p:cNvGraphicFramePr>
            <a:graphicFrameLocks noGrp="1"/>
          </p:cNvGraphicFramePr>
          <p:nvPr>
            <p:extLst/>
          </p:nvPr>
        </p:nvGraphicFramePr>
        <p:xfrm>
          <a:off x="723618" y="1399208"/>
          <a:ext cx="8550384" cy="2834640"/>
        </p:xfrm>
        <a:graphic>
          <a:graphicData uri="http://schemas.openxmlformats.org/drawingml/2006/table">
            <a:tbl>
              <a:tblPr firstRow="1" bandRow="1">
                <a:tableStyleId>{2D5ABB26-0587-4C30-8999-92F81FD0307C}</a:tableStyleId>
              </a:tblPr>
              <a:tblGrid>
                <a:gridCol w="2137596">
                  <a:extLst>
                    <a:ext uri="{9D8B030D-6E8A-4147-A177-3AD203B41FA5}">
                      <a16:colId xmlns:a16="http://schemas.microsoft.com/office/drawing/2014/main" val="1030615959"/>
                    </a:ext>
                  </a:extLst>
                </a:gridCol>
                <a:gridCol w="2214821">
                  <a:extLst>
                    <a:ext uri="{9D8B030D-6E8A-4147-A177-3AD203B41FA5}">
                      <a16:colId xmlns:a16="http://schemas.microsoft.com/office/drawing/2014/main" val="1222826068"/>
                    </a:ext>
                  </a:extLst>
                </a:gridCol>
                <a:gridCol w="2060371">
                  <a:extLst>
                    <a:ext uri="{9D8B030D-6E8A-4147-A177-3AD203B41FA5}">
                      <a16:colId xmlns:a16="http://schemas.microsoft.com/office/drawing/2014/main" val="3623237565"/>
                    </a:ext>
                  </a:extLst>
                </a:gridCol>
                <a:gridCol w="2137596">
                  <a:extLst>
                    <a:ext uri="{9D8B030D-6E8A-4147-A177-3AD203B41FA5}">
                      <a16:colId xmlns:a16="http://schemas.microsoft.com/office/drawing/2014/main" val="1250781561"/>
                    </a:ext>
                  </a:extLst>
                </a:gridCol>
              </a:tblGrid>
              <a:tr h="0">
                <a:tc>
                  <a:txBody>
                    <a:bodyPr/>
                    <a:lstStyle/>
                    <a:p>
                      <a:pPr marL="0" indent="0">
                        <a:buNone/>
                        <a:defRPr/>
                      </a:pPr>
                      <a:r>
                        <a:rPr lang="en-US" sz="1800" b="1" dirty="0">
                          <a:solidFill>
                            <a:schemeClr val="accent1">
                              <a:lumMod val="50000"/>
                            </a:schemeClr>
                          </a:solidFill>
                        </a:rPr>
                        <a:t>Achiever</a:t>
                      </a:r>
                    </a:p>
                    <a:p>
                      <a:pPr marL="0" indent="0">
                        <a:buNone/>
                        <a:defRPr/>
                      </a:pPr>
                      <a:r>
                        <a:rPr lang="en-US" sz="1800" b="1" dirty="0">
                          <a:solidFill>
                            <a:schemeClr val="accent1">
                              <a:lumMod val="50000"/>
                            </a:schemeClr>
                          </a:solidFill>
                        </a:rPr>
                        <a:t>Activator</a:t>
                      </a:r>
                    </a:p>
                    <a:p>
                      <a:pPr marL="0" indent="0">
                        <a:buNone/>
                        <a:defRPr/>
                      </a:pPr>
                      <a:r>
                        <a:rPr lang="en-US" sz="1800" b="1" dirty="0">
                          <a:solidFill>
                            <a:schemeClr val="accent1">
                              <a:lumMod val="50000"/>
                            </a:schemeClr>
                          </a:solidFill>
                        </a:rPr>
                        <a:t>Adaptability</a:t>
                      </a:r>
                    </a:p>
                    <a:p>
                      <a:pPr marL="0" indent="0">
                        <a:buNone/>
                        <a:defRPr/>
                      </a:pPr>
                      <a:r>
                        <a:rPr lang="en-US" sz="1800" b="1" dirty="0">
                          <a:solidFill>
                            <a:schemeClr val="accent1">
                              <a:lumMod val="50000"/>
                            </a:schemeClr>
                          </a:solidFill>
                        </a:rPr>
                        <a:t>Analytical</a:t>
                      </a:r>
                    </a:p>
                    <a:p>
                      <a:pPr marL="0" indent="0">
                        <a:buNone/>
                        <a:defRPr/>
                      </a:pPr>
                      <a:r>
                        <a:rPr lang="en-US" sz="1800" b="1" dirty="0">
                          <a:solidFill>
                            <a:schemeClr val="accent1">
                              <a:lumMod val="50000"/>
                            </a:schemeClr>
                          </a:solidFill>
                        </a:rPr>
                        <a:t>Arranger</a:t>
                      </a:r>
                    </a:p>
                    <a:p>
                      <a:pPr marL="0" indent="0">
                        <a:buNone/>
                        <a:defRPr/>
                      </a:pPr>
                      <a:r>
                        <a:rPr lang="en-US" sz="1800" b="1" dirty="0">
                          <a:solidFill>
                            <a:schemeClr val="accent1">
                              <a:lumMod val="50000"/>
                            </a:schemeClr>
                          </a:solidFill>
                        </a:rPr>
                        <a:t>Belief</a:t>
                      </a:r>
                    </a:p>
                    <a:p>
                      <a:pPr marL="0" indent="0">
                        <a:buNone/>
                        <a:defRPr/>
                      </a:pPr>
                      <a:r>
                        <a:rPr lang="en-US" sz="1800" b="1" dirty="0">
                          <a:solidFill>
                            <a:schemeClr val="accent1">
                              <a:lumMod val="50000"/>
                            </a:schemeClr>
                          </a:solidFill>
                        </a:rPr>
                        <a:t>Command</a:t>
                      </a:r>
                    </a:p>
                    <a:p>
                      <a:pPr marL="0" indent="0">
                        <a:buNone/>
                        <a:defRPr/>
                      </a:pPr>
                      <a:r>
                        <a:rPr lang="en-US" sz="1800" b="1" dirty="0">
                          <a:solidFill>
                            <a:schemeClr val="accent1">
                              <a:lumMod val="50000"/>
                            </a:schemeClr>
                          </a:solidFill>
                        </a:rPr>
                        <a:t>Communication</a:t>
                      </a:r>
                    </a:p>
                    <a:p>
                      <a:endParaRPr lang="en-US" dirty="0">
                        <a:solidFill>
                          <a:schemeClr val="accent1">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50000"/>
                            </a:schemeClr>
                          </a:solidFill>
                        </a:rPr>
                        <a:t>Competition</a:t>
                      </a:r>
                    </a:p>
                    <a:p>
                      <a:pPr marL="0" indent="0">
                        <a:buNone/>
                        <a:defRPr/>
                      </a:pPr>
                      <a:r>
                        <a:rPr lang="en-US" sz="1800" b="1" dirty="0">
                          <a:solidFill>
                            <a:schemeClr val="accent1">
                              <a:lumMod val="50000"/>
                            </a:schemeClr>
                          </a:solidFill>
                        </a:rPr>
                        <a:t>Connectedness</a:t>
                      </a:r>
                    </a:p>
                    <a:p>
                      <a:pPr marL="0" indent="0">
                        <a:buNone/>
                        <a:defRPr/>
                      </a:pPr>
                      <a:r>
                        <a:rPr lang="en-US" sz="1800" b="1" dirty="0">
                          <a:solidFill>
                            <a:schemeClr val="accent1">
                              <a:lumMod val="50000"/>
                            </a:schemeClr>
                          </a:solidFill>
                        </a:rPr>
                        <a:t>Consistency</a:t>
                      </a:r>
                    </a:p>
                    <a:p>
                      <a:pPr marL="0" indent="0">
                        <a:buNone/>
                        <a:defRPr/>
                      </a:pPr>
                      <a:r>
                        <a:rPr lang="en-US" sz="1800" b="1" dirty="0">
                          <a:solidFill>
                            <a:schemeClr val="accent1">
                              <a:lumMod val="50000"/>
                            </a:schemeClr>
                          </a:solidFill>
                        </a:rPr>
                        <a:t>Context</a:t>
                      </a:r>
                    </a:p>
                    <a:p>
                      <a:pPr marL="0" indent="0">
                        <a:buNone/>
                        <a:defRPr/>
                      </a:pPr>
                      <a:r>
                        <a:rPr lang="en-US" sz="1800" b="1" dirty="0">
                          <a:solidFill>
                            <a:schemeClr val="accent1">
                              <a:lumMod val="50000"/>
                            </a:schemeClr>
                          </a:solidFill>
                        </a:rPr>
                        <a:t>Deliberative </a:t>
                      </a:r>
                    </a:p>
                    <a:p>
                      <a:pPr marL="0" indent="0">
                        <a:buNone/>
                        <a:defRPr/>
                      </a:pPr>
                      <a:r>
                        <a:rPr lang="en-US" sz="1800" b="1" dirty="0">
                          <a:solidFill>
                            <a:schemeClr val="accent1">
                              <a:lumMod val="50000"/>
                            </a:schemeClr>
                          </a:solidFill>
                        </a:rPr>
                        <a:t>Developer</a:t>
                      </a:r>
                    </a:p>
                    <a:p>
                      <a:pPr marL="0" indent="0">
                        <a:buNone/>
                        <a:defRPr/>
                      </a:pPr>
                      <a:r>
                        <a:rPr lang="en-US" sz="1800" b="1" dirty="0">
                          <a:solidFill>
                            <a:schemeClr val="accent1">
                              <a:lumMod val="50000"/>
                            </a:schemeClr>
                          </a:solidFill>
                        </a:rPr>
                        <a:t>Discipline</a:t>
                      </a:r>
                    </a:p>
                    <a:p>
                      <a:pPr marL="0" indent="0">
                        <a:buNone/>
                        <a:defRPr/>
                      </a:pPr>
                      <a:r>
                        <a:rPr lang="en-US" sz="1800" b="1" dirty="0">
                          <a:solidFill>
                            <a:schemeClr val="accent1">
                              <a:lumMod val="50000"/>
                            </a:schemeClr>
                          </a:solidFill>
                        </a:rPr>
                        <a:t>Empathy</a:t>
                      </a:r>
                    </a:p>
                    <a:p>
                      <a:pPr marL="0" indent="0">
                        <a:buNone/>
                        <a:defRPr/>
                      </a:pPr>
                      <a:endParaRPr lang="en-US" sz="1800" b="1" dirty="0">
                        <a:solidFill>
                          <a:schemeClr val="accent1">
                            <a:lumMod val="50000"/>
                          </a:schemeClr>
                        </a:solidFill>
                      </a:endParaRPr>
                    </a:p>
                    <a:p>
                      <a:endParaRPr lang="en-US" dirty="0">
                        <a:solidFill>
                          <a:schemeClr val="accent1">
                            <a:lumMod val="50000"/>
                          </a:schemeClr>
                        </a:solidFill>
                      </a:endParaRPr>
                    </a:p>
                  </a:txBody>
                  <a:tcPr/>
                </a:tc>
                <a:tc>
                  <a:txBody>
                    <a:bodyPr/>
                    <a:lstStyle/>
                    <a:p>
                      <a:pPr marL="0" indent="0">
                        <a:buNone/>
                        <a:defRPr/>
                      </a:pPr>
                      <a:r>
                        <a:rPr lang="en-US" sz="1800" b="1" dirty="0">
                          <a:solidFill>
                            <a:schemeClr val="accent1">
                              <a:lumMod val="50000"/>
                            </a:schemeClr>
                          </a:solidFill>
                        </a:rPr>
                        <a:t>Focus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50000"/>
                            </a:schemeClr>
                          </a:solidFill>
                        </a:rPr>
                        <a:t>Futuristic</a:t>
                      </a:r>
                    </a:p>
                    <a:p>
                      <a:pPr marL="0" indent="0">
                        <a:buNone/>
                        <a:defRPr/>
                      </a:pPr>
                      <a:r>
                        <a:rPr lang="en-US" sz="1800" b="1" dirty="0">
                          <a:solidFill>
                            <a:schemeClr val="accent1">
                              <a:lumMod val="50000"/>
                            </a:schemeClr>
                          </a:solidFill>
                        </a:rPr>
                        <a:t>Harmony</a:t>
                      </a:r>
                    </a:p>
                    <a:p>
                      <a:pPr marL="0" indent="0">
                        <a:buNone/>
                        <a:defRPr/>
                      </a:pPr>
                      <a:r>
                        <a:rPr lang="en-US" sz="1800" b="1" dirty="0">
                          <a:solidFill>
                            <a:schemeClr val="accent1">
                              <a:lumMod val="50000"/>
                            </a:schemeClr>
                          </a:solidFill>
                        </a:rPr>
                        <a:t>Ideation</a:t>
                      </a:r>
                    </a:p>
                    <a:p>
                      <a:pPr marL="0" indent="0">
                        <a:buNone/>
                        <a:defRPr/>
                      </a:pPr>
                      <a:r>
                        <a:rPr lang="en-US" sz="1800" b="1" dirty="0">
                          <a:solidFill>
                            <a:schemeClr val="accent1">
                              <a:lumMod val="50000"/>
                            </a:schemeClr>
                          </a:solidFill>
                        </a:rPr>
                        <a:t>Includer</a:t>
                      </a:r>
                    </a:p>
                    <a:p>
                      <a:pPr marL="0" indent="0">
                        <a:buNone/>
                        <a:defRPr/>
                      </a:pPr>
                      <a:r>
                        <a:rPr lang="en-US" sz="1800" b="1" dirty="0">
                          <a:solidFill>
                            <a:schemeClr val="accent1">
                              <a:lumMod val="50000"/>
                            </a:schemeClr>
                          </a:solidFill>
                        </a:rPr>
                        <a:t>Individualization</a:t>
                      </a:r>
                    </a:p>
                    <a:p>
                      <a:pPr marL="0" indent="0">
                        <a:buNone/>
                        <a:defRPr/>
                      </a:pPr>
                      <a:r>
                        <a:rPr lang="en-US" sz="1800" b="1" dirty="0">
                          <a:solidFill>
                            <a:schemeClr val="accent1">
                              <a:lumMod val="50000"/>
                            </a:schemeClr>
                          </a:solidFill>
                        </a:rPr>
                        <a:t>Input</a:t>
                      </a:r>
                    </a:p>
                    <a:p>
                      <a:pPr marL="0" indent="0">
                        <a:buNone/>
                        <a:defRPr/>
                      </a:pPr>
                      <a:r>
                        <a:rPr lang="en-US" sz="1800" b="1" dirty="0">
                          <a:solidFill>
                            <a:schemeClr val="accent1">
                              <a:lumMod val="50000"/>
                            </a:schemeClr>
                          </a:solidFill>
                        </a:rPr>
                        <a:t>Intellection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50000"/>
                            </a:schemeClr>
                          </a:solidFill>
                        </a:rPr>
                        <a:t>Learner</a:t>
                      </a:r>
                    </a:p>
                    <a:p>
                      <a:endParaRPr lang="en-US" dirty="0">
                        <a:solidFill>
                          <a:schemeClr val="accent1">
                            <a:lumMod val="50000"/>
                          </a:schemeClr>
                        </a:solidFill>
                      </a:endParaRPr>
                    </a:p>
                  </a:txBody>
                  <a:tcPr/>
                </a:tc>
                <a:tc>
                  <a:txBody>
                    <a:bodyPr/>
                    <a:lstStyle/>
                    <a:p>
                      <a:pPr marL="0" indent="0">
                        <a:buNone/>
                        <a:defRPr/>
                      </a:pPr>
                      <a:r>
                        <a:rPr lang="en-US" sz="1800" b="1" dirty="0">
                          <a:solidFill>
                            <a:schemeClr val="accent1">
                              <a:lumMod val="50000"/>
                            </a:schemeClr>
                          </a:solidFill>
                        </a:rPr>
                        <a:t>Maximizer</a:t>
                      </a:r>
                    </a:p>
                    <a:p>
                      <a:pPr marL="0" indent="0">
                        <a:buNone/>
                        <a:defRPr/>
                      </a:pPr>
                      <a:r>
                        <a:rPr lang="en-US" sz="1800" b="1" dirty="0">
                          <a:solidFill>
                            <a:schemeClr val="accent1">
                              <a:lumMod val="50000"/>
                            </a:schemeClr>
                          </a:solidFill>
                        </a:rPr>
                        <a:t>Positivity</a:t>
                      </a:r>
                    </a:p>
                    <a:p>
                      <a:pPr marL="0" indent="0">
                        <a:buNone/>
                        <a:defRPr/>
                      </a:pPr>
                      <a:r>
                        <a:rPr lang="en-US" sz="1800" b="1" dirty="0">
                          <a:solidFill>
                            <a:schemeClr val="accent1">
                              <a:lumMod val="50000"/>
                            </a:schemeClr>
                          </a:solidFill>
                        </a:rPr>
                        <a:t>Relator</a:t>
                      </a:r>
                    </a:p>
                    <a:p>
                      <a:pPr marL="0" indent="0">
                        <a:buNone/>
                        <a:defRPr/>
                      </a:pPr>
                      <a:r>
                        <a:rPr lang="en-US" sz="1800" b="1" dirty="0">
                          <a:solidFill>
                            <a:schemeClr val="accent1">
                              <a:lumMod val="50000"/>
                            </a:schemeClr>
                          </a:solidFill>
                        </a:rPr>
                        <a:t>Responsibility</a:t>
                      </a:r>
                    </a:p>
                    <a:p>
                      <a:pPr marL="0" indent="0">
                        <a:buNone/>
                        <a:defRPr/>
                      </a:pPr>
                      <a:r>
                        <a:rPr lang="en-US" sz="1800" b="1" dirty="0">
                          <a:solidFill>
                            <a:schemeClr val="accent1">
                              <a:lumMod val="50000"/>
                            </a:schemeClr>
                          </a:solidFill>
                        </a:rPr>
                        <a:t>Restorative</a:t>
                      </a:r>
                    </a:p>
                    <a:p>
                      <a:pPr marL="0" indent="0">
                        <a:buNone/>
                        <a:defRPr/>
                      </a:pPr>
                      <a:r>
                        <a:rPr lang="en-US" sz="1800" b="1" dirty="0">
                          <a:solidFill>
                            <a:schemeClr val="accent1">
                              <a:lumMod val="50000"/>
                            </a:schemeClr>
                          </a:solidFill>
                        </a:rPr>
                        <a:t>Self-Assurance</a:t>
                      </a:r>
                    </a:p>
                    <a:p>
                      <a:pPr marL="0" indent="0">
                        <a:buNone/>
                        <a:defRPr/>
                      </a:pPr>
                      <a:r>
                        <a:rPr lang="en-US" sz="1800" b="1" dirty="0">
                          <a:solidFill>
                            <a:schemeClr val="accent1">
                              <a:lumMod val="50000"/>
                            </a:schemeClr>
                          </a:solidFill>
                        </a:rPr>
                        <a:t>Significance</a:t>
                      </a:r>
                    </a:p>
                    <a:p>
                      <a:pPr marL="0" indent="0">
                        <a:buNone/>
                        <a:defRPr/>
                      </a:pPr>
                      <a:r>
                        <a:rPr lang="en-US" sz="1800" b="1" dirty="0">
                          <a:solidFill>
                            <a:schemeClr val="accent1">
                              <a:lumMod val="50000"/>
                            </a:schemeClr>
                          </a:solidFill>
                        </a:rPr>
                        <a:t>Strategic </a:t>
                      </a:r>
                    </a:p>
                    <a:p>
                      <a:pPr marL="0" indent="0">
                        <a:buNone/>
                        <a:defRPr/>
                      </a:pPr>
                      <a:r>
                        <a:rPr lang="en-US" sz="1800" b="1" dirty="0">
                          <a:solidFill>
                            <a:schemeClr val="accent1">
                              <a:lumMod val="50000"/>
                            </a:schemeClr>
                          </a:solidFill>
                        </a:rPr>
                        <a:t>Woo</a:t>
                      </a:r>
                    </a:p>
                    <a:p>
                      <a:endParaRPr lang="en-US" dirty="0">
                        <a:solidFill>
                          <a:schemeClr val="accent1">
                            <a:lumMod val="50000"/>
                          </a:schemeClr>
                        </a:solidFill>
                      </a:endParaRPr>
                    </a:p>
                  </a:txBody>
                  <a:tcPr/>
                </a:tc>
                <a:extLst>
                  <a:ext uri="{0D108BD9-81ED-4DB2-BD59-A6C34878D82A}">
                    <a16:rowId xmlns:a16="http://schemas.microsoft.com/office/drawing/2014/main" val="2960796027"/>
                  </a:ext>
                </a:extLst>
              </a:tr>
            </a:tbl>
          </a:graphicData>
        </a:graphic>
      </p:graphicFrame>
      <p:sp>
        <p:nvSpPr>
          <p:cNvPr id="2" name="TextBox 1"/>
          <p:cNvSpPr txBox="1"/>
          <p:nvPr/>
        </p:nvSpPr>
        <p:spPr>
          <a:xfrm>
            <a:off x="1696453" y="4233848"/>
            <a:ext cx="5751094" cy="369332"/>
          </a:xfrm>
          <a:prstGeom prst="rect">
            <a:avLst/>
          </a:prstGeom>
          <a:noFill/>
        </p:spPr>
        <p:txBody>
          <a:bodyPr wrap="square" rtlCol="0">
            <a:spAutoFit/>
          </a:bodyPr>
          <a:lstStyle/>
          <a:p>
            <a:r>
              <a:rPr lang="en-US" dirty="0"/>
              <a:t>Who are you?  Which themes are most dominant?</a:t>
            </a:r>
          </a:p>
        </p:txBody>
      </p:sp>
    </p:spTree>
    <p:extLst>
      <p:ext uri="{BB962C8B-B14F-4D97-AF65-F5344CB8AC3E}">
        <p14:creationId xmlns:p14="http://schemas.microsoft.com/office/powerpoint/2010/main" val="390712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p:txBody>
          <a:bodyPr/>
          <a:lstStyle/>
          <a:p>
            <a:r>
              <a:rPr altLang="en-US" dirty="0"/>
              <a:t>Signature Themes </a:t>
            </a:r>
            <a:r>
              <a:rPr lang="en-US" altLang="en-US" dirty="0"/>
              <a:t>Handout</a:t>
            </a:r>
            <a:endParaRPr alt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73CF70-45FD-438D-99C4-6BC970967AA9}" type="slidenum">
              <a:rPr lang="en-US" altLang="en-US"/>
              <a:pPr eaLnBrk="1" hangingPunct="1"/>
              <a:t>32</a:t>
            </a:fld>
            <a:endParaRPr lang="en-US" altLang="en-US" dirty="0"/>
          </a:p>
        </p:txBody>
      </p:sp>
      <p:pic>
        <p:nvPicPr>
          <p:cNvPr id="2" name="Picture 1"/>
          <p:cNvPicPr>
            <a:picLocks noChangeAspect="1"/>
          </p:cNvPicPr>
          <p:nvPr/>
        </p:nvPicPr>
        <p:blipFill>
          <a:blip r:embed="rId3"/>
          <a:stretch>
            <a:fillRect/>
          </a:stretch>
        </p:blipFill>
        <p:spPr>
          <a:xfrm>
            <a:off x="479857" y="1465008"/>
            <a:ext cx="3027613" cy="3927982"/>
          </a:xfrm>
          <a:prstGeom prst="rect">
            <a:avLst/>
          </a:prstGeom>
        </p:spPr>
      </p:pic>
      <p:pic>
        <p:nvPicPr>
          <p:cNvPr id="3" name="Picture 2"/>
          <p:cNvPicPr>
            <a:picLocks noChangeAspect="1"/>
          </p:cNvPicPr>
          <p:nvPr/>
        </p:nvPicPr>
        <p:blipFill>
          <a:blip r:embed="rId4"/>
          <a:stretch>
            <a:fillRect/>
          </a:stretch>
        </p:blipFill>
        <p:spPr>
          <a:xfrm>
            <a:off x="3260656" y="1840165"/>
            <a:ext cx="2924175" cy="3552825"/>
          </a:xfrm>
          <a:prstGeom prst="rect">
            <a:avLst/>
          </a:prstGeom>
        </p:spPr>
      </p:pic>
      <p:pic>
        <p:nvPicPr>
          <p:cNvPr id="8" name="Picture 7"/>
          <p:cNvPicPr>
            <a:picLocks noChangeAspect="1"/>
          </p:cNvPicPr>
          <p:nvPr/>
        </p:nvPicPr>
        <p:blipFill>
          <a:blip r:embed="rId5"/>
          <a:stretch>
            <a:fillRect/>
          </a:stretch>
        </p:blipFill>
        <p:spPr>
          <a:xfrm>
            <a:off x="6974946" y="369509"/>
            <a:ext cx="1075722" cy="1084686"/>
          </a:xfrm>
          <a:prstGeom prst="rect">
            <a:avLst/>
          </a:prstGeom>
        </p:spPr>
      </p:pic>
      <p:sp>
        <p:nvSpPr>
          <p:cNvPr id="9" name="TextBox 8"/>
          <p:cNvSpPr txBox="1"/>
          <p:nvPr/>
        </p:nvSpPr>
        <p:spPr>
          <a:xfrm>
            <a:off x="6750315" y="2066090"/>
            <a:ext cx="3263928" cy="3416320"/>
          </a:xfrm>
          <a:prstGeom prst="rect">
            <a:avLst/>
          </a:prstGeom>
          <a:noFill/>
        </p:spPr>
        <p:txBody>
          <a:bodyPr wrap="square" rtlCol="0">
            <a:spAutoFit/>
          </a:bodyPr>
          <a:lstStyle/>
          <a:p>
            <a:r>
              <a:rPr lang="en-US" dirty="0"/>
              <a:t>As you watch these short clips take note on this handout:</a:t>
            </a:r>
          </a:p>
          <a:p>
            <a:endParaRPr lang="en-US" dirty="0"/>
          </a:p>
          <a:p>
            <a:pPr marL="342900" indent="-342900">
              <a:buAutoNum type="arabicPeriod"/>
            </a:pPr>
            <a:r>
              <a:rPr lang="en-US" dirty="0"/>
              <a:t>Read the description</a:t>
            </a:r>
          </a:p>
          <a:p>
            <a:pPr marL="342900" indent="-342900">
              <a:buAutoNum type="arabicPeriod"/>
            </a:pPr>
            <a:r>
              <a:rPr lang="en-US" dirty="0"/>
              <a:t>Watch the video</a:t>
            </a:r>
          </a:p>
          <a:p>
            <a:pPr marL="800100" lvl="1" indent="-342900">
              <a:buFont typeface="Arial" panose="020B0604020202020204" pitchFamily="34" charset="0"/>
              <a:buChar char="•"/>
            </a:pPr>
            <a:r>
              <a:rPr lang="en-US" dirty="0"/>
              <a:t>Is this theme in your top 5?</a:t>
            </a:r>
          </a:p>
          <a:p>
            <a:pPr marL="800100" lvl="1" indent="-342900">
              <a:buFont typeface="Arial" panose="020B0604020202020204" pitchFamily="34" charset="0"/>
              <a:buChar char="•"/>
            </a:pPr>
            <a:r>
              <a:rPr lang="en-US" dirty="0"/>
              <a:t>Does this theme REALLY resonate with you?</a:t>
            </a:r>
          </a:p>
          <a:p>
            <a:r>
              <a:rPr lang="en-US" dirty="0"/>
              <a:t> </a:t>
            </a:r>
          </a:p>
        </p:txBody>
      </p:sp>
    </p:spTree>
    <p:extLst>
      <p:ext uri="{BB962C8B-B14F-4D97-AF65-F5344CB8AC3E}">
        <p14:creationId xmlns:p14="http://schemas.microsoft.com/office/powerpoint/2010/main" val="18375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a:t>
            </a:r>
          </a:p>
        </p:txBody>
      </p:sp>
      <p:sp>
        <p:nvSpPr>
          <p:cNvPr id="5" name="Content Placeholder 4">
            <a:extLst>
              <a:ext uri="{FF2B5EF4-FFF2-40B4-BE49-F238E27FC236}">
                <a16:creationId xmlns:a16="http://schemas.microsoft.com/office/drawing/2014/main" id="{D23E77C4-A0CE-47C3-88BF-D02FE22A44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0238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Positivity </a:t>
            </a:r>
          </a:p>
        </p:txBody>
      </p:sp>
      <p:sp>
        <p:nvSpPr>
          <p:cNvPr id="5" name="Content Placeholder 4">
            <a:extLst>
              <a:ext uri="{FF2B5EF4-FFF2-40B4-BE49-F238E27FC236}">
                <a16:creationId xmlns:a16="http://schemas.microsoft.com/office/drawing/2014/main" id="{0BA91FB7-CC72-4267-8C96-1F0B6DC5FF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6258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5" name="Content Placeholder 4">
            <a:extLst>
              <a:ext uri="{FF2B5EF4-FFF2-40B4-BE49-F238E27FC236}">
                <a16:creationId xmlns:a16="http://schemas.microsoft.com/office/drawing/2014/main" id="{AE031932-221D-4EED-B0AE-472B21200D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778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Achiever</a:t>
            </a:r>
          </a:p>
        </p:txBody>
      </p:sp>
      <p:sp>
        <p:nvSpPr>
          <p:cNvPr id="5" name="Content Placeholder 4">
            <a:extLst>
              <a:ext uri="{FF2B5EF4-FFF2-40B4-BE49-F238E27FC236}">
                <a16:creationId xmlns:a16="http://schemas.microsoft.com/office/drawing/2014/main" id="{175E5C8E-19AA-4DF4-B403-ED88D137A5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0426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Activator</a:t>
            </a:r>
          </a:p>
        </p:txBody>
      </p:sp>
      <p:sp>
        <p:nvSpPr>
          <p:cNvPr id="5" name="Content Placeholder 4">
            <a:extLst>
              <a:ext uri="{FF2B5EF4-FFF2-40B4-BE49-F238E27FC236}">
                <a16:creationId xmlns:a16="http://schemas.microsoft.com/office/drawing/2014/main" id="{CA4B011B-F92F-434C-8FD3-F78F77C532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5841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kind of activities are you naturally drawn to?</a:t>
            </a:r>
          </a:p>
        </p:txBody>
      </p:sp>
      <p:sp>
        <p:nvSpPr>
          <p:cNvPr id="5" name="Text Placeholder 4"/>
          <p:cNvSpPr>
            <a:spLocks noGrp="1"/>
          </p:cNvSpPr>
          <p:nvPr>
            <p:ph type="body" idx="1"/>
          </p:nvPr>
        </p:nvSpPr>
        <p:spPr/>
        <p:txBody>
          <a:bodyPr/>
          <a:lstStyle/>
          <a:p>
            <a:r>
              <a:rPr lang="en-US" dirty="0"/>
              <a:t>What energizes you?</a:t>
            </a:r>
          </a:p>
        </p:txBody>
      </p:sp>
    </p:spTree>
    <p:extLst>
      <p:ext uri="{BB962C8B-B14F-4D97-AF65-F5344CB8AC3E}">
        <p14:creationId xmlns:p14="http://schemas.microsoft.com/office/powerpoint/2010/main" val="3987683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Deliberative</a:t>
            </a:r>
          </a:p>
        </p:txBody>
      </p:sp>
      <p:sp>
        <p:nvSpPr>
          <p:cNvPr id="5" name="Content Placeholder 4">
            <a:extLst>
              <a:ext uri="{FF2B5EF4-FFF2-40B4-BE49-F238E27FC236}">
                <a16:creationId xmlns:a16="http://schemas.microsoft.com/office/drawing/2014/main" id="{5D392E50-09D2-48B4-A2CF-62A6FFDC56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1334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164" y="3150684"/>
            <a:ext cx="7766936" cy="1646302"/>
          </a:xfrm>
        </p:spPr>
        <p:txBody>
          <a:bodyPr/>
          <a:lstStyle/>
          <a:p>
            <a:r>
              <a:rPr lang="en-US" dirty="0"/>
              <a:t>Know Your Strengths</a:t>
            </a:r>
            <a:br>
              <a:rPr lang="en-US" dirty="0"/>
            </a:br>
            <a:r>
              <a:rPr lang="en-US" sz="4500" dirty="0"/>
              <a:t>Strengths Finder 2.0</a:t>
            </a:r>
            <a:br>
              <a:rPr lang="en-US" dirty="0"/>
            </a:br>
            <a:endParaRPr lang="en-US" dirty="0"/>
          </a:p>
        </p:txBody>
      </p:sp>
      <p:sp>
        <p:nvSpPr>
          <p:cNvPr id="3" name="Subtitle 2"/>
          <p:cNvSpPr>
            <a:spLocks noGrp="1"/>
          </p:cNvSpPr>
          <p:nvPr>
            <p:ph type="subTitle" idx="1"/>
          </p:nvPr>
        </p:nvSpPr>
        <p:spPr/>
        <p:txBody>
          <a:bodyPr/>
          <a:lstStyle/>
          <a:p>
            <a:r>
              <a:rPr lang="en-US" dirty="0">
                <a:solidFill>
                  <a:srgbClr val="4A75B4"/>
                </a:solidFill>
              </a:rPr>
              <a:t>Kimberly Perry, Ph.D., PCC</a:t>
            </a:r>
          </a:p>
          <a:p>
            <a:r>
              <a:rPr lang="en-US" dirty="0">
                <a:solidFill>
                  <a:srgbClr val="4A75B4"/>
                </a:solidFill>
              </a:rPr>
              <a:t>Kath Kunz</a:t>
            </a:r>
          </a:p>
        </p:txBody>
      </p:sp>
      <p:pic>
        <p:nvPicPr>
          <p:cNvPr id="4" name="Picture 2" descr="Image result for Women in nuclear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286" y="554637"/>
            <a:ext cx="6050353" cy="174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565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Maximizer</a:t>
            </a:r>
          </a:p>
        </p:txBody>
      </p:sp>
      <p:sp>
        <p:nvSpPr>
          <p:cNvPr id="5" name="Content Placeholder 4">
            <a:extLst>
              <a:ext uri="{FF2B5EF4-FFF2-40B4-BE49-F238E27FC236}">
                <a16:creationId xmlns:a16="http://schemas.microsoft.com/office/drawing/2014/main" id="{ABB754D7-FFB8-42EB-95AF-CC86F75893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9453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5" name="Content Placeholder 4">
            <a:extLst>
              <a:ext uri="{FF2B5EF4-FFF2-40B4-BE49-F238E27FC236}">
                <a16:creationId xmlns:a16="http://schemas.microsoft.com/office/drawing/2014/main" id="{48AED097-794D-4183-A35E-5D3F39566D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2546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5" name="Content Placeholder 4">
            <a:extLst>
              <a:ext uri="{FF2B5EF4-FFF2-40B4-BE49-F238E27FC236}">
                <a16:creationId xmlns:a16="http://schemas.microsoft.com/office/drawing/2014/main" id="{BF1502E0-B8E4-4FD6-9376-D6CE26C4F9B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643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Ideation</a:t>
            </a:r>
          </a:p>
        </p:txBody>
      </p:sp>
      <p:sp>
        <p:nvSpPr>
          <p:cNvPr id="5" name="Content Placeholder 4">
            <a:extLst>
              <a:ext uri="{FF2B5EF4-FFF2-40B4-BE49-F238E27FC236}">
                <a16:creationId xmlns:a16="http://schemas.microsoft.com/office/drawing/2014/main" id="{8B39E6FD-5DA4-4193-8FDB-23CEDC9DD6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3326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kind of activities frustrate you or drain you?</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4570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Learner</a:t>
            </a:r>
          </a:p>
        </p:txBody>
      </p:sp>
      <p:sp>
        <p:nvSpPr>
          <p:cNvPr id="5" name="Content Placeholder 4">
            <a:extLst>
              <a:ext uri="{FF2B5EF4-FFF2-40B4-BE49-F238E27FC236}">
                <a16:creationId xmlns:a16="http://schemas.microsoft.com/office/drawing/2014/main" id="{F53E1889-88DC-4D79-B187-0D862C959D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569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a:t>
            </a:r>
          </a:p>
        </p:txBody>
      </p:sp>
      <p:sp>
        <p:nvSpPr>
          <p:cNvPr id="5" name="Content Placeholder 4">
            <a:extLst>
              <a:ext uri="{FF2B5EF4-FFF2-40B4-BE49-F238E27FC236}">
                <a16:creationId xmlns:a16="http://schemas.microsoft.com/office/drawing/2014/main" id="{96CEA919-D9CB-4AB1-884F-E51809EDE1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055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a:t>
            </a:r>
          </a:p>
        </p:txBody>
      </p:sp>
      <p:sp>
        <p:nvSpPr>
          <p:cNvPr id="5" name="Content Placeholder 4">
            <a:extLst>
              <a:ext uri="{FF2B5EF4-FFF2-40B4-BE49-F238E27FC236}">
                <a16:creationId xmlns:a16="http://schemas.microsoft.com/office/drawing/2014/main" id="{82F435FB-9331-4512-99F3-8B1075518B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8102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a:t>
            </a:r>
          </a:p>
        </p:txBody>
      </p:sp>
      <p:sp>
        <p:nvSpPr>
          <p:cNvPr id="5" name="Content Placeholder 4">
            <a:extLst>
              <a:ext uri="{FF2B5EF4-FFF2-40B4-BE49-F238E27FC236}">
                <a16:creationId xmlns:a16="http://schemas.microsoft.com/office/drawing/2014/main" id="{8D214B65-D8EF-4337-B68A-3E21339EDF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61728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kind of activities do you pick up quickly?</a:t>
            </a:r>
          </a:p>
        </p:txBody>
      </p:sp>
      <p:sp>
        <p:nvSpPr>
          <p:cNvPr id="5" name="Text Placeholder 4"/>
          <p:cNvSpPr>
            <a:spLocks noGrp="1"/>
          </p:cNvSpPr>
          <p:nvPr>
            <p:ph type="body" idx="1"/>
          </p:nvPr>
        </p:nvSpPr>
        <p:spPr/>
        <p:txBody>
          <a:bodyPr/>
          <a:lstStyle/>
          <a:p>
            <a:r>
              <a:rPr lang="en-US" dirty="0"/>
              <a:t>Learning</a:t>
            </a:r>
          </a:p>
        </p:txBody>
      </p:sp>
    </p:spTree>
    <p:extLst>
      <p:ext uri="{BB962C8B-B14F-4D97-AF65-F5344CB8AC3E}">
        <p14:creationId xmlns:p14="http://schemas.microsoft.com/office/powerpoint/2010/main" val="113045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dirty="0"/>
              <a:t>Safety, Housekeeping &amp; Ground Rules</a:t>
            </a:r>
          </a:p>
        </p:txBody>
      </p:sp>
      <p:sp>
        <p:nvSpPr>
          <p:cNvPr id="13315" name="Rectangle 3"/>
          <p:cNvSpPr>
            <a:spLocks noGrp="1" noChangeArrowheads="1"/>
          </p:cNvSpPr>
          <p:nvPr>
            <p:ph sz="half" idx="1"/>
          </p:nvPr>
        </p:nvSpPr>
        <p:spPr>
          <a:xfrm>
            <a:off x="677334" y="1607137"/>
            <a:ext cx="4184035" cy="3880772"/>
          </a:xfrm>
        </p:spPr>
        <p:txBody>
          <a:bodyPr>
            <a:normAutofit/>
          </a:bodyPr>
          <a:lstStyle/>
          <a:p>
            <a:r>
              <a:rPr lang="en-US" sz="2000" dirty="0"/>
              <a:t>Safety minute</a:t>
            </a:r>
          </a:p>
          <a:p>
            <a:r>
              <a:rPr lang="en-US" sz="2000" dirty="0"/>
              <a:t>Cell phones on vibrate</a:t>
            </a:r>
          </a:p>
          <a:p>
            <a:r>
              <a:rPr lang="en-US" sz="2000" dirty="0"/>
              <a:t>We will take 15 min breaks hourly</a:t>
            </a:r>
          </a:p>
          <a:p>
            <a:r>
              <a:rPr lang="en-US" sz="2000" dirty="0"/>
              <a:t>Lunch break will be a full hour</a:t>
            </a:r>
            <a:endParaRPr lang="en-US" altLang="en-US" sz="2000" dirty="0"/>
          </a:p>
        </p:txBody>
      </p:sp>
      <p:sp>
        <p:nvSpPr>
          <p:cNvPr id="2" name="Content Placeholder 1"/>
          <p:cNvSpPr>
            <a:spLocks noGrp="1"/>
          </p:cNvSpPr>
          <p:nvPr>
            <p:ph sz="half" idx="2"/>
          </p:nvPr>
        </p:nvSpPr>
        <p:spPr>
          <a:xfrm>
            <a:off x="5089969" y="1607137"/>
            <a:ext cx="5193019" cy="3880773"/>
          </a:xfrm>
        </p:spPr>
        <p:txBody>
          <a:bodyPr>
            <a:normAutofit/>
          </a:bodyPr>
          <a:lstStyle/>
          <a:p>
            <a:r>
              <a:rPr lang="en-US" altLang="en-US" dirty="0"/>
              <a:t>Everything is Confidential</a:t>
            </a:r>
          </a:p>
          <a:p>
            <a:r>
              <a:rPr lang="en-US" altLang="en-US" dirty="0"/>
              <a:t>Everyone Participates</a:t>
            </a:r>
          </a:p>
          <a:p>
            <a:r>
              <a:rPr lang="en-US" altLang="en-US" dirty="0"/>
              <a:t>Listen First</a:t>
            </a:r>
          </a:p>
          <a:p>
            <a:r>
              <a:rPr lang="en-US" altLang="en-US" dirty="0"/>
              <a:t>Stay Focused</a:t>
            </a:r>
          </a:p>
          <a:p>
            <a:r>
              <a:rPr lang="en-US" altLang="en-US" dirty="0"/>
              <a:t>Be flexible / open to new perspectives</a:t>
            </a:r>
          </a:p>
          <a:p>
            <a:r>
              <a:rPr lang="en-US" altLang="en-US" dirty="0"/>
              <a:t>Respect each other’s time: Start class and return from breaks on time</a:t>
            </a:r>
          </a:p>
          <a:p>
            <a:pPr marL="0" indent="0">
              <a:buNone/>
            </a:pPr>
            <a:r>
              <a:rPr lang="en-US" altLang="en-US" dirty="0"/>
              <a:t> </a:t>
            </a:r>
          </a:p>
          <a:p>
            <a:endParaRPr lang="en-US" dirty="0"/>
          </a:p>
        </p:txBody>
      </p:sp>
    </p:spTree>
    <p:extLst>
      <p:ext uri="{BB962C8B-B14F-4D97-AF65-F5344CB8AC3E}">
        <p14:creationId xmlns:p14="http://schemas.microsoft.com/office/powerpoint/2010/main" val="29515359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Developer</a:t>
            </a:r>
          </a:p>
        </p:txBody>
      </p:sp>
      <p:sp>
        <p:nvSpPr>
          <p:cNvPr id="5" name="Content Placeholder 4">
            <a:extLst>
              <a:ext uri="{FF2B5EF4-FFF2-40B4-BE49-F238E27FC236}">
                <a16:creationId xmlns:a16="http://schemas.microsoft.com/office/drawing/2014/main" id="{5491B3F3-46CA-43BF-A4AF-2ACCB1463B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7380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Individualization</a:t>
            </a:r>
          </a:p>
        </p:txBody>
      </p:sp>
      <p:sp>
        <p:nvSpPr>
          <p:cNvPr id="5" name="Content Placeholder 4">
            <a:extLst>
              <a:ext uri="{FF2B5EF4-FFF2-40B4-BE49-F238E27FC236}">
                <a16:creationId xmlns:a16="http://schemas.microsoft.com/office/drawing/2014/main" id="{0150AE93-1A76-42E4-A0BF-9EA57DF577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59423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 15 Min</a:t>
            </a:r>
          </a:p>
        </p:txBody>
      </p:sp>
      <p:sp>
        <p:nvSpPr>
          <p:cNvPr id="5" name="Content Placeholder 4">
            <a:extLst>
              <a:ext uri="{FF2B5EF4-FFF2-40B4-BE49-F238E27FC236}">
                <a16:creationId xmlns:a16="http://schemas.microsoft.com/office/drawing/2014/main" id="{CA587861-7FB6-48D9-9D0D-9BC04F4377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7863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5440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p:txBody>
          <a:bodyPr/>
          <a:lstStyle/>
          <a:p>
            <a:r>
              <a:rPr altLang="en-US" dirty="0"/>
              <a:t>Signature Themes </a:t>
            </a:r>
            <a:r>
              <a:rPr lang="en-US" altLang="en-US" dirty="0"/>
              <a:t>Handout</a:t>
            </a:r>
            <a:endParaRPr alt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73CF70-45FD-438D-99C4-6BC970967AA9}" type="slidenum">
              <a:rPr lang="en-US" altLang="en-US"/>
              <a:pPr eaLnBrk="1" hangingPunct="1"/>
              <a:t>54</a:t>
            </a:fld>
            <a:endParaRPr lang="en-US" altLang="en-US" dirty="0"/>
          </a:p>
        </p:txBody>
      </p:sp>
      <p:pic>
        <p:nvPicPr>
          <p:cNvPr id="2" name="Picture 1"/>
          <p:cNvPicPr>
            <a:picLocks noChangeAspect="1"/>
          </p:cNvPicPr>
          <p:nvPr/>
        </p:nvPicPr>
        <p:blipFill>
          <a:blip r:embed="rId3"/>
          <a:stretch>
            <a:fillRect/>
          </a:stretch>
        </p:blipFill>
        <p:spPr>
          <a:xfrm>
            <a:off x="479857" y="1465008"/>
            <a:ext cx="3027613" cy="3927982"/>
          </a:xfrm>
          <a:prstGeom prst="rect">
            <a:avLst/>
          </a:prstGeom>
        </p:spPr>
      </p:pic>
      <p:pic>
        <p:nvPicPr>
          <p:cNvPr id="3" name="Picture 2"/>
          <p:cNvPicPr>
            <a:picLocks noChangeAspect="1"/>
          </p:cNvPicPr>
          <p:nvPr/>
        </p:nvPicPr>
        <p:blipFill>
          <a:blip r:embed="rId4"/>
          <a:stretch>
            <a:fillRect/>
          </a:stretch>
        </p:blipFill>
        <p:spPr>
          <a:xfrm>
            <a:off x="3826140" y="1652586"/>
            <a:ext cx="2924175" cy="3552825"/>
          </a:xfrm>
          <a:prstGeom prst="rect">
            <a:avLst/>
          </a:prstGeom>
        </p:spPr>
      </p:pic>
      <p:pic>
        <p:nvPicPr>
          <p:cNvPr id="8" name="Picture 7"/>
          <p:cNvPicPr>
            <a:picLocks noChangeAspect="1"/>
          </p:cNvPicPr>
          <p:nvPr/>
        </p:nvPicPr>
        <p:blipFill>
          <a:blip r:embed="rId5"/>
          <a:stretch>
            <a:fillRect/>
          </a:stretch>
        </p:blipFill>
        <p:spPr>
          <a:xfrm>
            <a:off x="6974946" y="369509"/>
            <a:ext cx="1075722" cy="1084686"/>
          </a:xfrm>
          <a:prstGeom prst="rect">
            <a:avLst/>
          </a:prstGeom>
        </p:spPr>
      </p:pic>
      <p:sp>
        <p:nvSpPr>
          <p:cNvPr id="9" name="TextBox 8"/>
          <p:cNvSpPr txBox="1"/>
          <p:nvPr/>
        </p:nvSpPr>
        <p:spPr>
          <a:xfrm>
            <a:off x="6750315" y="2066090"/>
            <a:ext cx="3263928" cy="3139321"/>
          </a:xfrm>
          <a:prstGeom prst="rect">
            <a:avLst/>
          </a:prstGeom>
          <a:noFill/>
        </p:spPr>
        <p:txBody>
          <a:bodyPr wrap="square" rtlCol="0">
            <a:spAutoFit/>
          </a:bodyPr>
          <a:lstStyle/>
          <a:p>
            <a:r>
              <a:rPr lang="en-US" dirty="0"/>
              <a:t>As you watch these short clips take note on this handout:</a:t>
            </a:r>
          </a:p>
          <a:p>
            <a:endParaRPr lang="en-US" dirty="0"/>
          </a:p>
          <a:p>
            <a:pPr marL="342900" indent="-342900">
              <a:buAutoNum type="arabicPeriod"/>
            </a:pPr>
            <a:r>
              <a:rPr lang="en-US" dirty="0"/>
              <a:t>Read the description</a:t>
            </a:r>
          </a:p>
          <a:p>
            <a:pPr marL="342900" indent="-342900">
              <a:buAutoNum type="arabicPeriod"/>
            </a:pPr>
            <a:r>
              <a:rPr lang="en-US" dirty="0"/>
              <a:t>Watch the video</a:t>
            </a:r>
          </a:p>
          <a:p>
            <a:pPr marL="800100" lvl="1" indent="-342900">
              <a:buFont typeface="Arial" panose="020B0604020202020204" pitchFamily="34" charset="0"/>
              <a:buChar char="•"/>
            </a:pPr>
            <a:r>
              <a:rPr lang="en-US" dirty="0"/>
              <a:t>Is this theme in your top 5?</a:t>
            </a:r>
          </a:p>
          <a:p>
            <a:pPr marL="800100" lvl="1" indent="-342900">
              <a:buFont typeface="Arial" panose="020B0604020202020204" pitchFamily="34" charset="0"/>
              <a:buChar char="•"/>
            </a:pPr>
            <a:r>
              <a:rPr lang="en-US" dirty="0"/>
              <a:t>Does this theme resonate with you?</a:t>
            </a:r>
          </a:p>
          <a:p>
            <a:r>
              <a:rPr lang="en-US" dirty="0"/>
              <a:t> </a:t>
            </a:r>
          </a:p>
        </p:txBody>
      </p:sp>
    </p:spTree>
    <p:extLst>
      <p:ext uri="{BB962C8B-B14F-4D97-AF65-F5344CB8AC3E}">
        <p14:creationId xmlns:p14="http://schemas.microsoft.com/office/powerpoint/2010/main" val="1274033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a:t>
            </a:r>
          </a:p>
        </p:txBody>
      </p:sp>
      <p:sp>
        <p:nvSpPr>
          <p:cNvPr id="5" name="Content Placeholder 4">
            <a:extLst>
              <a:ext uri="{FF2B5EF4-FFF2-40B4-BE49-F238E27FC236}">
                <a16:creationId xmlns:a16="http://schemas.microsoft.com/office/drawing/2014/main" id="{CC60116F-F654-4B8A-8414-B564F6FEC8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04814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a:t>
            </a:r>
          </a:p>
        </p:txBody>
      </p:sp>
      <p:sp>
        <p:nvSpPr>
          <p:cNvPr id="5" name="Content Placeholder 4">
            <a:extLst>
              <a:ext uri="{FF2B5EF4-FFF2-40B4-BE49-F238E27FC236}">
                <a16:creationId xmlns:a16="http://schemas.microsoft.com/office/drawing/2014/main" id="{EFD106EC-13EF-4B75-B422-CC7EE9B7D4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9058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a:t>
            </a:r>
          </a:p>
        </p:txBody>
      </p:sp>
      <p:sp>
        <p:nvSpPr>
          <p:cNvPr id="5" name="Content Placeholder 4">
            <a:extLst>
              <a:ext uri="{FF2B5EF4-FFF2-40B4-BE49-F238E27FC236}">
                <a16:creationId xmlns:a16="http://schemas.microsoft.com/office/drawing/2014/main" id="{37D80569-BA89-4355-81CD-33E57274CC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01938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a:t>
            </a:r>
          </a:p>
        </p:txBody>
      </p:sp>
      <p:sp>
        <p:nvSpPr>
          <p:cNvPr id="5" name="Content Placeholder 4">
            <a:extLst>
              <a:ext uri="{FF2B5EF4-FFF2-40B4-BE49-F238E27FC236}">
                <a16:creationId xmlns:a16="http://schemas.microsoft.com/office/drawing/2014/main" id="{CD8D4398-6406-4230-9459-3E92B56ACD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3840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takes you longer to do, even if you know how to do all the steps?</a:t>
            </a:r>
          </a:p>
        </p:txBody>
      </p:sp>
      <p:sp>
        <p:nvSpPr>
          <p:cNvPr id="5" name="Text Placeholder 4"/>
          <p:cNvSpPr>
            <a:spLocks noGrp="1"/>
          </p:cNvSpPr>
          <p:nvPr>
            <p:ph type="body" idx="1"/>
          </p:nvPr>
        </p:nvSpPr>
        <p:spPr/>
        <p:txBody>
          <a:bodyPr/>
          <a:lstStyle/>
          <a:p>
            <a:r>
              <a:rPr lang="en-US" dirty="0"/>
              <a:t>Learning</a:t>
            </a:r>
          </a:p>
        </p:txBody>
      </p:sp>
    </p:spTree>
    <p:extLst>
      <p:ext uri="{BB962C8B-B14F-4D97-AF65-F5344CB8AC3E}">
        <p14:creationId xmlns:p14="http://schemas.microsoft.com/office/powerpoint/2010/main" val="415350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1459833"/>
            <a:ext cx="9557528" cy="3067616"/>
          </a:xfrm>
        </p:spPr>
        <p:txBody>
          <a:bodyPr>
            <a:normAutofit/>
          </a:bodyPr>
          <a:lstStyle/>
          <a:p>
            <a:r>
              <a:rPr lang="en-US" i="1" dirty="0"/>
              <a:t>Work on ourselves first!</a:t>
            </a:r>
            <a:br>
              <a:rPr lang="en-US" i="1" dirty="0"/>
            </a:br>
            <a:r>
              <a:rPr lang="en-US" sz="3000" i="1" dirty="0"/>
              <a:t> 	1. Engaged </a:t>
            </a:r>
            <a:br>
              <a:rPr lang="en-US" sz="3000" i="1" dirty="0"/>
            </a:br>
            <a:r>
              <a:rPr lang="en-US" sz="3000" i="1" dirty="0"/>
              <a:t>	2. Enabled </a:t>
            </a:r>
            <a:br>
              <a:rPr lang="en-US" sz="3000" i="1" dirty="0"/>
            </a:br>
            <a:r>
              <a:rPr lang="en-US" sz="3000" i="1" dirty="0"/>
              <a:t>	3. Sustainable</a:t>
            </a:r>
            <a:br>
              <a:rPr lang="en-US" sz="3000" i="1" dirty="0"/>
            </a:br>
            <a:endParaRPr lang="en-US" sz="3000" i="1" dirty="0"/>
          </a:p>
        </p:txBody>
      </p:sp>
      <p:sp>
        <p:nvSpPr>
          <p:cNvPr id="5" name="Text Placeholder 4"/>
          <p:cNvSpPr>
            <a:spLocks noGrp="1"/>
          </p:cNvSpPr>
          <p:nvPr>
            <p:ph type="body" idx="1"/>
          </p:nvPr>
        </p:nvSpPr>
        <p:spPr/>
        <p:txBody>
          <a:bodyPr/>
          <a:lstStyle/>
          <a:p>
            <a:pPr algn="r"/>
            <a:r>
              <a:rPr lang="en-US" dirty="0"/>
              <a:t>By Ed Halpin CNO of PG&amp;E</a:t>
            </a:r>
          </a:p>
          <a:p>
            <a:pPr algn="r"/>
            <a:r>
              <a:rPr lang="en-US" dirty="0"/>
              <a:t>US Women in Nuclear Conference Opening Plenary </a:t>
            </a:r>
          </a:p>
        </p:txBody>
      </p:sp>
    </p:spTree>
    <p:extLst>
      <p:ext uri="{BB962C8B-B14F-4D97-AF65-F5344CB8AC3E}">
        <p14:creationId xmlns:p14="http://schemas.microsoft.com/office/powerpoint/2010/main" val="559058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a:t>
            </a:r>
          </a:p>
        </p:txBody>
      </p:sp>
      <p:sp>
        <p:nvSpPr>
          <p:cNvPr id="5" name="Content Placeholder 4">
            <a:extLst>
              <a:ext uri="{FF2B5EF4-FFF2-40B4-BE49-F238E27FC236}">
                <a16:creationId xmlns:a16="http://schemas.microsoft.com/office/drawing/2014/main" id="{859C91FB-89B7-40AF-9DA2-3320DC11FC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60939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5" name="Content Placeholder 4">
            <a:extLst>
              <a:ext uri="{FF2B5EF4-FFF2-40B4-BE49-F238E27FC236}">
                <a16:creationId xmlns:a16="http://schemas.microsoft.com/office/drawing/2014/main" id="{D4608D87-EB5D-47F9-96AC-5B5747AFBE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3203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Adaptability</a:t>
            </a:r>
          </a:p>
        </p:txBody>
      </p:sp>
      <p:sp>
        <p:nvSpPr>
          <p:cNvPr id="5" name="Content Placeholder 4">
            <a:extLst>
              <a:ext uri="{FF2B5EF4-FFF2-40B4-BE49-F238E27FC236}">
                <a16:creationId xmlns:a16="http://schemas.microsoft.com/office/drawing/2014/main" id="{17231F25-A8D8-4AD4-8793-63E2E76E5F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6227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a:t>
            </a:r>
          </a:p>
        </p:txBody>
      </p:sp>
      <p:sp>
        <p:nvSpPr>
          <p:cNvPr id="5" name="Content Placeholder 4">
            <a:extLst>
              <a:ext uri="{FF2B5EF4-FFF2-40B4-BE49-F238E27FC236}">
                <a16:creationId xmlns:a16="http://schemas.microsoft.com/office/drawing/2014/main" id="{2717BC04-4F1F-440C-91C9-3401FA99AD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379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a:t>
            </a:r>
          </a:p>
        </p:txBody>
      </p:sp>
      <p:sp>
        <p:nvSpPr>
          <p:cNvPr id="5" name="Content Placeholder 4">
            <a:extLst>
              <a:ext uri="{FF2B5EF4-FFF2-40B4-BE49-F238E27FC236}">
                <a16:creationId xmlns:a16="http://schemas.microsoft.com/office/drawing/2014/main" id="{32052466-843B-4031-8A0A-AAB721DCF5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8433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activities do you seem to automatically know the steps that need to be taken?</a:t>
            </a:r>
          </a:p>
        </p:txBody>
      </p:sp>
      <p:sp>
        <p:nvSpPr>
          <p:cNvPr id="5" name="Text Placeholder 4"/>
          <p:cNvSpPr>
            <a:spLocks noGrp="1"/>
          </p:cNvSpPr>
          <p:nvPr>
            <p:ph type="body" idx="1"/>
          </p:nvPr>
        </p:nvSpPr>
        <p:spPr/>
        <p:txBody>
          <a:bodyPr/>
          <a:lstStyle/>
          <a:p>
            <a:r>
              <a:rPr lang="en-US" dirty="0"/>
              <a:t>Flow</a:t>
            </a:r>
          </a:p>
        </p:txBody>
      </p:sp>
    </p:spTree>
    <p:extLst>
      <p:ext uri="{BB962C8B-B14F-4D97-AF65-F5344CB8AC3E}">
        <p14:creationId xmlns:p14="http://schemas.microsoft.com/office/powerpoint/2010/main" val="66639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Intellection</a:t>
            </a:r>
          </a:p>
        </p:txBody>
      </p:sp>
      <p:sp>
        <p:nvSpPr>
          <p:cNvPr id="5" name="Content Placeholder 4">
            <a:extLst>
              <a:ext uri="{FF2B5EF4-FFF2-40B4-BE49-F238E27FC236}">
                <a16:creationId xmlns:a16="http://schemas.microsoft.com/office/drawing/2014/main" id="{DF7CB4F6-97D9-4E3A-AD7E-F8F7310650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08051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Futuristic</a:t>
            </a:r>
          </a:p>
        </p:txBody>
      </p:sp>
      <p:sp>
        <p:nvSpPr>
          <p:cNvPr id="5" name="Content Placeholder 4">
            <a:extLst>
              <a:ext uri="{FF2B5EF4-FFF2-40B4-BE49-F238E27FC236}">
                <a16:creationId xmlns:a16="http://schemas.microsoft.com/office/drawing/2014/main" id="{8C86F099-A721-42EF-90DC-D34D3D0007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85533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Relator</a:t>
            </a:r>
          </a:p>
        </p:txBody>
      </p:sp>
      <p:sp>
        <p:nvSpPr>
          <p:cNvPr id="5" name="Content Placeholder 4">
            <a:extLst>
              <a:ext uri="{FF2B5EF4-FFF2-40B4-BE49-F238E27FC236}">
                <a16:creationId xmlns:a16="http://schemas.microsoft.com/office/drawing/2014/main" id="{917FFC34-A339-45FF-A241-D973A1F776B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234578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Self-Assurance</a:t>
            </a:r>
          </a:p>
        </p:txBody>
      </p:sp>
      <p:sp>
        <p:nvSpPr>
          <p:cNvPr id="5" name="Content Placeholder 4">
            <a:extLst>
              <a:ext uri="{FF2B5EF4-FFF2-40B4-BE49-F238E27FC236}">
                <a16:creationId xmlns:a16="http://schemas.microsoft.com/office/drawing/2014/main" id="{645520E8-E754-46AB-ADA9-A3FB5CA01C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8045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1473"/>
            <a:ext cx="8596668" cy="1320800"/>
          </a:xfrm>
        </p:spPr>
        <p:txBody>
          <a:bodyPr/>
          <a:lstStyle/>
          <a:p>
            <a:r>
              <a:rPr lang="en-US" dirty="0"/>
              <a:t>Agenda</a:t>
            </a:r>
          </a:p>
        </p:txBody>
      </p:sp>
      <p:sp>
        <p:nvSpPr>
          <p:cNvPr id="3" name="Content Placeholder 2"/>
          <p:cNvSpPr>
            <a:spLocks noGrp="1"/>
          </p:cNvSpPr>
          <p:nvPr>
            <p:ph idx="1"/>
          </p:nvPr>
        </p:nvSpPr>
        <p:spPr>
          <a:xfrm>
            <a:off x="677334" y="1406610"/>
            <a:ext cx="8596668" cy="3880773"/>
          </a:xfrm>
        </p:spPr>
        <p:txBody>
          <a:bodyPr/>
          <a:lstStyle/>
          <a:p>
            <a:r>
              <a:rPr lang="en-US" dirty="0"/>
              <a:t>After this session you will be able to</a:t>
            </a:r>
          </a:p>
          <a:p>
            <a:pPr lvl="1"/>
            <a:r>
              <a:rPr lang="en-US" dirty="0"/>
              <a:t>Describe what a “Strength” is</a:t>
            </a:r>
          </a:p>
          <a:p>
            <a:pPr lvl="1"/>
            <a:r>
              <a:rPr lang="en-US" dirty="0"/>
              <a:t>Utilize your Strengths and leverage them more effectively </a:t>
            </a:r>
          </a:p>
          <a:p>
            <a:pPr lvl="1"/>
            <a:r>
              <a:rPr lang="en-US" dirty="0"/>
              <a:t>Apply how to play to your strengths</a:t>
            </a:r>
          </a:p>
          <a:p>
            <a:pPr lvl="1"/>
            <a:r>
              <a:rPr lang="en-US" dirty="0"/>
              <a:t>Devise an action plan to put your strengths into ACTION</a:t>
            </a:r>
          </a:p>
          <a:p>
            <a:pPr lvl="1"/>
            <a:endParaRPr lang="en-US" dirty="0"/>
          </a:p>
          <a:p>
            <a:pPr lvl="1"/>
            <a:endParaRPr lang="en-US" dirty="0"/>
          </a:p>
        </p:txBody>
      </p:sp>
    </p:spTree>
    <p:extLst>
      <p:ext uri="{BB962C8B-B14F-4D97-AF65-F5344CB8AC3E}">
        <p14:creationId xmlns:p14="http://schemas.microsoft.com/office/powerpoint/2010/main" val="3536903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Includer</a:t>
            </a:r>
          </a:p>
        </p:txBody>
      </p:sp>
      <p:sp>
        <p:nvSpPr>
          <p:cNvPr id="5" name="Content Placeholder 4">
            <a:extLst>
              <a:ext uri="{FF2B5EF4-FFF2-40B4-BE49-F238E27FC236}">
                <a16:creationId xmlns:a16="http://schemas.microsoft.com/office/drawing/2014/main" id="{B81F5905-5B12-4BD3-AF16-F9120B8A34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464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During what activities do have you had moments of subconscious excellence when you thought, HOW did I do that?</a:t>
            </a:r>
          </a:p>
        </p:txBody>
      </p:sp>
      <p:sp>
        <p:nvSpPr>
          <p:cNvPr id="5" name="Text Placeholder 4"/>
          <p:cNvSpPr>
            <a:spLocks noGrp="1"/>
          </p:cNvSpPr>
          <p:nvPr>
            <p:ph type="body" idx="1"/>
          </p:nvPr>
        </p:nvSpPr>
        <p:spPr/>
        <p:txBody>
          <a:bodyPr/>
          <a:lstStyle/>
          <a:p>
            <a:r>
              <a:rPr lang="en-US" dirty="0"/>
              <a:t>Glimpses of excellence</a:t>
            </a:r>
          </a:p>
        </p:txBody>
      </p:sp>
    </p:spTree>
    <p:extLst>
      <p:ext uri="{BB962C8B-B14F-4D97-AF65-F5344CB8AC3E}">
        <p14:creationId xmlns:p14="http://schemas.microsoft.com/office/powerpoint/2010/main" val="790258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Arranger</a:t>
            </a:r>
          </a:p>
        </p:txBody>
      </p:sp>
      <p:sp>
        <p:nvSpPr>
          <p:cNvPr id="5" name="Content Placeholder 4">
            <a:extLst>
              <a:ext uri="{FF2B5EF4-FFF2-40B4-BE49-F238E27FC236}">
                <a16:creationId xmlns:a16="http://schemas.microsoft.com/office/drawing/2014/main" id="{ACB2D496-C377-4107-92A9-BC74CEE483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1646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5" name="Content Placeholder 4">
            <a:extLst>
              <a:ext uri="{FF2B5EF4-FFF2-40B4-BE49-F238E27FC236}">
                <a16:creationId xmlns:a16="http://schemas.microsoft.com/office/drawing/2014/main" id="{7CEF8EA6-A802-4FEF-A39F-ED6B1C2791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689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Connectedness</a:t>
            </a:r>
          </a:p>
        </p:txBody>
      </p:sp>
      <p:sp>
        <p:nvSpPr>
          <p:cNvPr id="5" name="Content Placeholder 4">
            <a:extLst>
              <a:ext uri="{FF2B5EF4-FFF2-40B4-BE49-F238E27FC236}">
                <a16:creationId xmlns:a16="http://schemas.microsoft.com/office/drawing/2014/main" id="{F368767A-6772-4FC0-A0D3-847A191FD4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7216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5" name="Content Placeholder 4">
            <a:extLst>
              <a:ext uri="{FF2B5EF4-FFF2-40B4-BE49-F238E27FC236}">
                <a16:creationId xmlns:a16="http://schemas.microsoft.com/office/drawing/2014/main" id="{41ED3CDD-7389-47D7-A8D0-103A5220A4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2119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5" name="Content Placeholder 4">
            <a:extLst>
              <a:ext uri="{FF2B5EF4-FFF2-40B4-BE49-F238E27FC236}">
                <a16:creationId xmlns:a16="http://schemas.microsoft.com/office/drawing/2014/main" id="{9671F257-E00B-45A4-B427-4D5174C7E5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75091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activities give you a kick either while doing them or immediately after finishing?  When can I do that again?</a:t>
            </a:r>
          </a:p>
        </p:txBody>
      </p:sp>
      <p:sp>
        <p:nvSpPr>
          <p:cNvPr id="5" name="Text Placeholder 4"/>
          <p:cNvSpPr>
            <a:spLocks noGrp="1"/>
          </p:cNvSpPr>
          <p:nvPr>
            <p:ph type="body" idx="1"/>
          </p:nvPr>
        </p:nvSpPr>
        <p:spPr/>
        <p:txBody>
          <a:bodyPr/>
          <a:lstStyle/>
          <a:p>
            <a:r>
              <a:rPr lang="en-US" dirty="0"/>
              <a:t>Satisfaction</a:t>
            </a:r>
          </a:p>
        </p:txBody>
      </p:sp>
    </p:spTree>
    <p:extLst>
      <p:ext uri="{BB962C8B-B14F-4D97-AF65-F5344CB8AC3E}">
        <p14:creationId xmlns:p14="http://schemas.microsoft.com/office/powerpoint/2010/main" val="2887480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surprised you?</a:t>
            </a:r>
          </a:p>
        </p:txBody>
      </p:sp>
      <p:sp>
        <p:nvSpPr>
          <p:cNvPr id="3" name="Content Placeholder 2"/>
          <p:cNvSpPr>
            <a:spLocks noGrp="1"/>
          </p:cNvSpPr>
          <p:nvPr>
            <p:ph idx="1"/>
          </p:nvPr>
        </p:nvSpPr>
        <p:spPr>
          <a:xfrm>
            <a:off x="761555" y="1498853"/>
            <a:ext cx="8596668" cy="3880773"/>
          </a:xfrm>
        </p:spPr>
        <p:txBody>
          <a:bodyPr/>
          <a:lstStyle/>
          <a:p>
            <a:r>
              <a:rPr lang="en-US" dirty="0"/>
              <a:t>Knowing your top 5 themes</a:t>
            </a:r>
          </a:p>
          <a:p>
            <a:pPr lvl="1"/>
            <a:r>
              <a:rPr lang="en-US" dirty="0"/>
              <a:t>Was there a theme missing?</a:t>
            </a:r>
          </a:p>
          <a:p>
            <a:r>
              <a:rPr lang="en-US" dirty="0"/>
              <a:t>Why only give me 5? </a:t>
            </a:r>
          </a:p>
          <a:p>
            <a:r>
              <a:rPr lang="en-US" dirty="0"/>
              <a:t>Why not all 34 so I can work on those that are my weaknesses?</a:t>
            </a:r>
          </a:p>
          <a:p>
            <a:endParaRPr lang="en-US" dirty="0"/>
          </a:p>
        </p:txBody>
      </p:sp>
    </p:spTree>
    <p:extLst>
      <p:ext uri="{BB962C8B-B14F-4D97-AF65-F5344CB8AC3E}">
        <p14:creationId xmlns:p14="http://schemas.microsoft.com/office/powerpoint/2010/main" val="34551153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Strengths Based Development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10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Introductions</a:t>
            </a:r>
          </a:p>
        </p:txBody>
      </p:sp>
      <p:sp>
        <p:nvSpPr>
          <p:cNvPr id="3" name="Content Placeholder 2"/>
          <p:cNvSpPr>
            <a:spLocks noGrp="1"/>
          </p:cNvSpPr>
          <p:nvPr>
            <p:ph idx="1"/>
          </p:nvPr>
        </p:nvSpPr>
        <p:spPr>
          <a:xfrm>
            <a:off x="677334" y="1571041"/>
            <a:ext cx="8596668" cy="3880773"/>
          </a:xfrm>
        </p:spPr>
        <p:txBody>
          <a:bodyPr/>
          <a:lstStyle/>
          <a:p>
            <a:r>
              <a:rPr lang="en-US" dirty="0"/>
              <a:t>Your Name</a:t>
            </a:r>
          </a:p>
          <a:p>
            <a:r>
              <a:rPr lang="en-US" dirty="0"/>
              <a:t>Your Station</a:t>
            </a:r>
          </a:p>
          <a:p>
            <a:r>
              <a:rPr lang="en-US" dirty="0"/>
              <a:t>Title</a:t>
            </a:r>
          </a:p>
          <a:p>
            <a:r>
              <a:rPr lang="en-US" dirty="0"/>
              <a:t>#1 Strength</a:t>
            </a:r>
          </a:p>
          <a:p>
            <a:endParaRPr lang="en-US" dirty="0"/>
          </a:p>
        </p:txBody>
      </p:sp>
    </p:spTree>
    <p:extLst>
      <p:ext uri="{BB962C8B-B14F-4D97-AF65-F5344CB8AC3E}">
        <p14:creationId xmlns:p14="http://schemas.microsoft.com/office/powerpoint/2010/main" val="235489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ichael Jord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55" y="1024770"/>
            <a:ext cx="73152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80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44074" cy="275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s://upload.wikimedia.org/wikipedia/commons/thumb/9/9d/Clara_Hughes_2011_Tour_of_the_Gila.jpg/220px-Clara_Hughes_2011_Tour_of_the_Gil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247760"/>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475" y="1247760"/>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933700"/>
            <a:ext cx="8254278"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336" y="3324225"/>
            <a:ext cx="1363738"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1247760"/>
            <a:ext cx="1336675" cy="16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2024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92001" cy="6858000"/>
          </a:xfrm>
          <a:prstGeom prst="rect">
            <a:avLst/>
          </a:prstGeom>
        </p:spPr>
      </p:pic>
    </p:spTree>
    <p:extLst>
      <p:ext uri="{BB962C8B-B14F-4D97-AF65-F5344CB8AC3E}">
        <p14:creationId xmlns:p14="http://schemas.microsoft.com/office/powerpoint/2010/main" val="1250767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ronitbaras.com/wp-content/uploads/2016/05/10000-hours-to-mast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9" y="805637"/>
            <a:ext cx="8725565" cy="509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36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altLang="en-US" dirty="0"/>
              <a:t>Conventional Approach to Development</a:t>
            </a:r>
          </a:p>
        </p:txBody>
      </p:sp>
      <p:sp>
        <p:nvSpPr>
          <p:cNvPr id="2" name="Content Placeholder 1"/>
          <p:cNvSpPr>
            <a:spLocks noGrp="1"/>
          </p:cNvSpPr>
          <p:nvPr>
            <p:ph idx="1"/>
          </p:nvPr>
        </p:nvSpPr>
        <p:spPr>
          <a:xfrm>
            <a:off x="547332" y="1311966"/>
            <a:ext cx="8596668" cy="4118540"/>
          </a:xfrm>
        </p:spPr>
        <p:txBody>
          <a:bodyPr/>
          <a:lstStyle/>
          <a:p>
            <a:r>
              <a:rPr lang="en-US" sz="2000" dirty="0">
                <a:solidFill>
                  <a:schemeClr val="accent2"/>
                </a:solidFill>
              </a:rPr>
              <a:t>Maintain</a:t>
            </a:r>
            <a:r>
              <a:rPr lang="en-US" sz="2000" dirty="0"/>
              <a:t> each person’s </a:t>
            </a:r>
            <a:r>
              <a:rPr lang="en-US" sz="2000" dirty="0">
                <a:solidFill>
                  <a:schemeClr val="accent2"/>
                </a:solidFill>
              </a:rPr>
              <a:t>strengths </a:t>
            </a:r>
            <a:r>
              <a:rPr lang="en-US" sz="2000" dirty="0"/>
              <a:t>and </a:t>
            </a:r>
            <a:r>
              <a:rPr lang="en-US" sz="2000" dirty="0">
                <a:solidFill>
                  <a:schemeClr val="accent2"/>
                </a:solidFill>
              </a:rPr>
              <a:t>work</a:t>
            </a:r>
            <a:r>
              <a:rPr lang="en-US" sz="2000" dirty="0"/>
              <a:t> on fixing their weaknesses</a:t>
            </a:r>
          </a:p>
          <a:p>
            <a:endParaRPr lang="en-US" dirty="0"/>
          </a:p>
          <a:p>
            <a:endParaRPr lang="en-US" dirty="0"/>
          </a:p>
        </p:txBody>
      </p:sp>
      <p:sp>
        <p:nvSpPr>
          <p:cNvPr id="4" name="Date Placeholder 3"/>
          <p:cNvSpPr>
            <a:spLocks noGrp="1"/>
          </p:cNvSpPr>
          <p:nvPr>
            <p:ph type="dt" sz="quarter" idx="10"/>
          </p:nvPr>
        </p:nvSpPr>
        <p:spPr/>
        <p:txBody>
          <a:bodyPr/>
          <a:lstStyle/>
          <a:p>
            <a:fld id="{674DAF1A-9879-4399-938B-B3186CBC3339}"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EE87D4-99F8-4BF7-8E1F-1213AD9219E5}" type="slidenum">
              <a:rPr lang="en-US" altLang="en-US" smtClean="0"/>
              <a:pPr/>
              <a:t>84</a:t>
            </a:fld>
            <a:endParaRPr lang="en-US" altLang="en-US" dirty="0"/>
          </a:p>
        </p:txBody>
      </p:sp>
      <p:sp>
        <p:nvSpPr>
          <p:cNvPr id="32774" name="Curved Down Arrow 5"/>
          <p:cNvSpPr>
            <a:spLocks noChangeArrowheads="1"/>
          </p:cNvSpPr>
          <p:nvPr/>
        </p:nvSpPr>
        <p:spPr bwMode="auto">
          <a:xfrm>
            <a:off x="2362200" y="1936750"/>
            <a:ext cx="2133600" cy="914400"/>
          </a:xfrm>
          <a:prstGeom prst="curvedDownArrow">
            <a:avLst>
              <a:gd name="adj1" fmla="val 25008"/>
              <a:gd name="adj2" fmla="val 50005"/>
              <a:gd name="adj3" fmla="val 25000"/>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2775" name="Curved Up Arrow 6"/>
          <p:cNvSpPr>
            <a:spLocks noChangeArrowheads="1"/>
          </p:cNvSpPr>
          <p:nvPr/>
        </p:nvSpPr>
        <p:spPr bwMode="auto">
          <a:xfrm flipH="1">
            <a:off x="2362200" y="3978275"/>
            <a:ext cx="2133600" cy="990600"/>
          </a:xfrm>
          <a:prstGeom prst="curvedUpArrow">
            <a:avLst>
              <a:gd name="adj1" fmla="val 25009"/>
              <a:gd name="adj2" fmla="val 49997"/>
              <a:gd name="adj3" fmla="val 25000"/>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2776" name="TextBox 7"/>
          <p:cNvSpPr txBox="1">
            <a:spLocks noChangeArrowheads="1"/>
          </p:cNvSpPr>
          <p:nvPr/>
        </p:nvSpPr>
        <p:spPr bwMode="auto">
          <a:xfrm>
            <a:off x="2057400" y="3079751"/>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Identify Improvement Areas</a:t>
            </a:r>
          </a:p>
        </p:txBody>
      </p:sp>
      <p:sp>
        <p:nvSpPr>
          <p:cNvPr id="32777" name="TextBox 9"/>
          <p:cNvSpPr txBox="1">
            <a:spLocks noChangeArrowheads="1"/>
          </p:cNvSpPr>
          <p:nvPr/>
        </p:nvSpPr>
        <p:spPr bwMode="auto">
          <a:xfrm>
            <a:off x="3810000" y="3074988"/>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Develop an Improvement Plan</a:t>
            </a:r>
          </a:p>
        </p:txBody>
      </p:sp>
      <p:sp>
        <p:nvSpPr>
          <p:cNvPr id="32778" name="TextBox 10"/>
          <p:cNvSpPr txBox="1">
            <a:spLocks noChangeArrowheads="1"/>
          </p:cNvSpPr>
          <p:nvPr/>
        </p:nvSpPr>
        <p:spPr bwMode="auto">
          <a:xfrm>
            <a:off x="6172200" y="2393950"/>
            <a:ext cx="2971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Most, if not all, behaviors can be learned.</a:t>
            </a:r>
          </a:p>
          <a:p>
            <a:pPr eaLnBrk="1" hangingPunct="1"/>
            <a:endParaRPr lang="en-US" altLang="en-US" dirty="0"/>
          </a:p>
          <a:p>
            <a:pPr eaLnBrk="1" hangingPunct="1"/>
            <a:r>
              <a:rPr lang="en-US" altLang="en-US" dirty="0"/>
              <a:t>The best in a role display the same behaviors</a:t>
            </a:r>
          </a:p>
          <a:p>
            <a:pPr eaLnBrk="1" hangingPunct="1"/>
            <a:endParaRPr lang="en-US" altLang="en-US" dirty="0"/>
          </a:p>
          <a:p>
            <a:pPr eaLnBrk="1" hangingPunct="1"/>
            <a:r>
              <a:rPr lang="en-US" altLang="en-US" dirty="0"/>
              <a:t>Weakness fixing leads to success</a:t>
            </a:r>
          </a:p>
          <a:p>
            <a:pPr eaLnBrk="1" hangingPunct="1"/>
            <a:endParaRPr lang="en-US" altLang="en-US" dirty="0"/>
          </a:p>
        </p:txBody>
      </p:sp>
    </p:spTree>
    <p:extLst>
      <p:ext uri="{BB962C8B-B14F-4D97-AF65-F5344CB8AC3E}">
        <p14:creationId xmlns:p14="http://schemas.microsoft.com/office/powerpoint/2010/main" val="3699715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466219" y="613570"/>
            <a:ext cx="9430762" cy="1320800"/>
          </a:xfrm>
        </p:spPr>
        <p:txBody>
          <a:bodyPr/>
          <a:lstStyle/>
          <a:p>
            <a:r>
              <a:rPr lang="en-US" altLang="en-US" dirty="0"/>
              <a:t>Strengths Based Approach to Development</a:t>
            </a:r>
          </a:p>
        </p:txBody>
      </p:sp>
      <p:sp>
        <p:nvSpPr>
          <p:cNvPr id="2" name="Content Placeholder 1"/>
          <p:cNvSpPr>
            <a:spLocks noGrp="1"/>
          </p:cNvSpPr>
          <p:nvPr>
            <p:ph idx="1"/>
          </p:nvPr>
        </p:nvSpPr>
        <p:spPr>
          <a:xfrm>
            <a:off x="677334" y="1351723"/>
            <a:ext cx="8596668" cy="4689640"/>
          </a:xfrm>
        </p:spPr>
        <p:txBody>
          <a:bodyPr/>
          <a:lstStyle/>
          <a:p>
            <a:r>
              <a:rPr lang="en-US" sz="2000" dirty="0">
                <a:solidFill>
                  <a:schemeClr val="accent2"/>
                </a:solidFill>
              </a:rPr>
              <a:t>Focus</a:t>
            </a:r>
            <a:r>
              <a:rPr lang="en-US" sz="2000" dirty="0"/>
              <a:t> on each person’s </a:t>
            </a:r>
            <a:r>
              <a:rPr lang="en-US" sz="2000" dirty="0">
                <a:solidFill>
                  <a:schemeClr val="accent2"/>
                </a:solidFill>
              </a:rPr>
              <a:t>strengths</a:t>
            </a:r>
            <a:r>
              <a:rPr lang="en-US" sz="2000" dirty="0"/>
              <a:t> and </a:t>
            </a:r>
            <a:r>
              <a:rPr lang="en-US" sz="2000" dirty="0">
                <a:solidFill>
                  <a:schemeClr val="accent2"/>
                </a:solidFill>
              </a:rPr>
              <a:t>manage around </a:t>
            </a:r>
            <a:r>
              <a:rPr lang="en-US" sz="2000" dirty="0"/>
              <a:t>weaknesses</a:t>
            </a:r>
          </a:p>
          <a:p>
            <a:endParaRPr lang="en-US" dirty="0"/>
          </a:p>
          <a:p>
            <a:endParaRPr lang="en-US" dirty="0"/>
          </a:p>
        </p:txBody>
      </p:sp>
      <p:sp>
        <p:nvSpPr>
          <p:cNvPr id="4" name="Date Placeholder 3"/>
          <p:cNvSpPr>
            <a:spLocks noGrp="1"/>
          </p:cNvSpPr>
          <p:nvPr>
            <p:ph type="dt" sz="quarter" idx="10"/>
          </p:nvPr>
        </p:nvSpPr>
        <p:spPr/>
        <p:txBody>
          <a:bodyPr/>
          <a:lstStyle/>
          <a:p>
            <a:fld id="{674DAF1A-9879-4399-938B-B3186CBC3339}"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36C5B0-9FFD-4BEC-8AC9-54630B44B9A3}" type="slidenum">
              <a:rPr lang="en-US" altLang="en-US" smtClean="0"/>
              <a:pPr/>
              <a:t>85</a:t>
            </a:fld>
            <a:endParaRPr lang="en-US" altLang="en-US" dirty="0"/>
          </a:p>
        </p:txBody>
      </p:sp>
      <p:sp>
        <p:nvSpPr>
          <p:cNvPr id="33798" name="Curved Down Arrow 5"/>
          <p:cNvSpPr>
            <a:spLocks noChangeArrowheads="1"/>
          </p:cNvSpPr>
          <p:nvPr/>
        </p:nvSpPr>
        <p:spPr bwMode="auto">
          <a:xfrm>
            <a:off x="2362200" y="1936750"/>
            <a:ext cx="2133600" cy="914400"/>
          </a:xfrm>
          <a:prstGeom prst="curvedDownArrow">
            <a:avLst>
              <a:gd name="adj1" fmla="val 25008"/>
              <a:gd name="adj2" fmla="val 50005"/>
              <a:gd name="adj3" fmla="val 25000"/>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3799" name="Curved Up Arrow 6"/>
          <p:cNvSpPr>
            <a:spLocks noChangeArrowheads="1"/>
          </p:cNvSpPr>
          <p:nvPr/>
        </p:nvSpPr>
        <p:spPr bwMode="auto">
          <a:xfrm flipH="1">
            <a:off x="2362200" y="3978275"/>
            <a:ext cx="2133600" cy="990600"/>
          </a:xfrm>
          <a:prstGeom prst="curvedUpArrow">
            <a:avLst>
              <a:gd name="adj1" fmla="val 25009"/>
              <a:gd name="adj2" fmla="val 49997"/>
              <a:gd name="adj3" fmla="val 25000"/>
            </a:avLst>
          </a:prstGeom>
          <a:solidFill>
            <a:schemeClr val="accent1"/>
          </a:solidFill>
          <a:ln w="12700" cap="sq" algn="ctr">
            <a:solidFill>
              <a:schemeClr val="tx1"/>
            </a:solidFill>
            <a:round/>
            <a:headEnd type="none" w="sm" len="sm"/>
            <a:tailEnd type="none" w="sm" len="sm"/>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3800" name="TextBox 7"/>
          <p:cNvSpPr txBox="1">
            <a:spLocks noChangeArrowheads="1"/>
          </p:cNvSpPr>
          <p:nvPr/>
        </p:nvSpPr>
        <p:spPr bwMode="auto">
          <a:xfrm>
            <a:off x="2057400" y="307975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Identify Talents</a:t>
            </a:r>
          </a:p>
        </p:txBody>
      </p:sp>
      <p:sp>
        <p:nvSpPr>
          <p:cNvPr id="33801" name="TextBox 9"/>
          <p:cNvSpPr txBox="1">
            <a:spLocks noChangeArrowheads="1"/>
          </p:cNvSpPr>
          <p:nvPr/>
        </p:nvSpPr>
        <p:spPr bwMode="auto">
          <a:xfrm>
            <a:off x="3810000" y="30749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Develop Strengths</a:t>
            </a:r>
          </a:p>
        </p:txBody>
      </p:sp>
      <p:sp>
        <p:nvSpPr>
          <p:cNvPr id="33802" name="TextBox 10"/>
          <p:cNvSpPr txBox="1">
            <a:spLocks noChangeArrowheads="1"/>
          </p:cNvSpPr>
          <p:nvPr/>
        </p:nvSpPr>
        <p:spPr bwMode="auto">
          <a:xfrm>
            <a:off x="6172200" y="2393950"/>
            <a:ext cx="29718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Only some behaviors can be learned (skills and knowledge).</a:t>
            </a:r>
          </a:p>
          <a:p>
            <a:pPr eaLnBrk="1" hangingPunct="1"/>
            <a:endParaRPr lang="en-US" altLang="en-US" dirty="0"/>
          </a:p>
          <a:p>
            <a:pPr eaLnBrk="1" hangingPunct="1"/>
            <a:r>
              <a:rPr lang="en-US" altLang="en-US" dirty="0"/>
              <a:t>The best in a role deliver the same outcomes using different behaviors</a:t>
            </a:r>
          </a:p>
          <a:p>
            <a:pPr eaLnBrk="1" hangingPunct="1"/>
            <a:endParaRPr lang="en-US" altLang="en-US" dirty="0"/>
          </a:p>
          <a:p>
            <a:pPr eaLnBrk="1" hangingPunct="1"/>
            <a:r>
              <a:rPr lang="en-US" altLang="en-US" dirty="0"/>
              <a:t>Weakness fixing prevents failure,; Strengths building leads to success.</a:t>
            </a:r>
          </a:p>
        </p:txBody>
      </p:sp>
    </p:spTree>
    <p:extLst>
      <p:ext uri="{BB962C8B-B14F-4D97-AF65-F5344CB8AC3E}">
        <p14:creationId xmlns:p14="http://schemas.microsoft.com/office/powerpoint/2010/main" val="3653153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azquotes.com/picture-quotes/quote-you-cannot-be-anything-you-want-to-be-but-you-can-be-a-whole-lot-more-of-who-you-already-tom-rath-50-7-0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66" y="1438939"/>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723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677333" y="609600"/>
            <a:ext cx="9410883" cy="1320800"/>
          </a:xfrm>
        </p:spPr>
        <p:txBody>
          <a:bodyPr/>
          <a:lstStyle/>
          <a:p>
            <a:r>
              <a:rPr lang="en-US" altLang="en-US" dirty="0"/>
              <a:t>People Working in their Strengths Zone….</a:t>
            </a:r>
          </a:p>
        </p:txBody>
      </p:sp>
      <p:sp>
        <p:nvSpPr>
          <p:cNvPr id="34818" name="Content Placeholder 1"/>
          <p:cNvSpPr>
            <a:spLocks noGrp="1"/>
          </p:cNvSpPr>
          <p:nvPr>
            <p:ph idx="1"/>
          </p:nvPr>
        </p:nvSpPr>
        <p:spPr>
          <a:xfrm>
            <a:off x="677334" y="1500809"/>
            <a:ext cx="8596668" cy="4540553"/>
          </a:xfrm>
        </p:spPr>
        <p:txBody>
          <a:bodyPr/>
          <a:lstStyle/>
          <a:p>
            <a:r>
              <a:rPr lang="en-US" altLang="en-US" dirty="0"/>
              <a:t>Look forward to going to work</a:t>
            </a:r>
          </a:p>
          <a:p>
            <a:r>
              <a:rPr lang="en-US" altLang="en-US" dirty="0"/>
              <a:t>Have more positive than negative interactions with co-workers</a:t>
            </a:r>
          </a:p>
          <a:p>
            <a:r>
              <a:rPr lang="en-US" altLang="en-US" dirty="0"/>
              <a:t>Treat customers better</a:t>
            </a:r>
          </a:p>
          <a:p>
            <a:r>
              <a:rPr lang="en-US" altLang="en-US" dirty="0"/>
              <a:t>Tell their friends they work for a great company</a:t>
            </a:r>
          </a:p>
          <a:p>
            <a:r>
              <a:rPr lang="en-US" altLang="en-US" dirty="0"/>
              <a:t>Have more positive, creative and innovative moments</a:t>
            </a:r>
          </a:p>
        </p:txBody>
      </p:sp>
      <p:sp>
        <p:nvSpPr>
          <p:cNvPr id="4" name="Date Placeholder 3"/>
          <p:cNvSpPr>
            <a:spLocks noGrp="1"/>
          </p:cNvSpPr>
          <p:nvPr>
            <p:ph type="dt" sz="quarter" idx="10"/>
          </p:nvPr>
        </p:nvSpPr>
        <p:spPr/>
        <p:txBody>
          <a:bodyPr/>
          <a:lstStyle/>
          <a:p>
            <a:fld id="{674DAF1A-9879-4399-938B-B3186CBC3339}"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17FFB9-CE17-4C9E-ADAD-CE3CB8029047}" type="slidenum">
              <a:rPr lang="en-US" altLang="en-US" smtClean="0"/>
              <a:pPr/>
              <a:t>87</a:t>
            </a:fld>
            <a:endParaRPr lang="en-US" altLang="en-US" dirty="0"/>
          </a:p>
        </p:txBody>
      </p:sp>
    </p:spTree>
    <p:extLst>
      <p:ext uri="{BB962C8B-B14F-4D97-AF65-F5344CB8AC3E}">
        <p14:creationId xmlns:p14="http://schemas.microsoft.com/office/powerpoint/2010/main" val="3657815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vs. Great</a:t>
            </a:r>
          </a:p>
        </p:txBody>
      </p:sp>
      <p:sp>
        <p:nvSpPr>
          <p:cNvPr id="3" name="Content Placeholder 2"/>
          <p:cNvSpPr>
            <a:spLocks noGrp="1"/>
          </p:cNvSpPr>
          <p:nvPr>
            <p:ph idx="1"/>
          </p:nvPr>
        </p:nvSpPr>
        <p:spPr>
          <a:xfrm>
            <a:off x="761555" y="1474789"/>
            <a:ext cx="8596668" cy="3880773"/>
          </a:xfrm>
        </p:spPr>
        <p:txBody>
          <a:bodyPr/>
          <a:lstStyle/>
          <a:p>
            <a:r>
              <a:rPr lang="en-US" dirty="0"/>
              <a:t>What is the difference between someone who is good at something vs. someone who is truly excellent?</a:t>
            </a:r>
          </a:p>
          <a:p>
            <a:pPr lvl="1"/>
            <a:r>
              <a:rPr lang="en-US" dirty="0"/>
              <a:t>The difference is actually very slight</a:t>
            </a:r>
          </a:p>
          <a:p>
            <a:pPr lvl="1"/>
            <a:r>
              <a:rPr lang="en-US" dirty="0"/>
              <a:t>Excellence comes from making small number of more appropriate choices</a:t>
            </a:r>
          </a:p>
          <a:p>
            <a:pPr lvl="2"/>
            <a:r>
              <a:rPr lang="en-US" dirty="0"/>
              <a:t>Example: Struggling sales person vs a great one might be 3 extra calls each week or two emotional signals picked up during a call or presentation. Or one more fact tossed in at just the right moment – Emotional Intelligence.</a:t>
            </a:r>
          </a:p>
          <a:p>
            <a:pPr lvl="2"/>
            <a:r>
              <a:rPr lang="en-US" dirty="0"/>
              <a:t> Highly engaged manager vs average manager – Simply a few more questions asked or a few more moments listening</a:t>
            </a:r>
          </a:p>
          <a:p>
            <a:pPr lvl="1"/>
            <a:r>
              <a:rPr lang="en-US" dirty="0"/>
              <a:t>Subtle refinements in what we already have = excellent performance</a:t>
            </a:r>
          </a:p>
        </p:txBody>
      </p:sp>
    </p:spTree>
    <p:extLst>
      <p:ext uri="{BB962C8B-B14F-4D97-AF65-F5344CB8AC3E}">
        <p14:creationId xmlns:p14="http://schemas.microsoft.com/office/powerpoint/2010/main" val="18186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Excellence</a:t>
            </a:r>
          </a:p>
        </p:txBody>
      </p:sp>
      <p:sp>
        <p:nvSpPr>
          <p:cNvPr id="3" name="Content Placeholder 2"/>
          <p:cNvSpPr>
            <a:spLocks noGrp="1"/>
          </p:cNvSpPr>
          <p:nvPr>
            <p:ph idx="1"/>
          </p:nvPr>
        </p:nvSpPr>
        <p:spPr>
          <a:xfrm>
            <a:off x="677334" y="1510884"/>
            <a:ext cx="8596668" cy="3880773"/>
          </a:xfrm>
        </p:spPr>
        <p:txBody>
          <a:bodyPr/>
          <a:lstStyle/>
          <a:p>
            <a:r>
              <a:rPr lang="en-US" dirty="0"/>
              <a:t>Requires an awareness, practice and expertise</a:t>
            </a:r>
          </a:p>
          <a:p>
            <a:r>
              <a:rPr lang="en-US" dirty="0"/>
              <a:t>Study your dominant themes and figure out how they combine to create a strength</a:t>
            </a:r>
          </a:p>
          <a:p>
            <a:r>
              <a:rPr lang="en-US" dirty="0"/>
              <a:t>How your strengths contribute to your success</a:t>
            </a:r>
          </a:p>
          <a:p>
            <a:r>
              <a:rPr lang="en-US" dirty="0"/>
              <a:t>A small shift in emphasis from one talent to another may be all you need to leap from </a:t>
            </a:r>
          </a:p>
        </p:txBody>
      </p:sp>
      <p:pic>
        <p:nvPicPr>
          <p:cNvPr id="5" name="Picture 4"/>
          <p:cNvPicPr>
            <a:picLocks noChangeAspect="1"/>
          </p:cNvPicPr>
          <p:nvPr/>
        </p:nvPicPr>
        <p:blipFill rotWithShape="1">
          <a:blip r:embed="rId2"/>
          <a:srcRect b="4519"/>
          <a:stretch/>
        </p:blipFill>
        <p:spPr>
          <a:xfrm>
            <a:off x="2697639" y="3451270"/>
            <a:ext cx="3376963" cy="2504362"/>
          </a:xfrm>
          <a:prstGeom prst="rect">
            <a:avLst/>
          </a:prstGeom>
        </p:spPr>
      </p:pic>
    </p:spTree>
    <p:extLst>
      <p:ext uri="{BB962C8B-B14F-4D97-AF65-F5344CB8AC3E}">
        <p14:creationId xmlns:p14="http://schemas.microsoft.com/office/powerpoint/2010/main" val="202920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ever wonder?</a:t>
            </a:r>
          </a:p>
        </p:txBody>
      </p:sp>
      <p:sp>
        <p:nvSpPr>
          <p:cNvPr id="3" name="Content Placeholder 2"/>
          <p:cNvSpPr>
            <a:spLocks noGrp="1"/>
          </p:cNvSpPr>
          <p:nvPr>
            <p:ph idx="1"/>
          </p:nvPr>
        </p:nvSpPr>
        <p:spPr>
          <a:xfrm>
            <a:off x="677334" y="1414631"/>
            <a:ext cx="8596668" cy="3880773"/>
          </a:xfrm>
        </p:spPr>
        <p:txBody>
          <a:bodyPr/>
          <a:lstStyle/>
          <a:p>
            <a:r>
              <a:rPr lang="en-US" dirty="0"/>
              <a:t>Why you do what you do?</a:t>
            </a:r>
          </a:p>
          <a:p>
            <a:r>
              <a:rPr lang="en-US" dirty="0"/>
              <a:t>Why you make certain choices?</a:t>
            </a:r>
          </a:p>
          <a:p>
            <a:r>
              <a:rPr lang="en-US" dirty="0"/>
              <a:t>Why you do what you do?</a:t>
            </a:r>
          </a:p>
          <a:p>
            <a:r>
              <a:rPr lang="en-US" dirty="0"/>
              <a:t>Why you like certain things?</a:t>
            </a:r>
          </a:p>
          <a:p>
            <a:r>
              <a:rPr lang="en-US" dirty="0"/>
              <a:t>Why you are better at some things than others?</a:t>
            </a:r>
          </a:p>
          <a:p>
            <a:endParaRPr lang="en-US" dirty="0"/>
          </a:p>
          <a:p>
            <a:pPr marL="457200" lvl="1" indent="0">
              <a:buNone/>
            </a:pPr>
            <a:endParaRPr lang="en-US" dirty="0"/>
          </a:p>
        </p:txBody>
      </p:sp>
    </p:spTree>
    <p:extLst>
      <p:ext uri="{BB962C8B-B14F-4D97-AF65-F5344CB8AC3E}">
        <p14:creationId xmlns:p14="http://schemas.microsoft.com/office/powerpoint/2010/main" val="1824463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80084" y="873545"/>
            <a:ext cx="3753853" cy="4841380"/>
          </a:xfrm>
        </p:spPr>
      </p:pic>
    </p:spTree>
    <p:extLst>
      <p:ext uri="{BB962C8B-B14F-4D97-AF65-F5344CB8AC3E}">
        <p14:creationId xmlns:p14="http://schemas.microsoft.com/office/powerpoint/2010/main" val="2001718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Oval 2"/>
          <p:cNvSpPr>
            <a:spLocks noChangeArrowheads="1"/>
          </p:cNvSpPr>
          <p:nvPr/>
        </p:nvSpPr>
        <p:spPr bwMode="auto">
          <a:xfrm>
            <a:off x="846221" y="1118937"/>
            <a:ext cx="8382000" cy="5029200"/>
          </a:xfrm>
          <a:prstGeom prst="ellipse">
            <a:avLst/>
          </a:prstGeom>
          <a:gradFill rotWithShape="0">
            <a:gsLst>
              <a:gs pos="0">
                <a:srgbClr val="FFFFFF"/>
              </a:gs>
              <a:gs pos="100000">
                <a:schemeClr val="tx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dirty="0">
              <a:latin typeface="Times" pitchFamily="-111" charset="0"/>
            </a:endParaRPr>
          </a:p>
        </p:txBody>
      </p:sp>
      <p:sp>
        <p:nvSpPr>
          <p:cNvPr id="227346" name="Rectangle 18"/>
          <p:cNvSpPr>
            <a:spLocks noGrp="1" noChangeArrowheads="1"/>
          </p:cNvSpPr>
          <p:nvPr>
            <p:ph type="title"/>
          </p:nvPr>
        </p:nvSpPr>
        <p:spPr>
          <a:xfrm>
            <a:off x="364853" y="458537"/>
            <a:ext cx="8596668" cy="1320800"/>
          </a:xfrm>
        </p:spPr>
        <p:txBody>
          <a:bodyPr/>
          <a:lstStyle/>
          <a:p>
            <a:pPr eaLnBrk="1" hangingPunct="1">
              <a:defRPr/>
            </a:pPr>
            <a:r>
              <a:rPr lang="en-US" dirty="0">
                <a:ea typeface="+mj-ea"/>
              </a:rPr>
              <a:t>A Quantitative View of Strengths</a:t>
            </a:r>
          </a:p>
        </p:txBody>
      </p:sp>
      <p:sp>
        <p:nvSpPr>
          <p:cNvPr id="514052" name="Text Box 4"/>
          <p:cNvSpPr txBox="1">
            <a:spLocks noChangeArrowheads="1"/>
          </p:cNvSpPr>
          <p:nvPr/>
        </p:nvSpPr>
        <p:spPr bwMode="auto">
          <a:xfrm>
            <a:off x="2716296" y="1391987"/>
            <a:ext cx="46497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b="1" dirty="0">
                <a:solidFill>
                  <a:schemeClr val="hlink"/>
                </a:solidFill>
              </a:rPr>
              <a:t>Staying in the Productive Zone</a:t>
            </a:r>
          </a:p>
          <a:p>
            <a:pPr algn="ctr"/>
            <a:r>
              <a:rPr lang="en-US" sz="1800" b="1" dirty="0"/>
              <a:t>To Maximize Our Productivity</a:t>
            </a:r>
            <a:endParaRPr lang="en-US" sz="1800" dirty="0">
              <a:latin typeface="Times" pitchFamily="-111" charset="0"/>
            </a:endParaRPr>
          </a:p>
        </p:txBody>
      </p:sp>
      <p:pic>
        <p:nvPicPr>
          <p:cNvPr id="227333" name="Picture 5"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921" y="2947738"/>
            <a:ext cx="78486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4" name="Text Box 6"/>
          <p:cNvSpPr txBox="1">
            <a:spLocks noChangeArrowheads="1"/>
          </p:cNvSpPr>
          <p:nvPr/>
        </p:nvSpPr>
        <p:spPr bwMode="auto">
          <a:xfrm>
            <a:off x="1589171" y="2230187"/>
            <a:ext cx="211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t>Doing Too Little</a:t>
            </a:r>
            <a:br>
              <a:rPr lang="en-US" sz="1800" b="1" dirty="0"/>
            </a:br>
            <a:r>
              <a:rPr lang="en-US" sz="1600" b="1" dirty="0"/>
              <a:t>(Blind side)</a:t>
            </a:r>
          </a:p>
        </p:txBody>
      </p:sp>
      <p:sp>
        <p:nvSpPr>
          <p:cNvPr id="227335" name="Text Box 7"/>
          <p:cNvSpPr txBox="1">
            <a:spLocks noChangeArrowheads="1"/>
          </p:cNvSpPr>
          <p:nvPr/>
        </p:nvSpPr>
        <p:spPr bwMode="auto">
          <a:xfrm>
            <a:off x="6538997" y="2230187"/>
            <a:ext cx="2174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t>Doing Too Much</a:t>
            </a:r>
          </a:p>
          <a:p>
            <a:pPr algn="ctr"/>
            <a:r>
              <a:rPr lang="en-US" sz="1600" b="1" dirty="0"/>
              <a:t>(Excess)</a:t>
            </a:r>
          </a:p>
        </p:txBody>
      </p:sp>
      <p:sp>
        <p:nvSpPr>
          <p:cNvPr id="514056" name="Text Box 8"/>
          <p:cNvSpPr txBox="1">
            <a:spLocks noChangeArrowheads="1"/>
          </p:cNvSpPr>
          <p:nvPr/>
        </p:nvSpPr>
        <p:spPr bwMode="auto">
          <a:xfrm>
            <a:off x="1476460" y="3409701"/>
            <a:ext cx="2046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t>Least Preferred</a:t>
            </a:r>
            <a:br>
              <a:rPr lang="en-US" sz="2000" b="1" dirty="0"/>
            </a:br>
            <a:r>
              <a:rPr lang="en-US" sz="2000" b="1" dirty="0"/>
              <a:t>Strengths</a:t>
            </a:r>
          </a:p>
        </p:txBody>
      </p:sp>
      <p:sp>
        <p:nvSpPr>
          <p:cNvPr id="514057" name="Text Box 9"/>
          <p:cNvSpPr txBox="1">
            <a:spLocks noChangeArrowheads="1"/>
          </p:cNvSpPr>
          <p:nvPr/>
        </p:nvSpPr>
        <p:spPr bwMode="auto">
          <a:xfrm>
            <a:off x="6604084" y="3409701"/>
            <a:ext cx="2044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t>Most Preferred </a:t>
            </a:r>
            <a:br>
              <a:rPr lang="en-US" sz="2000" b="1" dirty="0"/>
            </a:br>
            <a:r>
              <a:rPr lang="en-US" sz="2000" b="1" dirty="0"/>
              <a:t>Strengths</a:t>
            </a:r>
          </a:p>
        </p:txBody>
      </p:sp>
      <p:sp>
        <p:nvSpPr>
          <p:cNvPr id="227338" name="Text Box 10"/>
          <p:cNvSpPr txBox="1">
            <a:spLocks noChangeArrowheads="1"/>
          </p:cNvSpPr>
          <p:nvPr/>
        </p:nvSpPr>
        <p:spPr bwMode="auto">
          <a:xfrm>
            <a:off x="3856121" y="423043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solidFill>
                  <a:schemeClr val="tx1">
                    <a:lumMod val="75000"/>
                    <a:lumOff val="25000"/>
                  </a:schemeClr>
                </a:solidFill>
              </a:rPr>
              <a:t>Do Just Enough</a:t>
            </a:r>
          </a:p>
        </p:txBody>
      </p:sp>
      <p:sp>
        <p:nvSpPr>
          <p:cNvPr id="227339" name="Text Box 12"/>
          <p:cNvSpPr txBox="1">
            <a:spLocks noChangeArrowheads="1"/>
          </p:cNvSpPr>
          <p:nvPr/>
        </p:nvSpPr>
        <p:spPr bwMode="auto">
          <a:xfrm>
            <a:off x="2427371" y="468446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solidFill>
                  <a:schemeClr val="tx1">
                    <a:lumMod val="75000"/>
                    <a:lumOff val="25000"/>
                  </a:schemeClr>
                </a:solidFill>
              </a:rPr>
              <a:t>Do More</a:t>
            </a:r>
          </a:p>
        </p:txBody>
      </p:sp>
      <p:sp>
        <p:nvSpPr>
          <p:cNvPr id="227340" name="Text Box 13"/>
          <p:cNvSpPr txBox="1">
            <a:spLocks noChangeArrowheads="1"/>
          </p:cNvSpPr>
          <p:nvPr/>
        </p:nvSpPr>
        <p:spPr bwMode="auto">
          <a:xfrm>
            <a:off x="6535822" y="4684463"/>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2000" b="1" dirty="0">
                <a:solidFill>
                  <a:schemeClr val="tx1">
                    <a:lumMod val="75000"/>
                    <a:lumOff val="25000"/>
                  </a:schemeClr>
                </a:solidFill>
              </a:rPr>
              <a:t>Do Less</a:t>
            </a:r>
          </a:p>
        </p:txBody>
      </p:sp>
      <p:grpSp>
        <p:nvGrpSpPr>
          <p:cNvPr id="2" name="Group 19"/>
          <p:cNvGrpSpPr>
            <a:grpSpLocks/>
          </p:cNvGrpSpPr>
          <p:nvPr/>
        </p:nvGrpSpPr>
        <p:grpSpPr bwMode="auto">
          <a:xfrm>
            <a:off x="2598821" y="4549525"/>
            <a:ext cx="5067300" cy="793750"/>
            <a:chOff x="1344" y="3169"/>
            <a:chExt cx="3192" cy="500"/>
          </a:xfrm>
        </p:grpSpPr>
        <p:sp>
          <p:nvSpPr>
            <p:cNvPr id="129038" name="Text Box 11"/>
            <p:cNvSpPr txBox="1">
              <a:spLocks noChangeArrowheads="1"/>
            </p:cNvSpPr>
            <p:nvPr/>
          </p:nvSpPr>
          <p:spPr bwMode="auto">
            <a:xfrm>
              <a:off x="2544" y="3169"/>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1600" b="1" dirty="0"/>
                <a:t>Confirm</a:t>
              </a:r>
            </a:p>
          </p:txBody>
        </p:sp>
        <p:sp>
          <p:nvSpPr>
            <p:cNvPr id="129039" name="Text Box 15"/>
            <p:cNvSpPr txBox="1">
              <a:spLocks noChangeArrowheads="1"/>
            </p:cNvSpPr>
            <p:nvPr/>
          </p:nvSpPr>
          <p:spPr bwMode="auto">
            <a:xfrm>
              <a:off x="1344" y="3454"/>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1600" b="1" dirty="0"/>
                <a:t> Extend</a:t>
              </a:r>
            </a:p>
          </p:txBody>
        </p:sp>
        <p:sp>
          <p:nvSpPr>
            <p:cNvPr id="129040" name="Text Box 14"/>
            <p:cNvSpPr txBox="1">
              <a:spLocks noChangeArrowheads="1"/>
            </p:cNvSpPr>
            <p:nvPr/>
          </p:nvSpPr>
          <p:spPr bwMode="auto">
            <a:xfrm>
              <a:off x="3851" y="3457"/>
              <a:ext cx="6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1600" b="1" dirty="0"/>
                <a:t>Moderate</a:t>
              </a:r>
            </a:p>
          </p:txBody>
        </p:sp>
      </p:grpSp>
    </p:spTree>
    <p:extLst>
      <p:ext uri="{BB962C8B-B14F-4D97-AF65-F5344CB8AC3E}">
        <p14:creationId xmlns:p14="http://schemas.microsoft.com/office/powerpoint/2010/main" val="40077845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1000" fill="hold"/>
                                        <p:tgtEl>
                                          <p:spTgt spid="227330"/>
                                        </p:tgtEl>
                                        <p:attrNameLst>
                                          <p:attrName>ppt_w</p:attrName>
                                        </p:attrNameLst>
                                      </p:cBhvr>
                                      <p:tavLst>
                                        <p:tav tm="0">
                                          <p:val>
                                            <p:strVal val="#ppt_w*0.70"/>
                                          </p:val>
                                        </p:tav>
                                        <p:tav tm="100000">
                                          <p:val>
                                            <p:strVal val="#ppt_w"/>
                                          </p:val>
                                        </p:tav>
                                      </p:tavLst>
                                    </p:anim>
                                    <p:anim calcmode="lin" valueType="num">
                                      <p:cBhvr>
                                        <p:cTn id="8" dur="1000" fill="hold"/>
                                        <p:tgtEl>
                                          <p:spTgt spid="227330"/>
                                        </p:tgtEl>
                                        <p:attrNameLst>
                                          <p:attrName>ppt_h</p:attrName>
                                        </p:attrNameLst>
                                      </p:cBhvr>
                                      <p:tavLst>
                                        <p:tav tm="0">
                                          <p:val>
                                            <p:strVal val="#ppt_h"/>
                                          </p:val>
                                        </p:tav>
                                        <p:tav tm="100000">
                                          <p:val>
                                            <p:strVal val="#ppt_h"/>
                                          </p:val>
                                        </p:tav>
                                      </p:tavLst>
                                    </p:anim>
                                    <p:animEffect transition="in" filter="fade">
                                      <p:cBhvr>
                                        <p:cTn id="9" dur="1000"/>
                                        <p:tgtEl>
                                          <p:spTgt spid="22733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14052"/>
                                        </p:tgtEl>
                                        <p:attrNameLst>
                                          <p:attrName>style.visibility</p:attrName>
                                        </p:attrNameLst>
                                      </p:cBhvr>
                                      <p:to>
                                        <p:strVal val="visible"/>
                                      </p:to>
                                    </p:set>
                                    <p:anim calcmode="lin" valueType="num">
                                      <p:cBhvr>
                                        <p:cTn id="13" dur="1000" fill="hold"/>
                                        <p:tgtEl>
                                          <p:spTgt spid="514052"/>
                                        </p:tgtEl>
                                        <p:attrNameLst>
                                          <p:attrName>ppt_w</p:attrName>
                                        </p:attrNameLst>
                                      </p:cBhvr>
                                      <p:tavLst>
                                        <p:tav tm="0">
                                          <p:val>
                                            <p:strVal val="#ppt_w*0.70"/>
                                          </p:val>
                                        </p:tav>
                                        <p:tav tm="100000">
                                          <p:val>
                                            <p:strVal val="#ppt_w"/>
                                          </p:val>
                                        </p:tav>
                                      </p:tavLst>
                                    </p:anim>
                                    <p:anim calcmode="lin" valueType="num">
                                      <p:cBhvr>
                                        <p:cTn id="14" dur="1000" fill="hold"/>
                                        <p:tgtEl>
                                          <p:spTgt spid="514052"/>
                                        </p:tgtEl>
                                        <p:attrNameLst>
                                          <p:attrName>ppt_h</p:attrName>
                                        </p:attrNameLst>
                                      </p:cBhvr>
                                      <p:tavLst>
                                        <p:tav tm="0">
                                          <p:val>
                                            <p:strVal val="#ppt_h"/>
                                          </p:val>
                                        </p:tav>
                                        <p:tav tm="100000">
                                          <p:val>
                                            <p:strVal val="#ppt_h"/>
                                          </p:val>
                                        </p:tav>
                                      </p:tavLst>
                                    </p:anim>
                                    <p:animEffect transition="in" filter="fade">
                                      <p:cBhvr>
                                        <p:cTn id="15" dur="1000"/>
                                        <p:tgtEl>
                                          <p:spTgt spid="514052"/>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227333"/>
                                        </p:tgtEl>
                                        <p:attrNameLst>
                                          <p:attrName>style.visibility</p:attrName>
                                        </p:attrNameLst>
                                      </p:cBhvr>
                                      <p:to>
                                        <p:strVal val="visible"/>
                                      </p:to>
                                    </p:set>
                                    <p:anim calcmode="lin" valueType="num">
                                      <p:cBhvr>
                                        <p:cTn id="19" dur="500" fill="hold"/>
                                        <p:tgtEl>
                                          <p:spTgt spid="227333"/>
                                        </p:tgtEl>
                                        <p:attrNameLst>
                                          <p:attrName>ppt_w</p:attrName>
                                        </p:attrNameLst>
                                      </p:cBhvr>
                                      <p:tavLst>
                                        <p:tav tm="0">
                                          <p:val>
                                            <p:fltVal val="0"/>
                                          </p:val>
                                        </p:tav>
                                        <p:tav tm="100000">
                                          <p:val>
                                            <p:strVal val="#ppt_w"/>
                                          </p:val>
                                        </p:tav>
                                      </p:tavLst>
                                    </p:anim>
                                    <p:anim calcmode="lin" valueType="num">
                                      <p:cBhvr>
                                        <p:cTn id="20" dur="500" fill="hold"/>
                                        <p:tgtEl>
                                          <p:spTgt spid="227333"/>
                                        </p:tgtEl>
                                        <p:attrNameLst>
                                          <p:attrName>ppt_h</p:attrName>
                                        </p:attrNameLst>
                                      </p:cBhvr>
                                      <p:tavLst>
                                        <p:tav tm="0">
                                          <p:val>
                                            <p:fltVal val="0"/>
                                          </p:val>
                                        </p:tav>
                                        <p:tav tm="100000">
                                          <p:val>
                                            <p:strVal val="#ppt_h"/>
                                          </p:val>
                                        </p:tav>
                                      </p:tavLst>
                                    </p:anim>
                                    <p:animEffect transition="in" filter="fade">
                                      <p:cBhvr>
                                        <p:cTn id="21" dur="500"/>
                                        <p:tgtEl>
                                          <p:spTgt spid="227333"/>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14057"/>
                                        </p:tgtEl>
                                        <p:attrNameLst>
                                          <p:attrName>style.visibility</p:attrName>
                                        </p:attrNameLst>
                                      </p:cBhvr>
                                      <p:to>
                                        <p:strVal val="visible"/>
                                      </p:to>
                                    </p:set>
                                    <p:animEffect transition="in" filter="fade">
                                      <p:cBhvr>
                                        <p:cTn id="25" dur="1000"/>
                                        <p:tgtEl>
                                          <p:spTgt spid="5140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4056"/>
                                        </p:tgtEl>
                                        <p:attrNameLst>
                                          <p:attrName>style.visibility</p:attrName>
                                        </p:attrNameLst>
                                      </p:cBhvr>
                                      <p:to>
                                        <p:strVal val="visible"/>
                                      </p:to>
                                    </p:set>
                                    <p:animEffect transition="in" filter="fade">
                                      <p:cBhvr>
                                        <p:cTn id="28" dur="1000"/>
                                        <p:tgtEl>
                                          <p:spTgt spid="514056"/>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27334"/>
                                        </p:tgtEl>
                                        <p:attrNameLst>
                                          <p:attrName>style.visibility</p:attrName>
                                        </p:attrNameLst>
                                      </p:cBhvr>
                                      <p:to>
                                        <p:strVal val="visible"/>
                                      </p:to>
                                    </p:set>
                                    <p:animEffect transition="in" filter="fade">
                                      <p:cBhvr>
                                        <p:cTn id="32" dur="1000"/>
                                        <p:tgtEl>
                                          <p:spTgt spid="2273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7335"/>
                                        </p:tgtEl>
                                        <p:attrNameLst>
                                          <p:attrName>style.visibility</p:attrName>
                                        </p:attrNameLst>
                                      </p:cBhvr>
                                      <p:to>
                                        <p:strVal val="visible"/>
                                      </p:to>
                                    </p:set>
                                    <p:animEffect transition="in" filter="fade">
                                      <p:cBhvr>
                                        <p:cTn id="35" dur="1000"/>
                                        <p:tgtEl>
                                          <p:spTgt spid="227335"/>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27339"/>
                                        </p:tgtEl>
                                        <p:attrNameLst>
                                          <p:attrName>style.visibility</p:attrName>
                                        </p:attrNameLst>
                                      </p:cBhvr>
                                      <p:to>
                                        <p:strVal val="visible"/>
                                      </p:to>
                                    </p:set>
                                    <p:animEffect transition="in" filter="fade">
                                      <p:cBhvr>
                                        <p:cTn id="39" dur="1000"/>
                                        <p:tgtEl>
                                          <p:spTgt spid="2273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338"/>
                                        </p:tgtEl>
                                        <p:attrNameLst>
                                          <p:attrName>style.visibility</p:attrName>
                                        </p:attrNameLst>
                                      </p:cBhvr>
                                      <p:to>
                                        <p:strVal val="visible"/>
                                      </p:to>
                                    </p:set>
                                    <p:animEffect transition="in" filter="fade">
                                      <p:cBhvr>
                                        <p:cTn id="42" dur="1000"/>
                                        <p:tgtEl>
                                          <p:spTgt spid="2273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7340"/>
                                        </p:tgtEl>
                                        <p:attrNameLst>
                                          <p:attrName>style.visibility</p:attrName>
                                        </p:attrNameLst>
                                      </p:cBhvr>
                                      <p:to>
                                        <p:strVal val="visible"/>
                                      </p:to>
                                    </p:set>
                                    <p:animEffect transition="in" filter="fade">
                                      <p:cBhvr>
                                        <p:cTn id="45" dur="1000"/>
                                        <p:tgtEl>
                                          <p:spTgt spid="22734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nimBg="1"/>
      <p:bldP spid="514052" grpId="0"/>
      <p:bldP spid="227334" grpId="0"/>
      <p:bldP spid="227335" grpId="0"/>
      <p:bldP spid="514056" grpId="0"/>
      <p:bldP spid="514057" grpId="0"/>
      <p:bldP spid="227338" grpId="0"/>
      <p:bldP spid="227339" grpId="0"/>
      <p:bldP spid="22734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p:txBody>
          <a:bodyPr/>
          <a:lstStyle/>
          <a:p>
            <a:r>
              <a:rPr lang="en-US" altLang="en-US" dirty="0"/>
              <a:t>Balconies and Basements of a Strength Theme</a:t>
            </a:r>
          </a:p>
        </p:txBody>
      </p:sp>
      <p:pic>
        <p:nvPicPr>
          <p:cNvPr id="3993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50856" y="2396071"/>
            <a:ext cx="2296805" cy="1595874"/>
          </a:xfrm>
        </p:spPr>
      </p:pic>
      <p:sp>
        <p:nvSpPr>
          <p:cNvPr id="4" name="Date Placeholder 3"/>
          <p:cNvSpPr>
            <a:spLocks noGrp="1"/>
          </p:cNvSpPr>
          <p:nvPr>
            <p:ph type="dt" sz="quarter" idx="10"/>
          </p:nvPr>
        </p:nvSpPr>
        <p:spPr/>
        <p:txBody>
          <a:bodyPr/>
          <a:lstStyle/>
          <a:p>
            <a:fld id="{950DA198-A8F1-4E7B-A559-06711EFC4A27}" type="datetime1">
              <a:rPr lang="en-US" smtClean="0"/>
              <a:pPr/>
              <a:t>2/26/2019</a:t>
            </a:fld>
            <a:endParaRPr lang="en-US" dirty="0"/>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CA708D-F96F-4413-9B71-ED26C74FE3AC}" type="slidenum">
              <a:rPr lang="en-US" altLang="en-US" smtClean="0"/>
              <a:pPr/>
              <a:t>92</a:t>
            </a:fld>
            <a:endParaRPr lang="en-US" altLang="en-US" dirty="0"/>
          </a:p>
        </p:txBody>
      </p:sp>
      <p:pic>
        <p:nvPicPr>
          <p:cNvPr id="3994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3843" y="3751911"/>
            <a:ext cx="2304003" cy="194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237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 Themes in Action - Reflection</a:t>
            </a:r>
          </a:p>
        </p:txBody>
      </p:sp>
      <p:pic>
        <p:nvPicPr>
          <p:cNvPr id="4" name="Picture 3"/>
          <p:cNvPicPr>
            <a:picLocks noChangeAspect="1"/>
          </p:cNvPicPr>
          <p:nvPr/>
        </p:nvPicPr>
        <p:blipFill>
          <a:blip r:embed="rId2"/>
          <a:stretch>
            <a:fillRect/>
          </a:stretch>
        </p:blipFill>
        <p:spPr>
          <a:xfrm>
            <a:off x="3189991" y="1593516"/>
            <a:ext cx="3571353" cy="4628423"/>
          </a:xfrm>
          <a:prstGeom prst="rect">
            <a:avLst/>
          </a:prstGeom>
        </p:spPr>
      </p:pic>
    </p:spTree>
    <p:extLst>
      <p:ext uri="{BB962C8B-B14F-4D97-AF65-F5344CB8AC3E}">
        <p14:creationId xmlns:p14="http://schemas.microsoft.com/office/powerpoint/2010/main" val="1652145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5" name="Content Placeholder 4">
            <a:extLst>
              <a:ext uri="{FF2B5EF4-FFF2-40B4-BE49-F238E27FC236}">
                <a16:creationId xmlns:a16="http://schemas.microsoft.com/office/drawing/2014/main" id="{B0FF7753-BF67-4616-BCFB-8582A85661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9588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Graph</a:t>
            </a:r>
          </a:p>
        </p:txBody>
      </p:sp>
      <p:sp>
        <p:nvSpPr>
          <p:cNvPr id="3" name="Subtitle 2"/>
          <p:cNvSpPr>
            <a:spLocks noGrp="1"/>
          </p:cNvSpPr>
          <p:nvPr>
            <p:ph type="subTitle" idx="1"/>
          </p:nvPr>
        </p:nvSpPr>
        <p:spPr/>
        <p:txBody>
          <a:bodyPr/>
          <a:lstStyle/>
          <a:p>
            <a:r>
              <a:rPr lang="en-US" dirty="0"/>
              <a:t>Learning from Each Other</a:t>
            </a:r>
          </a:p>
        </p:txBody>
      </p:sp>
    </p:spTree>
    <p:extLst>
      <p:ext uri="{BB962C8B-B14F-4D97-AF65-F5344CB8AC3E}">
        <p14:creationId xmlns:p14="http://schemas.microsoft.com/office/powerpoint/2010/main" val="1320614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Graph – Step 1</a:t>
            </a:r>
          </a:p>
        </p:txBody>
      </p:sp>
      <p:sp>
        <p:nvSpPr>
          <p:cNvPr id="3" name="Content Placeholder 2"/>
          <p:cNvSpPr>
            <a:spLocks noGrp="1"/>
          </p:cNvSpPr>
          <p:nvPr>
            <p:ph idx="1"/>
          </p:nvPr>
        </p:nvSpPr>
        <p:spPr>
          <a:xfrm>
            <a:off x="677334" y="1270000"/>
            <a:ext cx="8596668" cy="3880773"/>
          </a:xfrm>
        </p:spPr>
        <p:txBody>
          <a:bodyPr/>
          <a:lstStyle/>
          <a:p>
            <a:r>
              <a:rPr lang="en-US" dirty="0"/>
              <a:t>Items you need:</a:t>
            </a:r>
          </a:p>
          <a:p>
            <a:pPr lvl="1"/>
            <a:r>
              <a:rPr lang="en-US" dirty="0"/>
              <a:t>A pen</a:t>
            </a:r>
          </a:p>
          <a:p>
            <a:pPr lvl="1"/>
            <a:r>
              <a:rPr lang="en-US" dirty="0"/>
              <a:t>A list of your top 5</a:t>
            </a:r>
          </a:p>
          <a:p>
            <a:r>
              <a:rPr lang="en-US" dirty="0"/>
              <a:t>Around the room you will find all 34 Talent Themes Signs in alphabetical order</a:t>
            </a:r>
          </a:p>
          <a:p>
            <a:r>
              <a:rPr lang="en-US" dirty="0"/>
              <a:t>Stand in front of your #1 Talent</a:t>
            </a:r>
          </a:p>
          <a:p>
            <a:pPr lvl="1"/>
            <a:r>
              <a:rPr lang="en-US" dirty="0"/>
              <a:t>Print your name on the sign and put a </a:t>
            </a:r>
            <a:r>
              <a:rPr lang="en-US" sz="2400" dirty="0">
                <a:solidFill>
                  <a:srgbClr val="00B050"/>
                </a:solidFill>
              </a:rPr>
              <a:t>1 </a:t>
            </a:r>
            <a:r>
              <a:rPr lang="en-US" dirty="0"/>
              <a:t>next to it</a:t>
            </a:r>
          </a:p>
          <a:p>
            <a:pPr lvl="1"/>
            <a:r>
              <a:rPr lang="en-US" dirty="0"/>
              <a:t>As a group discuss how you use this talent at work</a:t>
            </a:r>
          </a:p>
        </p:txBody>
      </p:sp>
    </p:spTree>
    <p:extLst>
      <p:ext uri="{BB962C8B-B14F-4D97-AF65-F5344CB8AC3E}">
        <p14:creationId xmlns:p14="http://schemas.microsoft.com/office/powerpoint/2010/main" val="3699832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Graph – Step 2</a:t>
            </a:r>
          </a:p>
        </p:txBody>
      </p:sp>
      <p:sp>
        <p:nvSpPr>
          <p:cNvPr id="3" name="Content Placeholder 2"/>
          <p:cNvSpPr>
            <a:spLocks noGrp="1"/>
          </p:cNvSpPr>
          <p:nvPr>
            <p:ph idx="1"/>
          </p:nvPr>
        </p:nvSpPr>
        <p:spPr>
          <a:xfrm>
            <a:off x="677334" y="1270000"/>
            <a:ext cx="8596668" cy="3880773"/>
          </a:xfrm>
        </p:spPr>
        <p:txBody>
          <a:bodyPr/>
          <a:lstStyle/>
          <a:p>
            <a:r>
              <a:rPr lang="en-US" dirty="0"/>
              <a:t>Before you move, look who is standing by your #2 Talent</a:t>
            </a:r>
          </a:p>
          <a:p>
            <a:pPr lvl="1"/>
            <a:r>
              <a:rPr lang="en-US" dirty="0"/>
              <a:t>You have a talent in common</a:t>
            </a:r>
          </a:p>
          <a:p>
            <a:r>
              <a:rPr lang="en-US" dirty="0"/>
              <a:t>Stand in front of your #2 Talent</a:t>
            </a:r>
          </a:p>
          <a:p>
            <a:pPr lvl="1"/>
            <a:r>
              <a:rPr lang="en-US" dirty="0"/>
              <a:t>Print your name on the sign and put a </a:t>
            </a:r>
            <a:r>
              <a:rPr lang="en-US" sz="2400" dirty="0">
                <a:solidFill>
                  <a:srgbClr val="00B050"/>
                </a:solidFill>
              </a:rPr>
              <a:t>2 </a:t>
            </a:r>
            <a:r>
              <a:rPr lang="en-US" dirty="0"/>
              <a:t>next to it</a:t>
            </a:r>
          </a:p>
          <a:p>
            <a:pPr lvl="1"/>
            <a:r>
              <a:rPr lang="en-US" dirty="0"/>
              <a:t>As a group discuss how you use this talent at work</a:t>
            </a:r>
          </a:p>
        </p:txBody>
      </p:sp>
    </p:spTree>
    <p:extLst>
      <p:ext uri="{BB962C8B-B14F-4D97-AF65-F5344CB8AC3E}">
        <p14:creationId xmlns:p14="http://schemas.microsoft.com/office/powerpoint/2010/main" val="765071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Graph – Step 3</a:t>
            </a:r>
          </a:p>
        </p:txBody>
      </p:sp>
      <p:sp>
        <p:nvSpPr>
          <p:cNvPr id="3" name="Content Placeholder 2"/>
          <p:cNvSpPr>
            <a:spLocks noGrp="1"/>
          </p:cNvSpPr>
          <p:nvPr>
            <p:ph idx="1"/>
          </p:nvPr>
        </p:nvSpPr>
        <p:spPr>
          <a:xfrm>
            <a:off x="677334" y="1270000"/>
            <a:ext cx="8596668" cy="3880773"/>
          </a:xfrm>
        </p:spPr>
        <p:txBody>
          <a:bodyPr/>
          <a:lstStyle/>
          <a:p>
            <a:r>
              <a:rPr lang="en-US" dirty="0"/>
              <a:t>Before you move, look who is standing by your #2 Talent</a:t>
            </a:r>
          </a:p>
          <a:p>
            <a:pPr lvl="1"/>
            <a:r>
              <a:rPr lang="en-US" dirty="0"/>
              <a:t>You have a talent in common</a:t>
            </a:r>
          </a:p>
          <a:p>
            <a:r>
              <a:rPr lang="en-US" dirty="0"/>
              <a:t>Stand in front of your #3 Talent</a:t>
            </a:r>
          </a:p>
          <a:p>
            <a:pPr lvl="1"/>
            <a:r>
              <a:rPr lang="en-US" dirty="0"/>
              <a:t>Print your name on the sign and put a </a:t>
            </a:r>
            <a:r>
              <a:rPr lang="en-US" sz="2400" dirty="0">
                <a:solidFill>
                  <a:srgbClr val="00B050"/>
                </a:solidFill>
              </a:rPr>
              <a:t>3 </a:t>
            </a:r>
            <a:r>
              <a:rPr lang="en-US" dirty="0"/>
              <a:t>next to it</a:t>
            </a:r>
          </a:p>
          <a:p>
            <a:pPr lvl="1"/>
            <a:r>
              <a:rPr lang="en-US" dirty="0"/>
              <a:t>As a group discuss how you use this talent at work</a:t>
            </a:r>
          </a:p>
        </p:txBody>
      </p:sp>
    </p:spTree>
    <p:extLst>
      <p:ext uri="{BB962C8B-B14F-4D97-AF65-F5344CB8AC3E}">
        <p14:creationId xmlns:p14="http://schemas.microsoft.com/office/powerpoint/2010/main" val="2578233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Graph – Step 4</a:t>
            </a:r>
          </a:p>
        </p:txBody>
      </p:sp>
      <p:sp>
        <p:nvSpPr>
          <p:cNvPr id="3" name="Content Placeholder 2"/>
          <p:cNvSpPr>
            <a:spLocks noGrp="1"/>
          </p:cNvSpPr>
          <p:nvPr>
            <p:ph idx="1"/>
          </p:nvPr>
        </p:nvSpPr>
        <p:spPr>
          <a:xfrm>
            <a:off x="677334" y="1270000"/>
            <a:ext cx="8596668" cy="3880773"/>
          </a:xfrm>
        </p:spPr>
        <p:txBody>
          <a:bodyPr/>
          <a:lstStyle/>
          <a:p>
            <a:r>
              <a:rPr lang="en-US" dirty="0"/>
              <a:t>Before you move, look who is standing by your #2 Talent</a:t>
            </a:r>
          </a:p>
          <a:p>
            <a:pPr lvl="1"/>
            <a:r>
              <a:rPr lang="en-US" dirty="0"/>
              <a:t>You have a talent in common</a:t>
            </a:r>
          </a:p>
          <a:p>
            <a:r>
              <a:rPr lang="en-US" dirty="0"/>
              <a:t>Stand in front of your #4 Talent</a:t>
            </a:r>
          </a:p>
          <a:p>
            <a:pPr lvl="1"/>
            <a:r>
              <a:rPr lang="en-US" dirty="0"/>
              <a:t>Print your name on the sign and put a </a:t>
            </a:r>
            <a:r>
              <a:rPr lang="en-US" sz="2400" dirty="0">
                <a:solidFill>
                  <a:srgbClr val="00B050"/>
                </a:solidFill>
              </a:rPr>
              <a:t>4 </a:t>
            </a:r>
            <a:r>
              <a:rPr lang="en-US" dirty="0"/>
              <a:t>next to it</a:t>
            </a:r>
          </a:p>
          <a:p>
            <a:pPr lvl="1"/>
            <a:r>
              <a:rPr lang="en-US" dirty="0"/>
              <a:t>As a group discuss how you use this talent at work</a:t>
            </a:r>
          </a:p>
        </p:txBody>
      </p:sp>
    </p:spTree>
    <p:extLst>
      <p:ext uri="{BB962C8B-B14F-4D97-AF65-F5344CB8AC3E}">
        <p14:creationId xmlns:p14="http://schemas.microsoft.com/office/powerpoint/2010/main" val="41174873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5063</TotalTime>
  <Words>3578</Words>
  <Application>Microsoft Office PowerPoint</Application>
  <PresentationFormat>Widescreen</PresentationFormat>
  <Paragraphs>637</Paragraphs>
  <Slides>122</Slides>
  <Notes>39</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122</vt:i4>
      </vt:variant>
    </vt:vector>
  </HeadingPairs>
  <TitlesOfParts>
    <vt:vector size="131" baseType="lpstr">
      <vt:lpstr>ＭＳ Ｐゴシック</vt:lpstr>
      <vt:lpstr>Arial</vt:lpstr>
      <vt:lpstr>Calibri</vt:lpstr>
      <vt:lpstr>Times</vt:lpstr>
      <vt:lpstr>Times New Roman</vt:lpstr>
      <vt:lpstr>Trebuchet MS</vt:lpstr>
      <vt:lpstr>Verdana</vt:lpstr>
      <vt:lpstr>Wingdings 3</vt:lpstr>
      <vt:lpstr>Facet</vt:lpstr>
      <vt:lpstr>Know Your Strengths Strengths Finder 2.0 </vt:lpstr>
      <vt:lpstr>Professional Development Workshop  Know Your Strengths with StrengthsFinder 2.0 Wednesday, July 26, 2017 from 8:00 – 3:00 Workshop Prework Reminder </vt:lpstr>
      <vt:lpstr>Professional Development Workshop  Know Your Strengths with StrengthsFinder 2.0 Wednesday, July 26, 2017 from 8:00 – 3:00 Workshop Prework Reminder </vt:lpstr>
      <vt:lpstr>Know Your Strengths Strengths Finder 2.0 </vt:lpstr>
      <vt:lpstr>Safety, Housekeeping &amp; Ground Rules</vt:lpstr>
      <vt:lpstr>Work on ourselves first!   1. Engaged   2. Enabled   3. Sustainable </vt:lpstr>
      <vt:lpstr>Agenda</vt:lpstr>
      <vt:lpstr>Table Introductions</vt:lpstr>
      <vt:lpstr>Do you ever wonder?</vt:lpstr>
      <vt:lpstr>There is a reason……</vt:lpstr>
      <vt:lpstr>Gallup</vt:lpstr>
      <vt:lpstr>PowerPoint Presentation</vt:lpstr>
      <vt:lpstr>How many people are truly engaged at work?</vt:lpstr>
      <vt:lpstr>WIIFM</vt:lpstr>
      <vt:lpstr>The Anatomy of a Strength</vt:lpstr>
      <vt:lpstr>How did their strengths develop?</vt:lpstr>
      <vt:lpstr>What is a Talent?</vt:lpstr>
      <vt:lpstr>PowerPoint Presentation</vt:lpstr>
      <vt:lpstr>We often take our most powerful talents for granted, and many of us may not be fully aware of them</vt:lpstr>
      <vt:lpstr>How did their strengths develop?</vt:lpstr>
      <vt:lpstr>What is the difference between…..</vt:lpstr>
      <vt:lpstr>PowerPoint Presentation</vt:lpstr>
      <vt:lpstr>Power and Edge</vt:lpstr>
      <vt:lpstr>Signature Themes</vt:lpstr>
      <vt:lpstr>StrengthsFinder 2.0</vt:lpstr>
      <vt:lpstr>StrengthsFinder Guiding Principles </vt:lpstr>
      <vt:lpstr>Top 5 Signature Themes</vt:lpstr>
      <vt:lpstr>Themes</vt:lpstr>
      <vt:lpstr>Talent as a Filter: A New Idea</vt:lpstr>
      <vt:lpstr>Your Signature Themes</vt:lpstr>
      <vt:lpstr>34 Strengths Themes</vt:lpstr>
      <vt:lpstr>Signature Themes Handout</vt:lpstr>
      <vt:lpstr>Woo</vt:lpstr>
      <vt:lpstr>Positivity </vt:lpstr>
      <vt:lpstr>Communication</vt:lpstr>
      <vt:lpstr>Achiever</vt:lpstr>
      <vt:lpstr>Activator</vt:lpstr>
      <vt:lpstr>What kind of activities are you naturally drawn to?</vt:lpstr>
      <vt:lpstr>Deliberative</vt:lpstr>
      <vt:lpstr>Maximizer</vt:lpstr>
      <vt:lpstr>Context</vt:lpstr>
      <vt:lpstr>Focus</vt:lpstr>
      <vt:lpstr>Ideation</vt:lpstr>
      <vt:lpstr>What kind of activities frustrate you or drain you?</vt:lpstr>
      <vt:lpstr>Learner</vt:lpstr>
      <vt:lpstr>Strategic</vt:lpstr>
      <vt:lpstr>Belief</vt:lpstr>
      <vt:lpstr>Empathy</vt:lpstr>
      <vt:lpstr>What kind of activities do you pick up quickly?</vt:lpstr>
      <vt:lpstr>Developer</vt:lpstr>
      <vt:lpstr>Individualization</vt:lpstr>
      <vt:lpstr>Break – 15 Min</vt:lpstr>
      <vt:lpstr>PowerPoint Presentation</vt:lpstr>
      <vt:lpstr>Signature Themes Handout</vt:lpstr>
      <vt:lpstr>Restorative</vt:lpstr>
      <vt:lpstr>Harmony</vt:lpstr>
      <vt:lpstr>Command</vt:lpstr>
      <vt:lpstr>Discipline</vt:lpstr>
      <vt:lpstr>What takes you longer to do, even if you know how to do all the steps?</vt:lpstr>
      <vt:lpstr>Input</vt:lpstr>
      <vt:lpstr>Significance</vt:lpstr>
      <vt:lpstr>Adaptability</vt:lpstr>
      <vt:lpstr>Analytical</vt:lpstr>
      <vt:lpstr>Competition</vt:lpstr>
      <vt:lpstr>What activities do you seem to automatically know the steps that need to be taken?</vt:lpstr>
      <vt:lpstr>Intellection</vt:lpstr>
      <vt:lpstr>Futuristic</vt:lpstr>
      <vt:lpstr>Relator</vt:lpstr>
      <vt:lpstr>Self-Assurance</vt:lpstr>
      <vt:lpstr>Includer</vt:lpstr>
      <vt:lpstr>During what activities do have you had moments of subconscious excellence when you thought, HOW did I do that?</vt:lpstr>
      <vt:lpstr>Arranger</vt:lpstr>
      <vt:lpstr>Responsibility</vt:lpstr>
      <vt:lpstr>Connectedness</vt:lpstr>
      <vt:lpstr>Consistency</vt:lpstr>
      <vt:lpstr>BREAK</vt:lpstr>
      <vt:lpstr>What activities give you a kick either while doing them or immediately after finishing?  When can I do that again?</vt:lpstr>
      <vt:lpstr>What surprised you?</vt:lpstr>
      <vt:lpstr>Strengths Based Development</vt:lpstr>
      <vt:lpstr>PowerPoint Presentation</vt:lpstr>
      <vt:lpstr>PowerPoint Presentation</vt:lpstr>
      <vt:lpstr>PowerPoint Presentation</vt:lpstr>
      <vt:lpstr>PowerPoint Presentation</vt:lpstr>
      <vt:lpstr>Conventional Approach to Development</vt:lpstr>
      <vt:lpstr>Strengths Based Approach to Development</vt:lpstr>
      <vt:lpstr>PowerPoint Presentation</vt:lpstr>
      <vt:lpstr>People Working in their Strengths Zone….</vt:lpstr>
      <vt:lpstr>Good vs. Great</vt:lpstr>
      <vt:lpstr>Excellence</vt:lpstr>
      <vt:lpstr>PowerPoint Presentation</vt:lpstr>
      <vt:lpstr>A Quantitative View of Strengths</vt:lpstr>
      <vt:lpstr>Balconies and Basements of a Strength Theme</vt:lpstr>
      <vt:lpstr>Signature Themes in Action - Reflection</vt:lpstr>
      <vt:lpstr>BREAK</vt:lpstr>
      <vt:lpstr>Human Graph</vt:lpstr>
      <vt:lpstr>Human Graph – Step 1</vt:lpstr>
      <vt:lpstr>Human Graph – Step 2</vt:lpstr>
      <vt:lpstr>Human Graph – Step 3</vt:lpstr>
      <vt:lpstr>Human Graph – Step 4</vt:lpstr>
      <vt:lpstr>Human Graph – Step 5</vt:lpstr>
      <vt:lpstr>Team Profile – Greatest Talents</vt:lpstr>
      <vt:lpstr>Team Profile – Least Represented Talents</vt:lpstr>
      <vt:lpstr>Four Domains of Team Strengths Handout</vt:lpstr>
      <vt:lpstr>Your Unique Contribution to the Team</vt:lpstr>
      <vt:lpstr>Lunch – 1 Hour</vt:lpstr>
      <vt:lpstr>Talent Mapping</vt:lpstr>
      <vt:lpstr>PowerPoint Presentation</vt:lpstr>
      <vt:lpstr>Appreciate each of your dominant themes more deeply with Talent Map</vt:lpstr>
      <vt:lpstr>Action Plan Handout</vt:lpstr>
      <vt:lpstr>BREAK</vt:lpstr>
      <vt:lpstr>Activity: A picture is worth a thousand words</vt:lpstr>
      <vt:lpstr>PowerPoint Presentation</vt:lpstr>
      <vt:lpstr>Activity: A picture is worth a thousand words</vt:lpstr>
      <vt:lpstr>A Picture is Worth 5 Strengths</vt:lpstr>
      <vt:lpstr>The more you think about your talents, the more you will notice how they contribute to your strengths </vt:lpstr>
      <vt:lpstr>The more you notice a connection, the more aware of the potential for even greater success</vt:lpstr>
      <vt:lpstr>Your Journey has Just Begun</vt:lpstr>
      <vt:lpstr>What’s Next?</vt:lpstr>
      <vt:lpstr>Appreciating Your Strengths</vt:lpstr>
      <vt:lpstr>Learn, Explore and Stay Connected</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 Finder</dc:title>
  <dc:creator>Kimberly Perry</dc:creator>
  <cp:lastModifiedBy>Perry, Kimberly A</cp:lastModifiedBy>
  <cp:revision>95</cp:revision>
  <cp:lastPrinted>2017-07-25T16:19:17Z</cp:lastPrinted>
  <dcterms:created xsi:type="dcterms:W3CDTF">2016-10-22T14:48:25Z</dcterms:created>
  <dcterms:modified xsi:type="dcterms:W3CDTF">2019-02-26T14:20:24Z</dcterms:modified>
</cp:coreProperties>
</file>