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4" r:id="rId3"/>
    <p:sldId id="271" r:id="rId4"/>
    <p:sldId id="275" r:id="rId5"/>
    <p:sldId id="278" r:id="rId6"/>
    <p:sldId id="279" r:id="rId7"/>
    <p:sldId id="273" r:id="rId8"/>
    <p:sldId id="276" r:id="rId9"/>
    <p:sldId id="258" r:id="rId10"/>
    <p:sldId id="264" r:id="rId11"/>
    <p:sldId id="259" r:id="rId12"/>
    <p:sldId id="265" r:id="rId13"/>
    <p:sldId id="260" r:id="rId14"/>
    <p:sldId id="266" r:id="rId15"/>
    <p:sldId id="268"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886E"/>
    <a:srgbClr val="F5F1EE"/>
    <a:srgbClr val="C69818"/>
    <a:srgbClr val="F4E0A5"/>
    <a:srgbClr val="7C48D0"/>
    <a:srgbClr val="BCA1E7"/>
    <a:srgbClr val="1C8398"/>
    <a:srgbClr val="2555C1"/>
    <a:srgbClr val="BFCFF3"/>
    <a:srgbClr val="86D8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01CDE-C663-41FA-B2E2-E70AFA55AA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FB62DB-B951-45C5-BD7A-44CB261EFE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79D8D2-8F3D-482F-8695-C93AB4563731}"/>
              </a:ext>
            </a:extLst>
          </p:cNvPr>
          <p:cNvSpPr>
            <a:spLocks noGrp="1"/>
          </p:cNvSpPr>
          <p:nvPr>
            <p:ph type="dt" sz="half" idx="10"/>
          </p:nvPr>
        </p:nvSpPr>
        <p:spPr/>
        <p:txBody>
          <a:bodyPr/>
          <a:lstStyle/>
          <a:p>
            <a:fld id="{6C6EDFE1-A75D-479C-A005-9966FFD432FA}" type="datetimeFigureOut">
              <a:rPr lang="en-US" smtClean="0"/>
              <a:t>10/19/2023</a:t>
            </a:fld>
            <a:endParaRPr lang="en-US"/>
          </a:p>
        </p:txBody>
      </p:sp>
      <p:sp>
        <p:nvSpPr>
          <p:cNvPr id="5" name="Footer Placeholder 4">
            <a:extLst>
              <a:ext uri="{FF2B5EF4-FFF2-40B4-BE49-F238E27FC236}">
                <a16:creationId xmlns:a16="http://schemas.microsoft.com/office/drawing/2014/main" id="{32B834F0-D59A-406C-B7D5-582CBFEA13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EE5C40-E7F5-4BA4-AECE-F677148C1880}"/>
              </a:ext>
            </a:extLst>
          </p:cNvPr>
          <p:cNvSpPr>
            <a:spLocks noGrp="1"/>
          </p:cNvSpPr>
          <p:nvPr>
            <p:ph type="sldNum" sz="quarter" idx="12"/>
          </p:nvPr>
        </p:nvSpPr>
        <p:spPr/>
        <p:txBody>
          <a:bodyPr/>
          <a:lstStyle/>
          <a:p>
            <a:fld id="{374B37CD-88E9-479C-A98F-18B3572B6718}" type="slidenum">
              <a:rPr lang="en-US" smtClean="0"/>
              <a:t>‹#›</a:t>
            </a:fld>
            <a:endParaRPr lang="en-US"/>
          </a:p>
        </p:txBody>
      </p:sp>
    </p:spTree>
    <p:extLst>
      <p:ext uri="{BB962C8B-B14F-4D97-AF65-F5344CB8AC3E}">
        <p14:creationId xmlns:p14="http://schemas.microsoft.com/office/powerpoint/2010/main" val="3601296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325FB-CF5A-48AE-9060-00A59C2373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FC3662-D891-49C5-A4CC-C496D152E5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9E6A2-3CD9-44B0-816B-CC3FCBDA60FF}"/>
              </a:ext>
            </a:extLst>
          </p:cNvPr>
          <p:cNvSpPr>
            <a:spLocks noGrp="1"/>
          </p:cNvSpPr>
          <p:nvPr>
            <p:ph type="dt" sz="half" idx="10"/>
          </p:nvPr>
        </p:nvSpPr>
        <p:spPr/>
        <p:txBody>
          <a:bodyPr/>
          <a:lstStyle/>
          <a:p>
            <a:fld id="{6C6EDFE1-A75D-479C-A005-9966FFD432FA}" type="datetimeFigureOut">
              <a:rPr lang="en-US" smtClean="0"/>
              <a:t>10/19/2023</a:t>
            </a:fld>
            <a:endParaRPr lang="en-US"/>
          </a:p>
        </p:txBody>
      </p:sp>
      <p:sp>
        <p:nvSpPr>
          <p:cNvPr id="5" name="Footer Placeholder 4">
            <a:extLst>
              <a:ext uri="{FF2B5EF4-FFF2-40B4-BE49-F238E27FC236}">
                <a16:creationId xmlns:a16="http://schemas.microsoft.com/office/drawing/2014/main" id="{9625E0B0-B40A-44DF-B3AD-AD71AB1E61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2B99E1-7C67-4F2B-81AE-C0E4DEEF4077}"/>
              </a:ext>
            </a:extLst>
          </p:cNvPr>
          <p:cNvSpPr>
            <a:spLocks noGrp="1"/>
          </p:cNvSpPr>
          <p:nvPr>
            <p:ph type="sldNum" sz="quarter" idx="12"/>
          </p:nvPr>
        </p:nvSpPr>
        <p:spPr/>
        <p:txBody>
          <a:bodyPr/>
          <a:lstStyle/>
          <a:p>
            <a:fld id="{374B37CD-88E9-479C-A98F-18B3572B6718}" type="slidenum">
              <a:rPr lang="en-US" smtClean="0"/>
              <a:t>‹#›</a:t>
            </a:fld>
            <a:endParaRPr lang="en-US"/>
          </a:p>
        </p:txBody>
      </p:sp>
    </p:spTree>
    <p:extLst>
      <p:ext uri="{BB962C8B-B14F-4D97-AF65-F5344CB8AC3E}">
        <p14:creationId xmlns:p14="http://schemas.microsoft.com/office/powerpoint/2010/main" val="2521412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3E6FA4-33AE-485E-B24C-D79889C285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CE61EA-D6F6-42E3-8361-B33B6E6459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376843-0F7A-44D0-B903-BFBCF76CAF52}"/>
              </a:ext>
            </a:extLst>
          </p:cNvPr>
          <p:cNvSpPr>
            <a:spLocks noGrp="1"/>
          </p:cNvSpPr>
          <p:nvPr>
            <p:ph type="dt" sz="half" idx="10"/>
          </p:nvPr>
        </p:nvSpPr>
        <p:spPr/>
        <p:txBody>
          <a:bodyPr/>
          <a:lstStyle/>
          <a:p>
            <a:fld id="{6C6EDFE1-A75D-479C-A005-9966FFD432FA}" type="datetimeFigureOut">
              <a:rPr lang="en-US" smtClean="0"/>
              <a:t>10/19/2023</a:t>
            </a:fld>
            <a:endParaRPr lang="en-US"/>
          </a:p>
        </p:txBody>
      </p:sp>
      <p:sp>
        <p:nvSpPr>
          <p:cNvPr id="5" name="Footer Placeholder 4">
            <a:extLst>
              <a:ext uri="{FF2B5EF4-FFF2-40B4-BE49-F238E27FC236}">
                <a16:creationId xmlns:a16="http://schemas.microsoft.com/office/drawing/2014/main" id="{3F9CD87F-CB15-4DB4-97D0-3EFDAA18DB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01C6B-3EE5-4BD3-9F9B-A64E8A08A306}"/>
              </a:ext>
            </a:extLst>
          </p:cNvPr>
          <p:cNvSpPr>
            <a:spLocks noGrp="1"/>
          </p:cNvSpPr>
          <p:nvPr>
            <p:ph type="sldNum" sz="quarter" idx="12"/>
          </p:nvPr>
        </p:nvSpPr>
        <p:spPr/>
        <p:txBody>
          <a:bodyPr/>
          <a:lstStyle/>
          <a:p>
            <a:fld id="{374B37CD-88E9-479C-A98F-18B3572B6718}" type="slidenum">
              <a:rPr lang="en-US" smtClean="0"/>
              <a:t>‹#›</a:t>
            </a:fld>
            <a:endParaRPr lang="en-US"/>
          </a:p>
        </p:txBody>
      </p:sp>
    </p:spTree>
    <p:extLst>
      <p:ext uri="{BB962C8B-B14F-4D97-AF65-F5344CB8AC3E}">
        <p14:creationId xmlns:p14="http://schemas.microsoft.com/office/powerpoint/2010/main" val="358761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16A66-C9FF-45D3-9173-367DC23C7E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298825-F00C-4C5F-8892-201661B54B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410165-1D4B-422C-ADA5-C9A27A22FDB2}"/>
              </a:ext>
            </a:extLst>
          </p:cNvPr>
          <p:cNvSpPr>
            <a:spLocks noGrp="1"/>
          </p:cNvSpPr>
          <p:nvPr>
            <p:ph type="dt" sz="half" idx="10"/>
          </p:nvPr>
        </p:nvSpPr>
        <p:spPr/>
        <p:txBody>
          <a:bodyPr/>
          <a:lstStyle/>
          <a:p>
            <a:fld id="{6C6EDFE1-A75D-479C-A005-9966FFD432FA}" type="datetimeFigureOut">
              <a:rPr lang="en-US" smtClean="0"/>
              <a:t>10/19/2023</a:t>
            </a:fld>
            <a:endParaRPr lang="en-US"/>
          </a:p>
        </p:txBody>
      </p:sp>
      <p:sp>
        <p:nvSpPr>
          <p:cNvPr id="5" name="Footer Placeholder 4">
            <a:extLst>
              <a:ext uri="{FF2B5EF4-FFF2-40B4-BE49-F238E27FC236}">
                <a16:creationId xmlns:a16="http://schemas.microsoft.com/office/drawing/2014/main" id="{51DB9DD8-8AC2-4B60-B24C-E577384165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E7D52C-E4DE-4146-A0E8-EA8EEF4413B6}"/>
              </a:ext>
            </a:extLst>
          </p:cNvPr>
          <p:cNvSpPr>
            <a:spLocks noGrp="1"/>
          </p:cNvSpPr>
          <p:nvPr>
            <p:ph type="sldNum" sz="quarter" idx="12"/>
          </p:nvPr>
        </p:nvSpPr>
        <p:spPr/>
        <p:txBody>
          <a:bodyPr/>
          <a:lstStyle/>
          <a:p>
            <a:fld id="{374B37CD-88E9-479C-A98F-18B3572B6718}" type="slidenum">
              <a:rPr lang="en-US" smtClean="0"/>
              <a:t>‹#›</a:t>
            </a:fld>
            <a:endParaRPr lang="en-US"/>
          </a:p>
        </p:txBody>
      </p:sp>
    </p:spTree>
    <p:extLst>
      <p:ext uri="{BB962C8B-B14F-4D97-AF65-F5344CB8AC3E}">
        <p14:creationId xmlns:p14="http://schemas.microsoft.com/office/powerpoint/2010/main" val="3387022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3A79C-1043-4ADF-AD6D-8847458B10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3A1685-0F8B-4167-9355-639E66D0AF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B1DA1B-97E8-4140-875D-D0C9D5D89F95}"/>
              </a:ext>
            </a:extLst>
          </p:cNvPr>
          <p:cNvSpPr>
            <a:spLocks noGrp="1"/>
          </p:cNvSpPr>
          <p:nvPr>
            <p:ph type="dt" sz="half" idx="10"/>
          </p:nvPr>
        </p:nvSpPr>
        <p:spPr/>
        <p:txBody>
          <a:bodyPr/>
          <a:lstStyle/>
          <a:p>
            <a:fld id="{6C6EDFE1-A75D-479C-A005-9966FFD432FA}" type="datetimeFigureOut">
              <a:rPr lang="en-US" smtClean="0"/>
              <a:t>10/19/2023</a:t>
            </a:fld>
            <a:endParaRPr lang="en-US"/>
          </a:p>
        </p:txBody>
      </p:sp>
      <p:sp>
        <p:nvSpPr>
          <p:cNvPr id="5" name="Footer Placeholder 4">
            <a:extLst>
              <a:ext uri="{FF2B5EF4-FFF2-40B4-BE49-F238E27FC236}">
                <a16:creationId xmlns:a16="http://schemas.microsoft.com/office/drawing/2014/main" id="{7F4CD5D0-99C5-469C-80C9-B0170FE7E7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D144A0-DFD6-4047-935B-CE310BCA82EA}"/>
              </a:ext>
            </a:extLst>
          </p:cNvPr>
          <p:cNvSpPr>
            <a:spLocks noGrp="1"/>
          </p:cNvSpPr>
          <p:nvPr>
            <p:ph type="sldNum" sz="quarter" idx="12"/>
          </p:nvPr>
        </p:nvSpPr>
        <p:spPr/>
        <p:txBody>
          <a:bodyPr/>
          <a:lstStyle/>
          <a:p>
            <a:fld id="{374B37CD-88E9-479C-A98F-18B3572B6718}" type="slidenum">
              <a:rPr lang="en-US" smtClean="0"/>
              <a:t>‹#›</a:t>
            </a:fld>
            <a:endParaRPr lang="en-US"/>
          </a:p>
        </p:txBody>
      </p:sp>
    </p:spTree>
    <p:extLst>
      <p:ext uri="{BB962C8B-B14F-4D97-AF65-F5344CB8AC3E}">
        <p14:creationId xmlns:p14="http://schemas.microsoft.com/office/powerpoint/2010/main" val="2463229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EC5E1-7D98-4759-A508-A9D8316486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CD83D0-33C8-420C-A0BC-9EC2DDF353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700D3F-DC74-43D7-B094-C65B84EB52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D2CD31-7C66-4818-92D2-43AEBD352D55}"/>
              </a:ext>
            </a:extLst>
          </p:cNvPr>
          <p:cNvSpPr>
            <a:spLocks noGrp="1"/>
          </p:cNvSpPr>
          <p:nvPr>
            <p:ph type="dt" sz="half" idx="10"/>
          </p:nvPr>
        </p:nvSpPr>
        <p:spPr/>
        <p:txBody>
          <a:bodyPr/>
          <a:lstStyle/>
          <a:p>
            <a:fld id="{6C6EDFE1-A75D-479C-A005-9966FFD432FA}" type="datetimeFigureOut">
              <a:rPr lang="en-US" smtClean="0"/>
              <a:t>10/19/2023</a:t>
            </a:fld>
            <a:endParaRPr lang="en-US"/>
          </a:p>
        </p:txBody>
      </p:sp>
      <p:sp>
        <p:nvSpPr>
          <p:cNvPr id="6" name="Footer Placeholder 5">
            <a:extLst>
              <a:ext uri="{FF2B5EF4-FFF2-40B4-BE49-F238E27FC236}">
                <a16:creationId xmlns:a16="http://schemas.microsoft.com/office/drawing/2014/main" id="{C2E1E610-217C-4659-9260-21EA485348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21EB90-5EC6-40C6-A6A9-587609263802}"/>
              </a:ext>
            </a:extLst>
          </p:cNvPr>
          <p:cNvSpPr>
            <a:spLocks noGrp="1"/>
          </p:cNvSpPr>
          <p:nvPr>
            <p:ph type="sldNum" sz="quarter" idx="12"/>
          </p:nvPr>
        </p:nvSpPr>
        <p:spPr/>
        <p:txBody>
          <a:bodyPr/>
          <a:lstStyle/>
          <a:p>
            <a:fld id="{374B37CD-88E9-479C-A98F-18B3572B6718}" type="slidenum">
              <a:rPr lang="en-US" smtClean="0"/>
              <a:t>‹#›</a:t>
            </a:fld>
            <a:endParaRPr lang="en-US"/>
          </a:p>
        </p:txBody>
      </p:sp>
    </p:spTree>
    <p:extLst>
      <p:ext uri="{BB962C8B-B14F-4D97-AF65-F5344CB8AC3E}">
        <p14:creationId xmlns:p14="http://schemas.microsoft.com/office/powerpoint/2010/main" val="1473080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7A7C5-7BC2-42B5-AEF8-3AC6581CD2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BE58E7-E41C-49AB-957D-94B541C109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2058F3-2D42-40E9-850B-976D854A6C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E90FDE-8872-4EBC-B4AD-A91F4B3EF1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532131-671A-4768-8140-683C4F716F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026ACA-E291-4253-9AC5-4F467F7105B6}"/>
              </a:ext>
            </a:extLst>
          </p:cNvPr>
          <p:cNvSpPr>
            <a:spLocks noGrp="1"/>
          </p:cNvSpPr>
          <p:nvPr>
            <p:ph type="dt" sz="half" idx="10"/>
          </p:nvPr>
        </p:nvSpPr>
        <p:spPr/>
        <p:txBody>
          <a:bodyPr/>
          <a:lstStyle/>
          <a:p>
            <a:fld id="{6C6EDFE1-A75D-479C-A005-9966FFD432FA}" type="datetimeFigureOut">
              <a:rPr lang="en-US" smtClean="0"/>
              <a:t>10/19/2023</a:t>
            </a:fld>
            <a:endParaRPr lang="en-US"/>
          </a:p>
        </p:txBody>
      </p:sp>
      <p:sp>
        <p:nvSpPr>
          <p:cNvPr id="8" name="Footer Placeholder 7">
            <a:extLst>
              <a:ext uri="{FF2B5EF4-FFF2-40B4-BE49-F238E27FC236}">
                <a16:creationId xmlns:a16="http://schemas.microsoft.com/office/drawing/2014/main" id="{7F288D73-FC40-44E9-8897-D1ED966184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9C15640-780C-4019-B969-176EA5C4CBB1}"/>
              </a:ext>
            </a:extLst>
          </p:cNvPr>
          <p:cNvSpPr>
            <a:spLocks noGrp="1"/>
          </p:cNvSpPr>
          <p:nvPr>
            <p:ph type="sldNum" sz="quarter" idx="12"/>
          </p:nvPr>
        </p:nvSpPr>
        <p:spPr/>
        <p:txBody>
          <a:bodyPr/>
          <a:lstStyle/>
          <a:p>
            <a:fld id="{374B37CD-88E9-479C-A98F-18B3572B6718}" type="slidenum">
              <a:rPr lang="en-US" smtClean="0"/>
              <a:t>‹#›</a:t>
            </a:fld>
            <a:endParaRPr lang="en-US"/>
          </a:p>
        </p:txBody>
      </p:sp>
    </p:spTree>
    <p:extLst>
      <p:ext uri="{BB962C8B-B14F-4D97-AF65-F5344CB8AC3E}">
        <p14:creationId xmlns:p14="http://schemas.microsoft.com/office/powerpoint/2010/main" val="215497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4C4F5-F11D-418E-B3B4-6BCDD4282D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881DC2-584F-4824-9220-4CE49D1ED99C}"/>
              </a:ext>
            </a:extLst>
          </p:cNvPr>
          <p:cNvSpPr>
            <a:spLocks noGrp="1"/>
          </p:cNvSpPr>
          <p:nvPr>
            <p:ph type="dt" sz="half" idx="10"/>
          </p:nvPr>
        </p:nvSpPr>
        <p:spPr/>
        <p:txBody>
          <a:bodyPr/>
          <a:lstStyle/>
          <a:p>
            <a:fld id="{6C6EDFE1-A75D-479C-A005-9966FFD432FA}" type="datetimeFigureOut">
              <a:rPr lang="en-US" smtClean="0"/>
              <a:t>10/19/2023</a:t>
            </a:fld>
            <a:endParaRPr lang="en-US"/>
          </a:p>
        </p:txBody>
      </p:sp>
      <p:sp>
        <p:nvSpPr>
          <p:cNvPr id="4" name="Footer Placeholder 3">
            <a:extLst>
              <a:ext uri="{FF2B5EF4-FFF2-40B4-BE49-F238E27FC236}">
                <a16:creationId xmlns:a16="http://schemas.microsoft.com/office/drawing/2014/main" id="{05D3AAB5-9B8E-4415-B3E4-1A7F04BA71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393249-B34E-4FB5-AD2B-8CA1FD9ED2C0}"/>
              </a:ext>
            </a:extLst>
          </p:cNvPr>
          <p:cNvSpPr>
            <a:spLocks noGrp="1"/>
          </p:cNvSpPr>
          <p:nvPr>
            <p:ph type="sldNum" sz="quarter" idx="12"/>
          </p:nvPr>
        </p:nvSpPr>
        <p:spPr/>
        <p:txBody>
          <a:bodyPr/>
          <a:lstStyle/>
          <a:p>
            <a:fld id="{374B37CD-88E9-479C-A98F-18B3572B6718}" type="slidenum">
              <a:rPr lang="en-US" smtClean="0"/>
              <a:t>‹#›</a:t>
            </a:fld>
            <a:endParaRPr lang="en-US"/>
          </a:p>
        </p:txBody>
      </p:sp>
    </p:spTree>
    <p:extLst>
      <p:ext uri="{BB962C8B-B14F-4D97-AF65-F5344CB8AC3E}">
        <p14:creationId xmlns:p14="http://schemas.microsoft.com/office/powerpoint/2010/main" val="3958889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CECB59-F46F-47F2-A83D-4B9D181635A9}"/>
              </a:ext>
            </a:extLst>
          </p:cNvPr>
          <p:cNvSpPr>
            <a:spLocks noGrp="1"/>
          </p:cNvSpPr>
          <p:nvPr>
            <p:ph type="dt" sz="half" idx="10"/>
          </p:nvPr>
        </p:nvSpPr>
        <p:spPr/>
        <p:txBody>
          <a:bodyPr/>
          <a:lstStyle/>
          <a:p>
            <a:fld id="{6C6EDFE1-A75D-479C-A005-9966FFD432FA}" type="datetimeFigureOut">
              <a:rPr lang="en-US" smtClean="0"/>
              <a:t>10/19/2023</a:t>
            </a:fld>
            <a:endParaRPr lang="en-US"/>
          </a:p>
        </p:txBody>
      </p:sp>
      <p:sp>
        <p:nvSpPr>
          <p:cNvPr id="3" name="Footer Placeholder 2">
            <a:extLst>
              <a:ext uri="{FF2B5EF4-FFF2-40B4-BE49-F238E27FC236}">
                <a16:creationId xmlns:a16="http://schemas.microsoft.com/office/drawing/2014/main" id="{802C55FC-005B-408A-8A9A-109B2D0F60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D9CFFD-8AA6-4D7E-B059-36199482AFC7}"/>
              </a:ext>
            </a:extLst>
          </p:cNvPr>
          <p:cNvSpPr>
            <a:spLocks noGrp="1"/>
          </p:cNvSpPr>
          <p:nvPr>
            <p:ph type="sldNum" sz="quarter" idx="12"/>
          </p:nvPr>
        </p:nvSpPr>
        <p:spPr/>
        <p:txBody>
          <a:bodyPr/>
          <a:lstStyle/>
          <a:p>
            <a:fld id="{374B37CD-88E9-479C-A98F-18B3572B6718}" type="slidenum">
              <a:rPr lang="en-US" smtClean="0"/>
              <a:t>‹#›</a:t>
            </a:fld>
            <a:endParaRPr lang="en-US"/>
          </a:p>
        </p:txBody>
      </p:sp>
    </p:spTree>
    <p:extLst>
      <p:ext uri="{BB962C8B-B14F-4D97-AF65-F5344CB8AC3E}">
        <p14:creationId xmlns:p14="http://schemas.microsoft.com/office/powerpoint/2010/main" val="3568034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15384-D5B6-4548-8141-A4D80C4177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1EE945-8EFD-4295-AD70-C31F612687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6B6D77-8C64-46C2-97DF-EDCED6FF30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A2CA49-FBE1-4F2A-9926-1E7D75D2FB8E}"/>
              </a:ext>
            </a:extLst>
          </p:cNvPr>
          <p:cNvSpPr>
            <a:spLocks noGrp="1"/>
          </p:cNvSpPr>
          <p:nvPr>
            <p:ph type="dt" sz="half" idx="10"/>
          </p:nvPr>
        </p:nvSpPr>
        <p:spPr/>
        <p:txBody>
          <a:bodyPr/>
          <a:lstStyle/>
          <a:p>
            <a:fld id="{6C6EDFE1-A75D-479C-A005-9966FFD432FA}" type="datetimeFigureOut">
              <a:rPr lang="en-US" smtClean="0"/>
              <a:t>10/19/2023</a:t>
            </a:fld>
            <a:endParaRPr lang="en-US"/>
          </a:p>
        </p:txBody>
      </p:sp>
      <p:sp>
        <p:nvSpPr>
          <p:cNvPr id="6" name="Footer Placeholder 5">
            <a:extLst>
              <a:ext uri="{FF2B5EF4-FFF2-40B4-BE49-F238E27FC236}">
                <a16:creationId xmlns:a16="http://schemas.microsoft.com/office/drawing/2014/main" id="{6881A0E5-7665-4A10-BBB7-1BFCAC784C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656BEC-31B5-410D-BD87-93A515366866}"/>
              </a:ext>
            </a:extLst>
          </p:cNvPr>
          <p:cNvSpPr>
            <a:spLocks noGrp="1"/>
          </p:cNvSpPr>
          <p:nvPr>
            <p:ph type="sldNum" sz="quarter" idx="12"/>
          </p:nvPr>
        </p:nvSpPr>
        <p:spPr/>
        <p:txBody>
          <a:bodyPr/>
          <a:lstStyle/>
          <a:p>
            <a:fld id="{374B37CD-88E9-479C-A98F-18B3572B6718}" type="slidenum">
              <a:rPr lang="en-US" smtClean="0"/>
              <a:t>‹#›</a:t>
            </a:fld>
            <a:endParaRPr lang="en-US"/>
          </a:p>
        </p:txBody>
      </p:sp>
    </p:spTree>
    <p:extLst>
      <p:ext uri="{BB962C8B-B14F-4D97-AF65-F5344CB8AC3E}">
        <p14:creationId xmlns:p14="http://schemas.microsoft.com/office/powerpoint/2010/main" val="2616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A8C57-9B51-47EB-B890-1155D35740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4F275B-B576-40DD-94C4-934D32E746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1545FC-CF09-4021-B30B-34618EC897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7F53DF-9A45-4095-9991-8A503BA154D2}"/>
              </a:ext>
            </a:extLst>
          </p:cNvPr>
          <p:cNvSpPr>
            <a:spLocks noGrp="1"/>
          </p:cNvSpPr>
          <p:nvPr>
            <p:ph type="dt" sz="half" idx="10"/>
          </p:nvPr>
        </p:nvSpPr>
        <p:spPr/>
        <p:txBody>
          <a:bodyPr/>
          <a:lstStyle/>
          <a:p>
            <a:fld id="{6C6EDFE1-A75D-479C-A005-9966FFD432FA}" type="datetimeFigureOut">
              <a:rPr lang="en-US" smtClean="0"/>
              <a:t>10/19/2023</a:t>
            </a:fld>
            <a:endParaRPr lang="en-US"/>
          </a:p>
        </p:txBody>
      </p:sp>
      <p:sp>
        <p:nvSpPr>
          <p:cNvPr id="6" name="Footer Placeholder 5">
            <a:extLst>
              <a:ext uri="{FF2B5EF4-FFF2-40B4-BE49-F238E27FC236}">
                <a16:creationId xmlns:a16="http://schemas.microsoft.com/office/drawing/2014/main" id="{93DD224B-C3C0-41D4-A528-AF19F68466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148166-5535-40AD-9F61-268AE83CA0CA}"/>
              </a:ext>
            </a:extLst>
          </p:cNvPr>
          <p:cNvSpPr>
            <a:spLocks noGrp="1"/>
          </p:cNvSpPr>
          <p:nvPr>
            <p:ph type="sldNum" sz="quarter" idx="12"/>
          </p:nvPr>
        </p:nvSpPr>
        <p:spPr/>
        <p:txBody>
          <a:bodyPr/>
          <a:lstStyle/>
          <a:p>
            <a:fld id="{374B37CD-88E9-479C-A98F-18B3572B6718}" type="slidenum">
              <a:rPr lang="en-US" smtClean="0"/>
              <a:t>‹#›</a:t>
            </a:fld>
            <a:endParaRPr lang="en-US"/>
          </a:p>
        </p:txBody>
      </p:sp>
    </p:spTree>
    <p:extLst>
      <p:ext uri="{BB962C8B-B14F-4D97-AF65-F5344CB8AC3E}">
        <p14:creationId xmlns:p14="http://schemas.microsoft.com/office/powerpoint/2010/main" val="801234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76EB13-FA68-4260-B08B-03C4194A4A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61B680-8462-4F40-A147-280E8F3492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E0F62-56EC-4668-9877-59461A0062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6EDFE1-A75D-479C-A005-9966FFD432FA}" type="datetimeFigureOut">
              <a:rPr lang="en-US" smtClean="0"/>
              <a:t>10/19/2023</a:t>
            </a:fld>
            <a:endParaRPr lang="en-US"/>
          </a:p>
        </p:txBody>
      </p:sp>
      <p:sp>
        <p:nvSpPr>
          <p:cNvPr id="5" name="Footer Placeholder 4">
            <a:extLst>
              <a:ext uri="{FF2B5EF4-FFF2-40B4-BE49-F238E27FC236}">
                <a16:creationId xmlns:a16="http://schemas.microsoft.com/office/drawing/2014/main" id="{240C3FB0-B016-4A90-A099-A518BBF7EB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72B221-D439-45A0-B59B-DA22EFB265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B37CD-88E9-479C-A98F-18B3572B6718}" type="slidenum">
              <a:rPr lang="en-US" smtClean="0"/>
              <a:t>‹#›</a:t>
            </a:fld>
            <a:endParaRPr lang="en-US"/>
          </a:p>
        </p:txBody>
      </p:sp>
    </p:spTree>
    <p:extLst>
      <p:ext uri="{BB962C8B-B14F-4D97-AF65-F5344CB8AC3E}">
        <p14:creationId xmlns:p14="http://schemas.microsoft.com/office/powerpoint/2010/main" val="2809312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nrc.gov/waste/spent-fuel-storage/design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nrc.gov/waste/spent-fuel-storage/designs.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ciencedaily.com/releases/2023/08/230807152155.ht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ns.org/news/article-2040/the-long-lived-history-of-nuclear-medicine/"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emale scientist in lab coat checking artificial neurons connected into neural network. Computational neuroscience, machine learning, scientific research. Vector illustration in flat cartoon style Scientist stock vector">
            <a:extLst>
              <a:ext uri="{FF2B5EF4-FFF2-40B4-BE49-F238E27FC236}">
                <a16:creationId xmlns:a16="http://schemas.microsoft.com/office/drawing/2014/main" id="{5A0D282B-65C9-4256-B938-6CB8E5E2D203}"/>
              </a:ext>
            </a:extLst>
          </p:cNvPr>
          <p:cNvPicPr>
            <a:picLocks noChangeAspect="1" noChangeArrowheads="1"/>
          </p:cNvPicPr>
          <p:nvPr/>
        </p:nvPicPr>
        <p:blipFill rotWithShape="1">
          <a:blip r:embed="rId2">
            <a:alphaModFix amt="62000"/>
            <a:extLst>
              <a:ext uri="{28A0092B-C50C-407E-A947-70E740481C1C}">
                <a14:useLocalDpi xmlns:a14="http://schemas.microsoft.com/office/drawing/2010/main" val="0"/>
              </a:ext>
            </a:extLst>
          </a:blip>
          <a:srcRect b="19553"/>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1459685"/>
            <a:ext cx="10515600" cy="3473042"/>
          </a:xfr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a:noAutofit/>
          </a:bodyPr>
          <a:lstStyle/>
          <a:p>
            <a:r>
              <a:rPr lang="en-US" sz="4800" dirty="0">
                <a:effectLst/>
                <a:latin typeface="Calibri" panose="020F0502020204030204" pitchFamily="34" charset="0"/>
                <a:ea typeface="Calibri" panose="020F0502020204030204" pitchFamily="34" charset="0"/>
              </a:rPr>
              <a:t>Who was the first woman to be awarded a Nobel Prize? This person was also the first individual to be awarded two Nobel Prizes in two different categories, a record that still stands today.</a:t>
            </a:r>
            <a:endParaRPr lang="en-US" sz="4800" dirty="0"/>
          </a:p>
        </p:txBody>
      </p:sp>
      <p:sp>
        <p:nvSpPr>
          <p:cNvPr id="6" name="TextBox 5">
            <a:extLst>
              <a:ext uri="{FF2B5EF4-FFF2-40B4-BE49-F238E27FC236}">
                <a16:creationId xmlns:a16="http://schemas.microsoft.com/office/drawing/2014/main" id="{4A265490-10AB-44F4-9E17-C1DA605D2AEC}"/>
              </a:ext>
            </a:extLst>
          </p:cNvPr>
          <p:cNvSpPr txBox="1"/>
          <p:nvPr/>
        </p:nvSpPr>
        <p:spPr>
          <a:xfrm>
            <a:off x="536895" y="444617"/>
            <a:ext cx="7608815" cy="830997"/>
          </a:xfrm>
          <a:prstGeom prst="rect">
            <a:avLst/>
          </a:prstGeom>
          <a:solidFill>
            <a:srgbClr val="3C3264"/>
          </a:solidFill>
          <a:ln>
            <a:solidFill>
              <a:schemeClr val="bg1"/>
            </a:solidFill>
          </a:ln>
        </p:spPr>
        <p:txBody>
          <a:bodyPr wrap="square" rtlCol="0">
            <a:spAutoFit/>
          </a:bodyPr>
          <a:lstStyle/>
          <a:p>
            <a:r>
              <a:rPr lang="en-US" sz="2400" dirty="0">
                <a:solidFill>
                  <a:schemeClr val="bg1"/>
                </a:solidFill>
              </a:rPr>
              <a:t>NuScale Women in Nuclear, Nuclear Science Week Trivia</a:t>
            </a:r>
          </a:p>
          <a:p>
            <a:r>
              <a:rPr lang="en-US" sz="2400" dirty="0">
                <a:solidFill>
                  <a:schemeClr val="bg1"/>
                </a:solidFill>
              </a:rPr>
              <a:t>Question 1:</a:t>
            </a:r>
          </a:p>
        </p:txBody>
      </p:sp>
    </p:spTree>
    <p:extLst>
      <p:ext uri="{BB962C8B-B14F-4D97-AF65-F5344CB8AC3E}">
        <p14:creationId xmlns:p14="http://schemas.microsoft.com/office/powerpoint/2010/main" val="2104330099"/>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365125"/>
            <a:ext cx="10515600" cy="1992181"/>
          </a:xfrm>
        </p:spPr>
        <p:txBody>
          <a:bodyPr>
            <a:noAutofit/>
          </a:bodyPr>
          <a:lstStyle/>
          <a:p>
            <a:r>
              <a:rPr lang="en-US" sz="3600" dirty="0">
                <a:effectLst/>
                <a:latin typeface="Calibri" panose="020F0502020204030204" pitchFamily="34" charset="0"/>
                <a:ea typeface="Calibri" panose="020F0502020204030204" pitchFamily="34" charset="0"/>
              </a:rPr>
              <a:t>What percent of consumed energy was produced by nuclear in the United States in 2022? In the world? (Source: eia.gov)</a:t>
            </a:r>
            <a:endParaRPr lang="en-US" sz="3600" dirty="0"/>
          </a:p>
        </p:txBody>
      </p:sp>
      <p:sp>
        <p:nvSpPr>
          <p:cNvPr id="3" name="Content Placeholder 2">
            <a:extLst>
              <a:ext uri="{FF2B5EF4-FFF2-40B4-BE49-F238E27FC236}">
                <a16:creationId xmlns:a16="http://schemas.microsoft.com/office/drawing/2014/main" id="{7DEB6AB6-D56F-45F4-A424-F88A645CC895}"/>
              </a:ext>
            </a:extLst>
          </p:cNvPr>
          <p:cNvSpPr>
            <a:spLocks noGrp="1"/>
          </p:cNvSpPr>
          <p:nvPr>
            <p:ph idx="1"/>
          </p:nvPr>
        </p:nvSpPr>
        <p:spPr>
          <a:xfrm>
            <a:off x="1921078" y="2810311"/>
            <a:ext cx="9432721" cy="3366651"/>
          </a:xfrm>
        </p:spPr>
        <p:txBody>
          <a:bodyPr/>
          <a:lstStyle/>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23% (U.S.); 42% (world)</a:t>
            </a:r>
          </a:p>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12% (U.S.); 6% (world)</a:t>
            </a:r>
          </a:p>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42% (U.S.); 23% (world)</a:t>
            </a:r>
          </a:p>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18% (U.S.); 10% (world)</a:t>
            </a:r>
          </a:p>
          <a:p>
            <a:pPr marL="0" indent="0">
              <a:buNone/>
            </a:pPr>
            <a:endParaRPr lang="en-US" dirty="0"/>
          </a:p>
        </p:txBody>
      </p:sp>
      <p:sp>
        <p:nvSpPr>
          <p:cNvPr id="4" name="Oval 3">
            <a:extLst>
              <a:ext uri="{FF2B5EF4-FFF2-40B4-BE49-F238E27FC236}">
                <a16:creationId xmlns:a16="http://schemas.microsoft.com/office/drawing/2014/main" id="{90952A86-ACA1-47AA-90CF-761377D23BB5}"/>
              </a:ext>
            </a:extLst>
          </p:cNvPr>
          <p:cNvSpPr/>
          <p:nvPr/>
        </p:nvSpPr>
        <p:spPr>
          <a:xfrm>
            <a:off x="1652629" y="4068660"/>
            <a:ext cx="5721293" cy="679509"/>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2A2F2D7-D755-4D29-B3A6-F5C8CB544678}"/>
              </a:ext>
            </a:extLst>
          </p:cNvPr>
          <p:cNvSpPr txBox="1"/>
          <p:nvPr/>
        </p:nvSpPr>
        <p:spPr>
          <a:xfrm>
            <a:off x="377505" y="4781725"/>
            <a:ext cx="11190913" cy="1815882"/>
          </a:xfrm>
          <a:prstGeom prst="rect">
            <a:avLst/>
          </a:prstGeom>
          <a:noFill/>
        </p:spPr>
        <p:txBody>
          <a:bodyPr wrap="square" rtlCol="0">
            <a:spAutoFit/>
          </a:bodyPr>
          <a:lstStyle/>
          <a:p>
            <a:r>
              <a:rPr lang="en-US" sz="2800" dirty="0">
                <a:solidFill>
                  <a:srgbClr val="C00000"/>
                </a:solidFill>
                <a:effectLst/>
                <a:latin typeface="Calibri" panose="020F0502020204030204" pitchFamily="34" charset="0"/>
                <a:ea typeface="Calibri" panose="020F0502020204030204" pitchFamily="34" charset="0"/>
              </a:rPr>
              <a:t>FUN FACTS</a:t>
            </a:r>
            <a:r>
              <a:rPr lang="en-US" sz="2800" i="1" dirty="0">
                <a:solidFill>
                  <a:srgbClr val="C00000"/>
                </a:solidFill>
                <a:effectLst/>
                <a:latin typeface="Calibri" panose="020F0502020204030204" pitchFamily="34" charset="0"/>
                <a:ea typeface="Calibri" panose="020F0502020204030204" pitchFamily="34" charset="0"/>
              </a:rPr>
              <a:t>: </a:t>
            </a:r>
            <a:r>
              <a:rPr lang="en-US" sz="2800" dirty="0">
                <a:solidFill>
                  <a:srgbClr val="C00000"/>
                </a:solidFill>
                <a:effectLst/>
                <a:latin typeface="Calibri" panose="020F0502020204030204" pitchFamily="34" charset="0"/>
                <a:ea typeface="Calibri" panose="020F0502020204030204" pitchFamily="34" charset="0"/>
              </a:rPr>
              <a:t>If you don’t know the answer to a multiple choice question, picking the “middle number” is a good bet. You can also look for answers that are modified versions of each other (e.g., “a” and “c” above); one of those is likely the correct answer. I intentionally tried to trick you here.</a:t>
            </a:r>
            <a:endParaRPr lang="en-US" dirty="0"/>
          </a:p>
        </p:txBody>
      </p:sp>
    </p:spTree>
    <p:extLst>
      <p:ext uri="{BB962C8B-B14F-4D97-AF65-F5344CB8AC3E}">
        <p14:creationId xmlns:p14="http://schemas.microsoft.com/office/powerpoint/2010/main" val="1762568927"/>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365125"/>
            <a:ext cx="10515600" cy="2821366"/>
          </a:xfrm>
        </p:spPr>
        <p:txBody>
          <a:bodyPr>
            <a:noAutofit/>
          </a:bodyPr>
          <a:lstStyle/>
          <a:p>
            <a:r>
              <a:rPr lang="en-US" sz="3600" dirty="0">
                <a:effectLst/>
                <a:latin typeface="Calibri" panose="020F0502020204030204" pitchFamily="34" charset="0"/>
                <a:ea typeface="Calibri" panose="020F0502020204030204" pitchFamily="34" charset="0"/>
              </a:rPr>
              <a:t>What is the maximum allowable dose rate at the metal container’s surface of the most recent dry cask storage system that was approved for general use by the NRC? (NUHOMS® EOS by TN Americas LLC, certificate of compliance issued in 2017.)</a:t>
            </a:r>
            <a:br>
              <a:rPr lang="en-US" sz="3600" dirty="0">
                <a:effectLst/>
                <a:latin typeface="Calibri" panose="020F0502020204030204" pitchFamily="34" charset="0"/>
                <a:ea typeface="Calibri" panose="020F0502020204030204" pitchFamily="34" charset="0"/>
              </a:rPr>
            </a:br>
            <a:r>
              <a:rPr lang="en-US" sz="2000" dirty="0">
                <a:latin typeface="Calibri" panose="020F0502020204030204" pitchFamily="34" charset="0"/>
                <a:ea typeface="Calibri" panose="020F0502020204030204" pitchFamily="34" charset="0"/>
              </a:rPr>
              <a:t>S</a:t>
            </a:r>
            <a:r>
              <a:rPr lang="en-US" sz="2000" dirty="0">
                <a:effectLst/>
                <a:latin typeface="Calibri" panose="020F0502020204030204" pitchFamily="34" charset="0"/>
                <a:ea typeface="Calibri" panose="020F0502020204030204" pitchFamily="34" charset="0"/>
              </a:rPr>
              <a:t>ource: </a:t>
            </a:r>
            <a:r>
              <a:rPr lang="en-US" sz="2000" dirty="0">
                <a:effectLst/>
                <a:latin typeface="Calibri" panose="020F0502020204030204" pitchFamily="34" charset="0"/>
                <a:ea typeface="Calibri" panose="020F0502020204030204" pitchFamily="34" charset="0"/>
                <a:hlinkClick r:id="rId2"/>
              </a:rPr>
              <a:t>https://www.nrc.gov/waste/spent-fuel-storage/designs.html</a:t>
            </a:r>
            <a:r>
              <a:rPr lang="en-US" sz="2000" dirty="0">
                <a:effectLst/>
                <a:latin typeface="Calibri" panose="020F0502020204030204" pitchFamily="34" charset="0"/>
                <a:ea typeface="Calibri" panose="020F0502020204030204" pitchFamily="34" charset="0"/>
              </a:rPr>
              <a:t> </a:t>
            </a:r>
            <a:endParaRPr lang="en-US" sz="3600" dirty="0"/>
          </a:p>
        </p:txBody>
      </p:sp>
      <p:sp>
        <p:nvSpPr>
          <p:cNvPr id="3" name="Content Placeholder 2">
            <a:extLst>
              <a:ext uri="{FF2B5EF4-FFF2-40B4-BE49-F238E27FC236}">
                <a16:creationId xmlns:a16="http://schemas.microsoft.com/office/drawing/2014/main" id="{7DEB6AB6-D56F-45F4-A424-F88A645CC895}"/>
              </a:ext>
            </a:extLst>
          </p:cNvPr>
          <p:cNvSpPr>
            <a:spLocks noGrp="1"/>
          </p:cNvSpPr>
          <p:nvPr>
            <p:ph idx="1"/>
          </p:nvPr>
        </p:nvSpPr>
        <p:spPr>
          <a:xfrm>
            <a:off x="1921078" y="3355596"/>
            <a:ext cx="9432721" cy="2821366"/>
          </a:xfrm>
        </p:spPr>
        <p:txBody>
          <a:bodyPr/>
          <a:lstStyle/>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55 mrem/</a:t>
            </a:r>
            <a:r>
              <a:rPr lang="en-US" sz="3200" dirty="0" err="1">
                <a:effectLst/>
                <a:latin typeface="Calibri" panose="020F0502020204030204" pitchFamily="34" charset="0"/>
                <a:ea typeface="Times New Roman" panose="02020603050405020304" pitchFamily="18" charset="0"/>
              </a:rPr>
              <a:t>hr</a:t>
            </a:r>
            <a:endParaRPr lang="en-US" sz="32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200 mrem/</a:t>
            </a:r>
            <a:r>
              <a:rPr lang="en-US" sz="3200" dirty="0" err="1">
                <a:effectLst/>
                <a:latin typeface="Calibri" panose="020F0502020204030204" pitchFamily="34" charset="0"/>
                <a:ea typeface="Times New Roman" panose="02020603050405020304" pitchFamily="18" charset="0"/>
              </a:rPr>
              <a:t>hr</a:t>
            </a:r>
            <a:endParaRPr lang="en-US" sz="32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1 rem/</a:t>
            </a:r>
            <a:r>
              <a:rPr lang="en-US" sz="3200" dirty="0" err="1">
                <a:effectLst/>
                <a:latin typeface="Calibri" panose="020F0502020204030204" pitchFamily="34" charset="0"/>
                <a:ea typeface="Times New Roman" panose="02020603050405020304" pitchFamily="18" charset="0"/>
              </a:rPr>
              <a:t>hr</a:t>
            </a:r>
            <a:endParaRPr lang="en-US" sz="32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10 rem/</a:t>
            </a:r>
            <a:r>
              <a:rPr lang="en-US" sz="3200" dirty="0" err="1">
                <a:effectLst/>
                <a:latin typeface="Calibri" panose="020F0502020204030204" pitchFamily="34" charset="0"/>
                <a:ea typeface="Times New Roman" panose="02020603050405020304" pitchFamily="18" charset="0"/>
              </a:rPr>
              <a:t>hr</a:t>
            </a:r>
            <a:endParaRPr lang="en-US" sz="3200" dirty="0">
              <a:effectLst/>
              <a:latin typeface="Calibri" panose="020F0502020204030204" pitchFamily="34"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945941783"/>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365125"/>
            <a:ext cx="10515600" cy="2821366"/>
          </a:xfrm>
        </p:spPr>
        <p:txBody>
          <a:bodyPr>
            <a:noAutofit/>
          </a:bodyPr>
          <a:lstStyle/>
          <a:p>
            <a:r>
              <a:rPr lang="en-US" sz="3600" dirty="0">
                <a:effectLst/>
                <a:latin typeface="Calibri" panose="020F0502020204030204" pitchFamily="34" charset="0"/>
                <a:ea typeface="Calibri" panose="020F0502020204030204" pitchFamily="34" charset="0"/>
              </a:rPr>
              <a:t>What is the maximum allowable dose rate at the metal container’s surface of the most recent dry cask storage system that was approved for general use by the NRC? (NUHOMS® EOS by TN Americas LLC, certificate of compliance issued in 2017.)</a:t>
            </a:r>
            <a:br>
              <a:rPr lang="en-US" sz="3600" dirty="0">
                <a:effectLst/>
                <a:latin typeface="Calibri" panose="020F0502020204030204" pitchFamily="34" charset="0"/>
                <a:ea typeface="Calibri" panose="020F0502020204030204" pitchFamily="34" charset="0"/>
              </a:rPr>
            </a:br>
            <a:r>
              <a:rPr lang="en-US" sz="2000" dirty="0">
                <a:latin typeface="Calibri" panose="020F0502020204030204" pitchFamily="34" charset="0"/>
                <a:ea typeface="Calibri" panose="020F0502020204030204" pitchFamily="34" charset="0"/>
              </a:rPr>
              <a:t>S</a:t>
            </a:r>
            <a:r>
              <a:rPr lang="en-US" sz="2000" dirty="0">
                <a:effectLst/>
                <a:latin typeface="Calibri" panose="020F0502020204030204" pitchFamily="34" charset="0"/>
                <a:ea typeface="Calibri" panose="020F0502020204030204" pitchFamily="34" charset="0"/>
              </a:rPr>
              <a:t>ource: </a:t>
            </a:r>
            <a:r>
              <a:rPr lang="en-US" sz="2000" dirty="0">
                <a:effectLst/>
                <a:latin typeface="Calibri" panose="020F0502020204030204" pitchFamily="34" charset="0"/>
                <a:ea typeface="Calibri" panose="020F0502020204030204" pitchFamily="34" charset="0"/>
                <a:hlinkClick r:id="rId2"/>
              </a:rPr>
              <a:t>https://www.nrc.gov/waste/spent-fuel-storage/designs.html</a:t>
            </a:r>
            <a:r>
              <a:rPr lang="en-US" sz="2000" dirty="0">
                <a:effectLst/>
                <a:latin typeface="Calibri" panose="020F0502020204030204" pitchFamily="34" charset="0"/>
                <a:ea typeface="Calibri" panose="020F0502020204030204" pitchFamily="34" charset="0"/>
              </a:rPr>
              <a:t> </a:t>
            </a:r>
            <a:endParaRPr lang="en-US" sz="3600" dirty="0"/>
          </a:p>
        </p:txBody>
      </p:sp>
      <p:sp>
        <p:nvSpPr>
          <p:cNvPr id="3" name="Content Placeholder 2">
            <a:extLst>
              <a:ext uri="{FF2B5EF4-FFF2-40B4-BE49-F238E27FC236}">
                <a16:creationId xmlns:a16="http://schemas.microsoft.com/office/drawing/2014/main" id="{7DEB6AB6-D56F-45F4-A424-F88A645CC895}"/>
              </a:ext>
            </a:extLst>
          </p:cNvPr>
          <p:cNvSpPr>
            <a:spLocks noGrp="1"/>
          </p:cNvSpPr>
          <p:nvPr>
            <p:ph idx="1"/>
          </p:nvPr>
        </p:nvSpPr>
        <p:spPr>
          <a:xfrm>
            <a:off x="1921078" y="3355596"/>
            <a:ext cx="9432721" cy="2821366"/>
          </a:xfrm>
        </p:spPr>
        <p:txBody>
          <a:bodyPr/>
          <a:lstStyle/>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55 mrem/</a:t>
            </a:r>
            <a:r>
              <a:rPr lang="en-US" sz="3200" dirty="0" err="1">
                <a:effectLst/>
                <a:latin typeface="Calibri" panose="020F0502020204030204" pitchFamily="34" charset="0"/>
                <a:ea typeface="Times New Roman" panose="02020603050405020304" pitchFamily="18" charset="0"/>
              </a:rPr>
              <a:t>hr</a:t>
            </a:r>
            <a:endParaRPr lang="en-US" sz="32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200 mrem/</a:t>
            </a:r>
            <a:r>
              <a:rPr lang="en-US" sz="3200" dirty="0" err="1">
                <a:effectLst/>
                <a:latin typeface="Calibri" panose="020F0502020204030204" pitchFamily="34" charset="0"/>
                <a:ea typeface="Times New Roman" panose="02020603050405020304" pitchFamily="18" charset="0"/>
              </a:rPr>
              <a:t>hr</a:t>
            </a:r>
            <a:endParaRPr lang="en-US" sz="32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1 rem/</a:t>
            </a:r>
            <a:r>
              <a:rPr lang="en-US" sz="3200" dirty="0" err="1">
                <a:effectLst/>
                <a:latin typeface="Calibri" panose="020F0502020204030204" pitchFamily="34" charset="0"/>
                <a:ea typeface="Times New Roman" panose="02020603050405020304" pitchFamily="18" charset="0"/>
              </a:rPr>
              <a:t>hr</a:t>
            </a:r>
            <a:endParaRPr lang="en-US" sz="32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10 rem/</a:t>
            </a:r>
            <a:r>
              <a:rPr lang="en-US" sz="3200" dirty="0" err="1">
                <a:effectLst/>
                <a:latin typeface="Calibri" panose="020F0502020204030204" pitchFamily="34" charset="0"/>
                <a:ea typeface="Times New Roman" panose="02020603050405020304" pitchFamily="18" charset="0"/>
              </a:rPr>
              <a:t>hr</a:t>
            </a:r>
            <a:endParaRPr lang="en-US" sz="3200" dirty="0">
              <a:effectLst/>
              <a:latin typeface="Calibri" panose="020F0502020204030204" pitchFamily="34" charset="0"/>
              <a:ea typeface="Times New Roman" panose="02020603050405020304" pitchFamily="18" charset="0"/>
            </a:endParaRPr>
          </a:p>
          <a:p>
            <a:pPr marL="0" indent="0">
              <a:buNone/>
            </a:pPr>
            <a:endParaRPr lang="en-US" dirty="0"/>
          </a:p>
        </p:txBody>
      </p:sp>
      <p:sp>
        <p:nvSpPr>
          <p:cNvPr id="4" name="Oval 3">
            <a:extLst>
              <a:ext uri="{FF2B5EF4-FFF2-40B4-BE49-F238E27FC236}">
                <a16:creationId xmlns:a16="http://schemas.microsoft.com/office/drawing/2014/main" id="{D583ADDC-1105-46F1-B893-F9B2D822DA47}"/>
              </a:ext>
            </a:extLst>
          </p:cNvPr>
          <p:cNvSpPr/>
          <p:nvPr/>
        </p:nvSpPr>
        <p:spPr>
          <a:xfrm>
            <a:off x="1560351" y="3263316"/>
            <a:ext cx="3842160" cy="679509"/>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7FE2DED-3748-416C-8A35-CC065A7107A2}"/>
              </a:ext>
            </a:extLst>
          </p:cNvPr>
          <p:cNvSpPr txBox="1"/>
          <p:nvPr/>
        </p:nvSpPr>
        <p:spPr>
          <a:xfrm>
            <a:off x="377505" y="5310231"/>
            <a:ext cx="11190913" cy="1384995"/>
          </a:xfrm>
          <a:prstGeom prst="rect">
            <a:avLst/>
          </a:prstGeom>
          <a:noFill/>
        </p:spPr>
        <p:txBody>
          <a:bodyPr wrap="square" rtlCol="0">
            <a:spAutoFit/>
          </a:bodyPr>
          <a:lstStyle/>
          <a:p>
            <a:r>
              <a:rPr lang="en-US" sz="2800" dirty="0">
                <a:solidFill>
                  <a:srgbClr val="C00000"/>
                </a:solidFill>
                <a:effectLst/>
                <a:latin typeface="Calibri" panose="020F0502020204030204" pitchFamily="34" charset="0"/>
                <a:ea typeface="Calibri" panose="020F0502020204030204" pitchFamily="34" charset="0"/>
              </a:rPr>
              <a:t>FUN FACTS: Spent fuel is currently in dry storage in 37 states at 68 sites under general licenses. The above dose rate is the limit at the “front face” of the HSM-MX canister. (Source: nrc.gov)</a:t>
            </a:r>
            <a:endParaRPr lang="en-US" dirty="0"/>
          </a:p>
        </p:txBody>
      </p:sp>
    </p:spTree>
    <p:extLst>
      <p:ext uri="{BB962C8B-B14F-4D97-AF65-F5344CB8AC3E}">
        <p14:creationId xmlns:p14="http://schemas.microsoft.com/office/powerpoint/2010/main" val="2311330353"/>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365125"/>
            <a:ext cx="10515600" cy="2821366"/>
          </a:xfrm>
        </p:spPr>
        <p:txBody>
          <a:bodyPr>
            <a:noAutofit/>
          </a:bodyPr>
          <a:lstStyle/>
          <a:p>
            <a:r>
              <a:rPr lang="en-US" sz="3600" dirty="0">
                <a:effectLst/>
                <a:latin typeface="Calibri" panose="020F0502020204030204" pitchFamily="34" charset="0"/>
                <a:ea typeface="Calibri" panose="020F0502020204030204" pitchFamily="34" charset="0"/>
              </a:rPr>
              <a:t>What type of fuel are the below companies proposing in their most prominent small reactor (SMR) designs? Operating U.S. power reactors use ceramic UO</a:t>
            </a:r>
            <a:r>
              <a:rPr lang="en-US" sz="3600" baseline="-25000" dirty="0">
                <a:effectLst/>
                <a:latin typeface="Calibri" panose="020F0502020204030204" pitchFamily="34" charset="0"/>
                <a:ea typeface="Calibri" panose="020F0502020204030204" pitchFamily="34" charset="0"/>
              </a:rPr>
              <a:t>2</a:t>
            </a:r>
            <a:r>
              <a:rPr lang="en-US" sz="3600" dirty="0">
                <a:effectLst/>
                <a:latin typeface="Calibri" panose="020F0502020204030204" pitchFamily="34" charset="0"/>
                <a:ea typeface="Calibri" panose="020F0502020204030204" pitchFamily="34" charset="0"/>
              </a:rPr>
              <a:t>. </a:t>
            </a:r>
            <a:br>
              <a:rPr lang="en-US" sz="3600" dirty="0">
                <a:effectLst/>
                <a:latin typeface="Calibri" panose="020F0502020204030204" pitchFamily="34" charset="0"/>
                <a:ea typeface="Calibri" panose="020F0502020204030204" pitchFamily="34" charset="0"/>
              </a:rPr>
            </a:br>
            <a:r>
              <a:rPr lang="en-US" sz="2000" dirty="0">
                <a:effectLst/>
                <a:latin typeface="Calibri" panose="020F0502020204030204" pitchFamily="34" charset="0"/>
                <a:ea typeface="Calibri" panose="020F0502020204030204" pitchFamily="34" charset="0"/>
              </a:rPr>
              <a:t>Source: NEA SMR Dashboard 2023</a:t>
            </a:r>
            <a:endParaRPr lang="en-US" sz="3600" dirty="0"/>
          </a:p>
        </p:txBody>
      </p:sp>
      <p:sp>
        <p:nvSpPr>
          <p:cNvPr id="3" name="Content Placeholder 2">
            <a:extLst>
              <a:ext uri="{FF2B5EF4-FFF2-40B4-BE49-F238E27FC236}">
                <a16:creationId xmlns:a16="http://schemas.microsoft.com/office/drawing/2014/main" id="{7DEB6AB6-D56F-45F4-A424-F88A645CC895}"/>
              </a:ext>
            </a:extLst>
          </p:cNvPr>
          <p:cNvSpPr>
            <a:spLocks noGrp="1"/>
          </p:cNvSpPr>
          <p:nvPr>
            <p:ph idx="1"/>
          </p:nvPr>
        </p:nvSpPr>
        <p:spPr>
          <a:xfrm>
            <a:off x="335560" y="3186491"/>
            <a:ext cx="11722915" cy="2821366"/>
          </a:xfrm>
        </p:spPr>
        <p:txBody>
          <a:bodyPr/>
          <a:lstStyle/>
          <a:p>
            <a:pPr marL="342900" marR="0" lvl="0" indent="-342900">
              <a:spcBef>
                <a:spcPts val="0"/>
              </a:spcBef>
              <a:spcAft>
                <a:spcPts val="0"/>
              </a:spcAft>
              <a:buFont typeface="+mj-lt"/>
              <a:buAutoNum type="alphaLcParenR"/>
            </a:pPr>
            <a:r>
              <a:rPr lang="en-US" sz="2000" dirty="0" err="1">
                <a:effectLst/>
                <a:latin typeface="Calibri" panose="020F0502020204030204" pitchFamily="34" charset="0"/>
                <a:ea typeface="Times New Roman" panose="02020603050405020304" pitchFamily="18" charset="0"/>
              </a:rPr>
              <a:t>NuScale</a:t>
            </a:r>
            <a:r>
              <a:rPr lang="en-US" sz="2000" dirty="0">
                <a:effectLst/>
                <a:latin typeface="Calibri" panose="020F0502020204030204" pitchFamily="34" charset="0"/>
                <a:ea typeface="Times New Roman" panose="02020603050405020304" pitchFamily="18" charset="0"/>
              </a:rPr>
              <a:t> – ceramic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X-Energy – TRISO pebble;   Kairos – TRISO pebble;    OKLO – metallic UO</a:t>
            </a:r>
            <a:r>
              <a:rPr lang="en-US" sz="2000" baseline="-25000" dirty="0">
                <a:effectLst/>
                <a:latin typeface="Calibri" panose="020F0502020204030204" pitchFamily="34" charset="0"/>
                <a:ea typeface="Times New Roman" panose="02020603050405020304" pitchFamily="18" charset="0"/>
              </a:rPr>
              <a:t>2</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2000" dirty="0" err="1">
                <a:effectLst/>
                <a:latin typeface="Calibri" panose="020F0502020204030204" pitchFamily="34" charset="0"/>
                <a:ea typeface="Times New Roman" panose="02020603050405020304" pitchFamily="18" charset="0"/>
              </a:rPr>
              <a:t>NuScale</a:t>
            </a:r>
            <a:r>
              <a:rPr lang="en-US" sz="2000" dirty="0">
                <a:effectLst/>
                <a:latin typeface="Calibri" panose="020F0502020204030204" pitchFamily="34" charset="0"/>
                <a:ea typeface="Times New Roman" panose="02020603050405020304" pitchFamily="18" charset="0"/>
              </a:rPr>
              <a:t> – ceramic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X-Energy – ceramic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Kairos – metallic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OKLO – TRISO pebble</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2000" dirty="0" err="1">
                <a:effectLst/>
                <a:latin typeface="Calibri" panose="020F0502020204030204" pitchFamily="34" charset="0"/>
                <a:ea typeface="Times New Roman" panose="02020603050405020304" pitchFamily="18" charset="0"/>
              </a:rPr>
              <a:t>NuScale</a:t>
            </a:r>
            <a:r>
              <a:rPr lang="en-US" sz="2000" dirty="0">
                <a:effectLst/>
                <a:latin typeface="Calibri" panose="020F0502020204030204" pitchFamily="34" charset="0"/>
                <a:ea typeface="Times New Roman" panose="02020603050405020304" pitchFamily="18" charset="0"/>
              </a:rPr>
              <a:t> – ceramic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X-Energy – metallic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Kairos – ceramic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OKLO – molten salt fuel</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2000" dirty="0" err="1">
                <a:effectLst/>
                <a:latin typeface="Calibri" panose="020F0502020204030204" pitchFamily="34" charset="0"/>
                <a:ea typeface="Times New Roman" panose="02020603050405020304" pitchFamily="18" charset="0"/>
              </a:rPr>
              <a:t>NuScale</a:t>
            </a:r>
            <a:r>
              <a:rPr lang="en-US" sz="2000" dirty="0">
                <a:effectLst/>
                <a:latin typeface="Calibri" panose="020F0502020204030204" pitchFamily="34" charset="0"/>
                <a:ea typeface="Times New Roman" panose="02020603050405020304" pitchFamily="18" charset="0"/>
              </a:rPr>
              <a:t> – metallic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X-Energy – TRISO pebble;   Kairos – molten salt fuel; OKLO – ceramic UO</a:t>
            </a:r>
            <a:r>
              <a:rPr lang="en-US" sz="2000" baseline="-25000" dirty="0">
                <a:effectLst/>
                <a:latin typeface="Calibri" panose="020F0502020204030204" pitchFamily="34" charset="0"/>
                <a:ea typeface="Times New Roman" panose="02020603050405020304" pitchFamily="18" charset="0"/>
              </a:rPr>
              <a:t>2</a:t>
            </a:r>
            <a:endParaRPr lang="en-US" sz="2000" dirty="0">
              <a:effectLst/>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2803794516"/>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365125"/>
            <a:ext cx="10515600" cy="2821366"/>
          </a:xfrm>
        </p:spPr>
        <p:txBody>
          <a:bodyPr>
            <a:noAutofit/>
          </a:bodyPr>
          <a:lstStyle/>
          <a:p>
            <a:r>
              <a:rPr lang="en-US" sz="3600" dirty="0">
                <a:effectLst/>
                <a:latin typeface="Calibri" panose="020F0502020204030204" pitchFamily="34" charset="0"/>
                <a:ea typeface="Calibri" panose="020F0502020204030204" pitchFamily="34" charset="0"/>
              </a:rPr>
              <a:t>What type of fuel are the below companies proposing in their most prominent small reactor (SMR) designs? Operating U.S. power reactors use ceramic UO</a:t>
            </a:r>
            <a:r>
              <a:rPr lang="en-US" sz="3600" baseline="-25000" dirty="0">
                <a:effectLst/>
                <a:latin typeface="Calibri" panose="020F0502020204030204" pitchFamily="34" charset="0"/>
                <a:ea typeface="Calibri" panose="020F0502020204030204" pitchFamily="34" charset="0"/>
              </a:rPr>
              <a:t>2</a:t>
            </a:r>
            <a:r>
              <a:rPr lang="en-US" sz="3600" dirty="0">
                <a:effectLst/>
                <a:latin typeface="Calibri" panose="020F0502020204030204" pitchFamily="34" charset="0"/>
                <a:ea typeface="Calibri" panose="020F0502020204030204" pitchFamily="34" charset="0"/>
              </a:rPr>
              <a:t>. </a:t>
            </a:r>
            <a:br>
              <a:rPr lang="en-US" sz="3600" dirty="0">
                <a:effectLst/>
                <a:latin typeface="Calibri" panose="020F0502020204030204" pitchFamily="34" charset="0"/>
                <a:ea typeface="Calibri" panose="020F0502020204030204" pitchFamily="34" charset="0"/>
              </a:rPr>
            </a:br>
            <a:r>
              <a:rPr lang="en-US" sz="2000" dirty="0">
                <a:effectLst/>
                <a:latin typeface="Calibri" panose="020F0502020204030204" pitchFamily="34" charset="0"/>
                <a:ea typeface="Calibri" panose="020F0502020204030204" pitchFamily="34" charset="0"/>
              </a:rPr>
              <a:t>Source: NEA SMR Dashboard 2023</a:t>
            </a:r>
            <a:endParaRPr lang="en-US" sz="3600" dirty="0"/>
          </a:p>
        </p:txBody>
      </p:sp>
      <p:sp>
        <p:nvSpPr>
          <p:cNvPr id="3" name="Content Placeholder 2">
            <a:extLst>
              <a:ext uri="{FF2B5EF4-FFF2-40B4-BE49-F238E27FC236}">
                <a16:creationId xmlns:a16="http://schemas.microsoft.com/office/drawing/2014/main" id="{7DEB6AB6-D56F-45F4-A424-F88A645CC895}"/>
              </a:ext>
            </a:extLst>
          </p:cNvPr>
          <p:cNvSpPr>
            <a:spLocks noGrp="1"/>
          </p:cNvSpPr>
          <p:nvPr>
            <p:ph idx="1"/>
          </p:nvPr>
        </p:nvSpPr>
        <p:spPr>
          <a:xfrm>
            <a:off x="335560" y="3186491"/>
            <a:ext cx="11722915" cy="2821366"/>
          </a:xfrm>
        </p:spPr>
        <p:txBody>
          <a:bodyPr/>
          <a:lstStyle/>
          <a:p>
            <a:pPr marL="342900" marR="0" lvl="0" indent="-342900">
              <a:spcBef>
                <a:spcPts val="0"/>
              </a:spcBef>
              <a:spcAft>
                <a:spcPts val="0"/>
              </a:spcAft>
              <a:buFont typeface="+mj-lt"/>
              <a:buAutoNum type="alphaLcParenR"/>
            </a:pPr>
            <a:r>
              <a:rPr lang="en-US" sz="2000" dirty="0" err="1">
                <a:effectLst/>
                <a:latin typeface="Calibri" panose="020F0502020204030204" pitchFamily="34" charset="0"/>
                <a:ea typeface="Times New Roman" panose="02020603050405020304" pitchFamily="18" charset="0"/>
              </a:rPr>
              <a:t>NuScale</a:t>
            </a:r>
            <a:r>
              <a:rPr lang="en-US" sz="2000" dirty="0">
                <a:effectLst/>
                <a:latin typeface="Calibri" panose="020F0502020204030204" pitchFamily="34" charset="0"/>
                <a:ea typeface="Times New Roman" panose="02020603050405020304" pitchFamily="18" charset="0"/>
              </a:rPr>
              <a:t> – ceramic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X-Energy – TRISO pebble;   Kairos – TRISO pebble;    OKLO – metallic UO</a:t>
            </a:r>
            <a:r>
              <a:rPr lang="en-US" sz="2000" baseline="-25000" dirty="0">
                <a:effectLst/>
                <a:latin typeface="Calibri" panose="020F0502020204030204" pitchFamily="34" charset="0"/>
                <a:ea typeface="Times New Roman" panose="02020603050405020304" pitchFamily="18" charset="0"/>
              </a:rPr>
              <a:t>2</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2000" dirty="0" err="1">
                <a:effectLst/>
                <a:latin typeface="Calibri" panose="020F0502020204030204" pitchFamily="34" charset="0"/>
                <a:ea typeface="Times New Roman" panose="02020603050405020304" pitchFamily="18" charset="0"/>
              </a:rPr>
              <a:t>NuScale</a:t>
            </a:r>
            <a:r>
              <a:rPr lang="en-US" sz="2000" dirty="0">
                <a:effectLst/>
                <a:latin typeface="Calibri" panose="020F0502020204030204" pitchFamily="34" charset="0"/>
                <a:ea typeface="Times New Roman" panose="02020603050405020304" pitchFamily="18" charset="0"/>
              </a:rPr>
              <a:t> – ceramic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X-Energy – ceramic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Kairos – metallic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OKLO – TRISO pebble</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2000" dirty="0" err="1">
                <a:effectLst/>
                <a:latin typeface="Calibri" panose="020F0502020204030204" pitchFamily="34" charset="0"/>
                <a:ea typeface="Times New Roman" panose="02020603050405020304" pitchFamily="18" charset="0"/>
              </a:rPr>
              <a:t>NuScale</a:t>
            </a:r>
            <a:r>
              <a:rPr lang="en-US" sz="2000" dirty="0">
                <a:effectLst/>
                <a:latin typeface="Calibri" panose="020F0502020204030204" pitchFamily="34" charset="0"/>
                <a:ea typeface="Times New Roman" panose="02020603050405020304" pitchFamily="18" charset="0"/>
              </a:rPr>
              <a:t> – ceramic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X-Energy – metallic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Kairos – ceramic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OKLO – molten salt fuel</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2000" dirty="0" err="1">
                <a:effectLst/>
                <a:latin typeface="Calibri" panose="020F0502020204030204" pitchFamily="34" charset="0"/>
                <a:ea typeface="Times New Roman" panose="02020603050405020304" pitchFamily="18" charset="0"/>
              </a:rPr>
              <a:t>NuScale</a:t>
            </a:r>
            <a:r>
              <a:rPr lang="en-US" sz="2000" dirty="0">
                <a:effectLst/>
                <a:latin typeface="Calibri" panose="020F0502020204030204" pitchFamily="34" charset="0"/>
                <a:ea typeface="Times New Roman" panose="02020603050405020304" pitchFamily="18" charset="0"/>
              </a:rPr>
              <a:t> – metallic UO</a:t>
            </a:r>
            <a:r>
              <a:rPr lang="en-US" sz="2000" baseline="-25000" dirty="0">
                <a:effectLst/>
                <a:latin typeface="Calibri" panose="020F0502020204030204" pitchFamily="34" charset="0"/>
                <a:ea typeface="Times New Roman" panose="02020603050405020304" pitchFamily="18" charset="0"/>
              </a:rPr>
              <a:t>2</a:t>
            </a:r>
            <a:r>
              <a:rPr lang="en-US" sz="2000" dirty="0">
                <a:effectLst/>
                <a:latin typeface="Calibri" panose="020F0502020204030204" pitchFamily="34" charset="0"/>
                <a:ea typeface="Times New Roman" panose="02020603050405020304" pitchFamily="18" charset="0"/>
              </a:rPr>
              <a:t>;     X-Energy – TRISO pebble;   Kairos – molten salt fuel; OKLO – ceramic UO</a:t>
            </a:r>
            <a:r>
              <a:rPr lang="en-US" sz="2000" baseline="-25000" dirty="0">
                <a:effectLst/>
                <a:latin typeface="Calibri" panose="020F0502020204030204" pitchFamily="34" charset="0"/>
                <a:ea typeface="Times New Roman" panose="02020603050405020304" pitchFamily="18" charset="0"/>
              </a:rPr>
              <a:t>2</a:t>
            </a:r>
            <a:endParaRPr lang="en-US" sz="2000" dirty="0">
              <a:effectLst/>
              <a:latin typeface="Calibri" panose="020F0502020204030204" pitchFamily="34" charset="0"/>
              <a:ea typeface="Calibri" panose="020F0502020204030204" pitchFamily="34" charset="0"/>
            </a:endParaRPr>
          </a:p>
          <a:p>
            <a:pPr marL="0" indent="0">
              <a:buNone/>
            </a:pPr>
            <a:endParaRPr lang="en-US" dirty="0"/>
          </a:p>
        </p:txBody>
      </p:sp>
      <p:sp>
        <p:nvSpPr>
          <p:cNvPr id="4" name="Oval 3">
            <a:extLst>
              <a:ext uri="{FF2B5EF4-FFF2-40B4-BE49-F238E27FC236}">
                <a16:creationId xmlns:a16="http://schemas.microsoft.com/office/drawing/2014/main" id="{48A4F57C-6D8F-4924-A88E-4604BDC8A7D9}"/>
              </a:ext>
            </a:extLst>
          </p:cNvPr>
          <p:cNvSpPr/>
          <p:nvPr/>
        </p:nvSpPr>
        <p:spPr>
          <a:xfrm>
            <a:off x="133525" y="3098190"/>
            <a:ext cx="11220275" cy="522986"/>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E1D5E76-9304-4328-BD3E-AEE9CB05C8A6}"/>
              </a:ext>
            </a:extLst>
          </p:cNvPr>
          <p:cNvSpPr txBox="1"/>
          <p:nvPr/>
        </p:nvSpPr>
        <p:spPr>
          <a:xfrm>
            <a:off x="500543" y="4446165"/>
            <a:ext cx="11190913" cy="2246769"/>
          </a:xfrm>
          <a:prstGeom prst="rect">
            <a:avLst/>
          </a:prstGeom>
          <a:noFill/>
        </p:spPr>
        <p:txBody>
          <a:bodyPr wrap="square" rtlCol="0">
            <a:spAutoFit/>
          </a:bodyPr>
          <a:lstStyle/>
          <a:p>
            <a:r>
              <a:rPr lang="en-US" sz="2800" dirty="0">
                <a:solidFill>
                  <a:srgbClr val="C00000"/>
                </a:solidFill>
                <a:effectLst/>
                <a:latin typeface="Calibri" panose="020F0502020204030204" pitchFamily="34" charset="0"/>
                <a:ea typeface="Calibri" panose="020F0502020204030204" pitchFamily="34" charset="0"/>
              </a:rPr>
              <a:t>FUN FACTS: </a:t>
            </a:r>
            <a:r>
              <a:rPr lang="en-US" sz="2800" dirty="0" err="1">
                <a:solidFill>
                  <a:srgbClr val="C00000"/>
                </a:solidFill>
                <a:effectLst/>
                <a:latin typeface="Calibri" panose="020F0502020204030204" pitchFamily="34" charset="0"/>
                <a:ea typeface="Calibri" panose="020F0502020204030204" pitchFamily="34" charset="0"/>
              </a:rPr>
              <a:t>Moltex</a:t>
            </a:r>
            <a:r>
              <a:rPr lang="en-US" sz="2800" dirty="0">
                <a:solidFill>
                  <a:srgbClr val="C00000"/>
                </a:solidFill>
                <a:effectLst/>
                <a:latin typeface="Calibri" panose="020F0502020204030204" pitchFamily="34" charset="0"/>
                <a:ea typeface="Calibri" panose="020F0502020204030204" pitchFamily="34" charset="0"/>
              </a:rPr>
              <a:t> Energy is the only company listed in the NEA report pursuing molten salt fuel; </a:t>
            </a:r>
            <a:r>
              <a:rPr lang="en-US" sz="2800" dirty="0" err="1">
                <a:solidFill>
                  <a:srgbClr val="C00000"/>
                </a:solidFill>
                <a:effectLst/>
                <a:latin typeface="Calibri" panose="020F0502020204030204" pitchFamily="34" charset="0"/>
                <a:ea typeface="Calibri" panose="020F0502020204030204" pitchFamily="34" charset="0"/>
              </a:rPr>
              <a:t>TerraPower</a:t>
            </a:r>
            <a:r>
              <a:rPr lang="en-US" sz="2800" dirty="0">
                <a:solidFill>
                  <a:srgbClr val="C00000"/>
                </a:solidFill>
                <a:effectLst/>
                <a:latin typeface="Calibri" panose="020F0502020204030204" pitchFamily="34" charset="0"/>
                <a:ea typeface="Calibri" panose="020F0502020204030204" pitchFamily="34" charset="0"/>
              </a:rPr>
              <a:t> plans molten salt as the coolant, but the fuel is separate from the molten salt in the form of metallic UO2. There are also two companies, </a:t>
            </a:r>
            <a:r>
              <a:rPr lang="en-US" sz="2800" dirty="0" err="1">
                <a:solidFill>
                  <a:srgbClr val="C00000"/>
                </a:solidFill>
                <a:effectLst/>
                <a:latin typeface="Calibri" panose="020F0502020204030204" pitchFamily="34" charset="0"/>
                <a:ea typeface="Calibri" panose="020F0502020204030204" pitchFamily="34" charset="0"/>
              </a:rPr>
              <a:t>Urenco</a:t>
            </a:r>
            <a:r>
              <a:rPr lang="en-US" sz="2800" dirty="0">
                <a:solidFill>
                  <a:srgbClr val="C00000"/>
                </a:solidFill>
                <a:effectLst/>
                <a:latin typeface="Calibri" panose="020F0502020204030204" pitchFamily="34" charset="0"/>
                <a:ea typeface="Calibri" panose="020F0502020204030204" pitchFamily="34" charset="0"/>
              </a:rPr>
              <a:t> and Ultra Safe Nuclear, that are pursing “TRISO prismatic” fuel.</a:t>
            </a:r>
            <a:endParaRPr lang="en-US" dirty="0"/>
          </a:p>
        </p:txBody>
      </p:sp>
    </p:spTree>
    <p:extLst>
      <p:ext uri="{BB962C8B-B14F-4D97-AF65-F5344CB8AC3E}">
        <p14:creationId xmlns:p14="http://schemas.microsoft.com/office/powerpoint/2010/main" val="2387241543"/>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365125"/>
            <a:ext cx="10515600" cy="2821366"/>
          </a:xfrm>
        </p:spPr>
        <p:txBody>
          <a:bodyPr>
            <a:noAutofit/>
          </a:bodyPr>
          <a:lstStyle/>
          <a:p>
            <a:r>
              <a:rPr lang="en-US" sz="3600" dirty="0">
                <a:effectLst/>
                <a:latin typeface="Calibri" panose="020F0502020204030204" pitchFamily="34" charset="0"/>
                <a:ea typeface="Calibri" panose="020F0502020204030204" pitchFamily="34" charset="0"/>
              </a:rPr>
              <a:t>List the 8 events that the NRC considers to have shaped the nuclear industry</a:t>
            </a:r>
            <a:r>
              <a:rPr lang="en-US" sz="3600" dirty="0">
                <a:latin typeface="Calibri" panose="020F0502020204030204" pitchFamily="34" charset="0"/>
                <a:ea typeface="Calibri" panose="020F0502020204030204" pitchFamily="34" charset="0"/>
              </a:rPr>
              <a:t>.</a:t>
            </a:r>
            <a:endParaRPr lang="en-US" sz="3600" dirty="0"/>
          </a:p>
        </p:txBody>
      </p:sp>
      <p:sp>
        <p:nvSpPr>
          <p:cNvPr id="3" name="Content Placeholder 2">
            <a:extLst>
              <a:ext uri="{FF2B5EF4-FFF2-40B4-BE49-F238E27FC236}">
                <a16:creationId xmlns:a16="http://schemas.microsoft.com/office/drawing/2014/main" id="{7DEB6AB6-D56F-45F4-A424-F88A645CC895}"/>
              </a:ext>
            </a:extLst>
          </p:cNvPr>
          <p:cNvSpPr>
            <a:spLocks noGrp="1"/>
          </p:cNvSpPr>
          <p:nvPr>
            <p:ph idx="1"/>
          </p:nvPr>
        </p:nvSpPr>
        <p:spPr>
          <a:xfrm>
            <a:off x="906012" y="3330429"/>
            <a:ext cx="10447788" cy="1786855"/>
          </a:xfrm>
        </p:spPr>
        <p:txBody>
          <a:bodyPr>
            <a:normAutofit/>
          </a:bodyPr>
          <a:lstStyle/>
          <a:p>
            <a:pPr marL="0" indent="0">
              <a:buNone/>
            </a:pPr>
            <a:r>
              <a:rPr lang="en-US" dirty="0"/>
              <a:t>The person with the most correct answers wins</a:t>
            </a:r>
          </a:p>
          <a:p>
            <a:pPr marL="0" indent="0">
              <a:buNone/>
            </a:pPr>
            <a:r>
              <a:rPr lang="en-US" dirty="0"/>
              <a:t>You can only write down a maximum of 8 events</a:t>
            </a:r>
          </a:p>
        </p:txBody>
      </p:sp>
    </p:spTree>
    <p:extLst>
      <p:ext uri="{BB962C8B-B14F-4D97-AF65-F5344CB8AC3E}">
        <p14:creationId xmlns:p14="http://schemas.microsoft.com/office/powerpoint/2010/main" val="753027695"/>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365125"/>
            <a:ext cx="10515600" cy="2821366"/>
          </a:xfrm>
        </p:spPr>
        <p:txBody>
          <a:bodyPr>
            <a:noAutofit/>
          </a:bodyPr>
          <a:lstStyle/>
          <a:p>
            <a:r>
              <a:rPr lang="en-US" sz="3600" dirty="0">
                <a:effectLst/>
                <a:latin typeface="Calibri" panose="020F0502020204030204" pitchFamily="34" charset="0"/>
                <a:ea typeface="Calibri" panose="020F0502020204030204" pitchFamily="34" charset="0"/>
              </a:rPr>
              <a:t>List the 8 events that the NRC considers to have shaped the nuclear industry</a:t>
            </a:r>
            <a:r>
              <a:rPr lang="en-US" sz="3600" dirty="0">
                <a:latin typeface="Calibri" panose="020F0502020204030204" pitchFamily="34" charset="0"/>
                <a:ea typeface="Calibri" panose="020F0502020204030204" pitchFamily="34" charset="0"/>
              </a:rPr>
              <a:t>.</a:t>
            </a:r>
            <a:endParaRPr lang="en-US" sz="3600" dirty="0"/>
          </a:p>
        </p:txBody>
      </p:sp>
      <p:sp>
        <p:nvSpPr>
          <p:cNvPr id="3" name="Content Placeholder 2">
            <a:extLst>
              <a:ext uri="{FF2B5EF4-FFF2-40B4-BE49-F238E27FC236}">
                <a16:creationId xmlns:a16="http://schemas.microsoft.com/office/drawing/2014/main" id="{7DEB6AB6-D56F-45F4-A424-F88A645CC895}"/>
              </a:ext>
            </a:extLst>
          </p:cNvPr>
          <p:cNvSpPr>
            <a:spLocks noGrp="1"/>
          </p:cNvSpPr>
          <p:nvPr>
            <p:ph idx="1"/>
          </p:nvPr>
        </p:nvSpPr>
        <p:spPr>
          <a:xfrm>
            <a:off x="1921078" y="2617365"/>
            <a:ext cx="9432721" cy="3875509"/>
          </a:xfrm>
        </p:spPr>
        <p:txBody>
          <a:bodyPr>
            <a:noAutofit/>
          </a:bodyPr>
          <a:lstStyle/>
          <a:p>
            <a:pPr marL="0" marR="0" lvl="0" indent="0">
              <a:spcBef>
                <a:spcPts val="0"/>
              </a:spcBef>
              <a:spcAft>
                <a:spcPts val="0"/>
              </a:spcAft>
              <a:buNone/>
            </a:pPr>
            <a:r>
              <a:rPr lang="en-US" sz="3000" dirty="0">
                <a:solidFill>
                  <a:srgbClr val="C00000"/>
                </a:solidFill>
                <a:effectLst/>
                <a:latin typeface="Calibri" panose="020F0502020204030204" pitchFamily="34" charset="0"/>
                <a:ea typeface="Times New Roman" panose="02020603050405020304" pitchFamily="18" charset="0"/>
              </a:rPr>
              <a:t>(in no particular order)</a:t>
            </a:r>
          </a:p>
          <a:p>
            <a:pPr marL="342900" marR="0" lvl="0" indent="-342900">
              <a:spcBef>
                <a:spcPts val="0"/>
              </a:spcBef>
              <a:spcAft>
                <a:spcPts val="0"/>
              </a:spcAft>
              <a:buFont typeface="Symbol" panose="05050102010706020507" pitchFamily="18" charset="2"/>
              <a:buChar char=""/>
            </a:pPr>
            <a:r>
              <a:rPr lang="en-US" sz="3000" dirty="0">
                <a:solidFill>
                  <a:srgbClr val="C00000"/>
                </a:solidFill>
                <a:effectLst/>
                <a:latin typeface="Calibri" panose="020F0502020204030204" pitchFamily="34" charset="0"/>
                <a:ea typeface="Times New Roman" panose="02020603050405020304" pitchFamily="18" charset="0"/>
              </a:rPr>
              <a:t>Browns Ferry Fire</a:t>
            </a:r>
            <a:endParaRPr lang="en-US" sz="3000" dirty="0">
              <a:solidFill>
                <a:srgbClr val="C00000"/>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3000" dirty="0">
                <a:solidFill>
                  <a:srgbClr val="C00000"/>
                </a:solidFill>
                <a:effectLst/>
                <a:latin typeface="Calibri" panose="020F0502020204030204" pitchFamily="34" charset="0"/>
                <a:ea typeface="Times New Roman" panose="02020603050405020304" pitchFamily="18" charset="0"/>
              </a:rPr>
              <a:t>Three </a:t>
            </a:r>
            <a:r>
              <a:rPr lang="en-US" sz="3000" dirty="0">
                <a:solidFill>
                  <a:srgbClr val="C00000"/>
                </a:solidFill>
                <a:latin typeface="Calibri" panose="020F0502020204030204" pitchFamily="34" charset="0"/>
                <a:ea typeface="Times New Roman" panose="02020603050405020304" pitchFamily="18" charset="0"/>
              </a:rPr>
              <a:t>Mile Island (</a:t>
            </a:r>
            <a:r>
              <a:rPr lang="en-US" sz="3000" dirty="0">
                <a:solidFill>
                  <a:srgbClr val="C00000"/>
                </a:solidFill>
                <a:effectLst/>
                <a:latin typeface="Calibri" panose="020F0502020204030204" pitchFamily="34" charset="0"/>
                <a:ea typeface="Times New Roman" panose="02020603050405020304" pitchFamily="18" charset="0"/>
              </a:rPr>
              <a:t>TMI) Core Melt</a:t>
            </a:r>
            <a:endParaRPr lang="en-US" sz="3000" dirty="0">
              <a:solidFill>
                <a:srgbClr val="C00000"/>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3000" dirty="0">
                <a:solidFill>
                  <a:srgbClr val="C00000"/>
                </a:solidFill>
                <a:effectLst/>
                <a:latin typeface="Calibri" panose="020F0502020204030204" pitchFamily="34" charset="0"/>
                <a:ea typeface="Times New Roman" panose="02020603050405020304" pitchFamily="18" charset="0"/>
              </a:rPr>
              <a:t>Salem Anticipated Transient without SCRAM (ATWS)</a:t>
            </a:r>
            <a:endParaRPr lang="en-US" sz="3000" dirty="0">
              <a:solidFill>
                <a:srgbClr val="C00000"/>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3000" dirty="0">
                <a:solidFill>
                  <a:srgbClr val="C00000"/>
                </a:solidFill>
                <a:effectLst/>
                <a:latin typeface="Calibri" panose="020F0502020204030204" pitchFamily="34" charset="0"/>
                <a:ea typeface="Times New Roman" panose="02020603050405020304" pitchFamily="18" charset="0"/>
              </a:rPr>
              <a:t>Davis-</a:t>
            </a:r>
            <a:r>
              <a:rPr lang="en-US" sz="3000" dirty="0" err="1">
                <a:solidFill>
                  <a:srgbClr val="C00000"/>
                </a:solidFill>
                <a:effectLst/>
                <a:latin typeface="Calibri" panose="020F0502020204030204" pitchFamily="34" charset="0"/>
                <a:ea typeface="Times New Roman" panose="02020603050405020304" pitchFamily="18" charset="0"/>
              </a:rPr>
              <a:t>Besse</a:t>
            </a:r>
            <a:r>
              <a:rPr lang="en-US" sz="3000" dirty="0">
                <a:solidFill>
                  <a:srgbClr val="C00000"/>
                </a:solidFill>
                <a:effectLst/>
                <a:latin typeface="Calibri" panose="020F0502020204030204" pitchFamily="34" charset="0"/>
                <a:ea typeface="Times New Roman" panose="02020603050405020304" pitchFamily="18" charset="0"/>
              </a:rPr>
              <a:t> Loss of Feedwater (LOFW)</a:t>
            </a:r>
            <a:endParaRPr lang="en-US" sz="3000" dirty="0">
              <a:solidFill>
                <a:srgbClr val="C00000"/>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3000" dirty="0">
                <a:solidFill>
                  <a:srgbClr val="C00000"/>
                </a:solidFill>
                <a:effectLst/>
                <a:latin typeface="Calibri" panose="020F0502020204030204" pitchFamily="34" charset="0"/>
                <a:ea typeface="Times New Roman" panose="02020603050405020304" pitchFamily="18" charset="0"/>
              </a:rPr>
              <a:t>Chernobyl</a:t>
            </a:r>
            <a:endParaRPr lang="en-US" sz="3000" dirty="0">
              <a:solidFill>
                <a:srgbClr val="C00000"/>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3000" dirty="0">
                <a:solidFill>
                  <a:srgbClr val="C00000"/>
                </a:solidFill>
                <a:effectLst/>
                <a:latin typeface="Calibri" panose="020F0502020204030204" pitchFamily="34" charset="0"/>
                <a:ea typeface="Times New Roman" panose="02020603050405020304" pitchFamily="18" charset="0"/>
              </a:rPr>
              <a:t>Vogtle Loss of Offsite Power (LOOP) – Shutdown Risk</a:t>
            </a:r>
            <a:endParaRPr lang="en-US" sz="3000" dirty="0">
              <a:solidFill>
                <a:srgbClr val="C00000"/>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3000" dirty="0">
                <a:solidFill>
                  <a:srgbClr val="C00000"/>
                </a:solidFill>
                <a:effectLst/>
                <a:latin typeface="Calibri" panose="020F0502020204030204" pitchFamily="34" charset="0"/>
                <a:ea typeface="Times New Roman" panose="02020603050405020304" pitchFamily="18" charset="0"/>
              </a:rPr>
              <a:t>Davis </a:t>
            </a:r>
            <a:r>
              <a:rPr lang="en-US" sz="3000" dirty="0" err="1">
                <a:solidFill>
                  <a:srgbClr val="C00000"/>
                </a:solidFill>
                <a:effectLst/>
                <a:latin typeface="Calibri" panose="020F0502020204030204" pitchFamily="34" charset="0"/>
                <a:ea typeface="Times New Roman" panose="02020603050405020304" pitchFamily="18" charset="0"/>
              </a:rPr>
              <a:t>Besse</a:t>
            </a:r>
            <a:r>
              <a:rPr lang="en-US" sz="3000" dirty="0">
                <a:solidFill>
                  <a:srgbClr val="C00000"/>
                </a:solidFill>
                <a:effectLst/>
                <a:latin typeface="Calibri" panose="020F0502020204030204" pitchFamily="34" charset="0"/>
                <a:ea typeface="Times New Roman" panose="02020603050405020304" pitchFamily="18" charset="0"/>
              </a:rPr>
              <a:t> Reactor Pressure Vessel Head Corrosion</a:t>
            </a:r>
          </a:p>
          <a:p>
            <a:pPr marL="342900" marR="0" lvl="0" indent="-342900">
              <a:spcBef>
                <a:spcPts val="0"/>
              </a:spcBef>
              <a:spcAft>
                <a:spcPts val="0"/>
              </a:spcAft>
              <a:buFont typeface="Symbol" panose="05050102010706020507" pitchFamily="18" charset="2"/>
              <a:buChar char=""/>
            </a:pPr>
            <a:r>
              <a:rPr lang="en-US" sz="3000" dirty="0">
                <a:solidFill>
                  <a:srgbClr val="C00000"/>
                </a:solidFill>
                <a:latin typeface="Calibri" panose="020F0502020204030204" pitchFamily="34" charset="0"/>
                <a:ea typeface="Calibri" panose="020F0502020204030204" pitchFamily="34" charset="0"/>
              </a:rPr>
              <a:t>Fukushima</a:t>
            </a:r>
            <a:endParaRPr lang="en-US" sz="3000" dirty="0">
              <a:solidFill>
                <a:srgbClr val="C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827880852"/>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emale scientist in lab coat checking artificial neurons connected into neural network. Computational neuroscience, machine learning, scientific research. Vector illustration in flat cartoon style Scientist stock vector">
            <a:extLst>
              <a:ext uri="{FF2B5EF4-FFF2-40B4-BE49-F238E27FC236}">
                <a16:creationId xmlns:a16="http://schemas.microsoft.com/office/drawing/2014/main" id="{5A0D282B-65C9-4256-B938-6CB8E5E2D203}"/>
              </a:ext>
            </a:extLst>
          </p:cNvPr>
          <p:cNvPicPr>
            <a:picLocks noChangeAspect="1" noChangeArrowheads="1"/>
          </p:cNvPicPr>
          <p:nvPr/>
        </p:nvPicPr>
        <p:blipFill rotWithShape="1">
          <a:blip r:embed="rId2">
            <a:alphaModFix amt="62000"/>
            <a:extLst>
              <a:ext uri="{28A0092B-C50C-407E-A947-70E740481C1C}">
                <a14:useLocalDpi xmlns:a14="http://schemas.microsoft.com/office/drawing/2010/main" val="0"/>
              </a:ext>
            </a:extLst>
          </a:blip>
          <a:srcRect b="19553"/>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1459685"/>
            <a:ext cx="10515600" cy="2671316"/>
          </a:xfr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a:noAutofit/>
          </a:bodyPr>
          <a:lstStyle/>
          <a:p>
            <a:r>
              <a:rPr lang="en-US" sz="4800" dirty="0">
                <a:effectLst/>
                <a:latin typeface="Calibri" panose="020F0502020204030204" pitchFamily="34" charset="0"/>
                <a:ea typeface="Calibri" panose="020F0502020204030204" pitchFamily="34" charset="0"/>
              </a:rPr>
              <a:t>Marie Curie</a:t>
            </a:r>
            <a:br>
              <a:rPr lang="en-US" sz="4800" dirty="0">
                <a:effectLst/>
                <a:latin typeface="Calibri" panose="020F0502020204030204" pitchFamily="34" charset="0"/>
                <a:ea typeface="Calibri" panose="020F0502020204030204" pitchFamily="34" charset="0"/>
              </a:rPr>
            </a:br>
            <a:br>
              <a:rPr lang="en-US" sz="3200" dirty="0">
                <a:effectLst/>
                <a:latin typeface="Calibri" panose="020F0502020204030204" pitchFamily="34" charset="0"/>
                <a:ea typeface="Calibri" panose="020F0502020204030204" pitchFamily="34" charset="0"/>
              </a:rPr>
            </a:br>
            <a:r>
              <a:rPr lang="en-US" sz="3200" dirty="0">
                <a:effectLst/>
                <a:latin typeface="Calibri" panose="020F0502020204030204" pitchFamily="34" charset="0"/>
                <a:ea typeface="Calibri" panose="020F0502020204030204" pitchFamily="34" charset="0"/>
              </a:rPr>
              <a:t>Marie Curie is credited with discovering two elements: Polonium and Radium. Although it is her namesake, she did not discover Curium.</a:t>
            </a:r>
            <a:endParaRPr lang="en-US" sz="3200" dirty="0"/>
          </a:p>
        </p:txBody>
      </p:sp>
      <p:sp>
        <p:nvSpPr>
          <p:cNvPr id="6" name="TextBox 5">
            <a:extLst>
              <a:ext uri="{FF2B5EF4-FFF2-40B4-BE49-F238E27FC236}">
                <a16:creationId xmlns:a16="http://schemas.microsoft.com/office/drawing/2014/main" id="{4A265490-10AB-44F4-9E17-C1DA605D2AEC}"/>
              </a:ext>
            </a:extLst>
          </p:cNvPr>
          <p:cNvSpPr txBox="1"/>
          <p:nvPr/>
        </p:nvSpPr>
        <p:spPr>
          <a:xfrm>
            <a:off x="536895" y="444617"/>
            <a:ext cx="7608815" cy="830997"/>
          </a:xfrm>
          <a:prstGeom prst="rect">
            <a:avLst/>
          </a:prstGeom>
          <a:solidFill>
            <a:srgbClr val="3C3264"/>
          </a:solidFill>
          <a:ln>
            <a:solidFill>
              <a:schemeClr val="bg1"/>
            </a:solidFill>
          </a:ln>
        </p:spPr>
        <p:txBody>
          <a:bodyPr wrap="square" rtlCol="0">
            <a:spAutoFit/>
          </a:bodyPr>
          <a:lstStyle/>
          <a:p>
            <a:r>
              <a:rPr lang="en-US" sz="2400" dirty="0">
                <a:solidFill>
                  <a:schemeClr val="bg1"/>
                </a:solidFill>
              </a:rPr>
              <a:t>NuScale Women in Nuclear, Nuclear Science Week Trivia</a:t>
            </a:r>
          </a:p>
          <a:p>
            <a:r>
              <a:rPr lang="en-US" sz="2400" dirty="0">
                <a:solidFill>
                  <a:schemeClr val="bg1"/>
                </a:solidFill>
              </a:rPr>
              <a:t>Answer 1:</a:t>
            </a:r>
          </a:p>
        </p:txBody>
      </p:sp>
      <p:sp>
        <p:nvSpPr>
          <p:cNvPr id="7" name="Title 1">
            <a:extLst>
              <a:ext uri="{FF2B5EF4-FFF2-40B4-BE49-F238E27FC236}">
                <a16:creationId xmlns:a16="http://schemas.microsoft.com/office/drawing/2014/main" id="{A39D390A-EE42-45AC-BEB7-2F2BFDEA3826}"/>
              </a:ext>
            </a:extLst>
          </p:cNvPr>
          <p:cNvSpPr txBox="1">
            <a:spLocks/>
          </p:cNvSpPr>
          <p:nvPr/>
        </p:nvSpPr>
        <p:spPr>
          <a:xfrm>
            <a:off x="838200" y="4283361"/>
            <a:ext cx="5954486" cy="2422280"/>
          </a:xfrm>
          <a:prstGeom prst="rect">
            <a:avLst/>
          </a:prstGeom>
          <a:solidFill>
            <a:schemeClr val="dk1">
              <a:alpha val="50000"/>
            </a:schemeClr>
          </a:solidFill>
        </p:spPr>
        <p:style>
          <a:lnRef idx="0">
            <a:scrgbClr r="0" g="0" b="0"/>
          </a:lnRef>
          <a:fillRef idx="0">
            <a:scrgbClr r="0" g="0" b="0"/>
          </a:fillRef>
          <a:effectRef idx="0">
            <a:scrgbClr r="0" g="0" b="0"/>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800" i="1" dirty="0">
                <a:solidFill>
                  <a:schemeClr val="bg1"/>
                </a:solidFill>
                <a:effectLst/>
                <a:latin typeface="-apple-system"/>
              </a:rPr>
              <a:t>"Life is not easy for any of us. But what of that? We must have perseverance and above all confidence in ourselves. We must believe that we are gifted for something and that this thing must be attained."</a:t>
            </a:r>
            <a:endParaRPr lang="en-US" sz="6600" dirty="0">
              <a:solidFill>
                <a:schemeClr val="bg1"/>
              </a:solidFill>
            </a:endParaRPr>
          </a:p>
        </p:txBody>
      </p:sp>
    </p:spTree>
    <p:extLst>
      <p:ext uri="{BB962C8B-B14F-4D97-AF65-F5344CB8AC3E}">
        <p14:creationId xmlns:p14="http://schemas.microsoft.com/office/powerpoint/2010/main" val="186243645"/>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Woman Scientist designs, themes, templates and downloadable graphic  elements on Dribbble">
            <a:extLst>
              <a:ext uri="{FF2B5EF4-FFF2-40B4-BE49-F238E27FC236}">
                <a16:creationId xmlns:a16="http://schemas.microsoft.com/office/drawing/2014/main" id="{92A83106-E956-4F6B-A3FF-D2675437074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4599"/>
          <a:stretch/>
        </p:blipFill>
        <p:spPr bwMode="auto">
          <a:xfrm>
            <a:off x="0" y="-1"/>
            <a:ext cx="12192000" cy="689469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1459685"/>
            <a:ext cx="10515600" cy="4118994"/>
          </a:xfr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a:noAutofit/>
          </a:bodyPr>
          <a:lstStyle/>
          <a:p>
            <a:r>
              <a:rPr lang="en-US" sz="4800" dirty="0">
                <a:effectLst/>
                <a:latin typeface="Calibri" panose="020F0502020204030204" pitchFamily="34" charset="0"/>
                <a:ea typeface="Calibri" panose="020F0502020204030204" pitchFamily="34" charset="0"/>
              </a:rPr>
              <a:t>Which woman involved in the discovery of nuclear fission and dubbed the "German Marie Curie" by Einstein was nominated but passed over for the Nobel Peace Prize in Physics and Chemistry 49 times?</a:t>
            </a:r>
            <a:endParaRPr lang="en-US" sz="4800" dirty="0"/>
          </a:p>
        </p:txBody>
      </p:sp>
      <p:sp>
        <p:nvSpPr>
          <p:cNvPr id="6" name="TextBox 5">
            <a:extLst>
              <a:ext uri="{FF2B5EF4-FFF2-40B4-BE49-F238E27FC236}">
                <a16:creationId xmlns:a16="http://schemas.microsoft.com/office/drawing/2014/main" id="{4A265490-10AB-44F4-9E17-C1DA605D2AEC}"/>
              </a:ext>
            </a:extLst>
          </p:cNvPr>
          <p:cNvSpPr txBox="1"/>
          <p:nvPr/>
        </p:nvSpPr>
        <p:spPr>
          <a:xfrm>
            <a:off x="536895" y="444617"/>
            <a:ext cx="7608815" cy="830997"/>
          </a:xfrm>
          <a:prstGeom prst="rect">
            <a:avLst/>
          </a:prstGeom>
          <a:solidFill>
            <a:srgbClr val="1C8398"/>
          </a:solidFill>
          <a:ln>
            <a:solidFill>
              <a:schemeClr val="bg1"/>
            </a:solidFill>
          </a:ln>
        </p:spPr>
        <p:txBody>
          <a:bodyPr wrap="square" rtlCol="0">
            <a:spAutoFit/>
          </a:bodyPr>
          <a:lstStyle/>
          <a:p>
            <a:r>
              <a:rPr lang="en-US" sz="2400" dirty="0">
                <a:solidFill>
                  <a:schemeClr val="bg1"/>
                </a:solidFill>
              </a:rPr>
              <a:t>NuScale Women in Nuclear, Nuclear Science Week Trivia</a:t>
            </a:r>
          </a:p>
          <a:p>
            <a:r>
              <a:rPr lang="en-US" sz="2400" dirty="0">
                <a:solidFill>
                  <a:schemeClr val="bg1"/>
                </a:solidFill>
              </a:rPr>
              <a:t>Question 2:</a:t>
            </a:r>
          </a:p>
        </p:txBody>
      </p:sp>
      <p:sp>
        <p:nvSpPr>
          <p:cNvPr id="4" name="TextBox 3">
            <a:extLst>
              <a:ext uri="{FF2B5EF4-FFF2-40B4-BE49-F238E27FC236}">
                <a16:creationId xmlns:a16="http://schemas.microsoft.com/office/drawing/2014/main" id="{F1394D35-7D9B-42F5-B5E8-BA452E1AFA72}"/>
              </a:ext>
            </a:extLst>
          </p:cNvPr>
          <p:cNvSpPr txBox="1"/>
          <p:nvPr/>
        </p:nvSpPr>
        <p:spPr>
          <a:xfrm>
            <a:off x="8134824" y="6017230"/>
            <a:ext cx="3564295" cy="646331"/>
          </a:xfrm>
          <a:prstGeom prst="rect">
            <a:avLst/>
          </a:prstGeom>
          <a:solidFill>
            <a:srgbClr val="1C8398"/>
          </a:solidFill>
          <a:ln>
            <a:solidFill>
              <a:schemeClr val="bg1"/>
            </a:solidFill>
          </a:ln>
        </p:spPr>
        <p:txBody>
          <a:bodyPr wrap="square" rtlCol="0">
            <a:spAutoFit/>
          </a:bodyPr>
          <a:lstStyle/>
          <a:p>
            <a:pPr algn="r"/>
            <a:r>
              <a:rPr lang="en-US" b="0" i="0" dirty="0">
                <a:solidFill>
                  <a:schemeClr val="bg1"/>
                </a:solidFill>
                <a:effectLst/>
                <a:latin typeface="Open Sans" panose="020B0606030504020204" pitchFamily="34" charset="0"/>
              </a:rPr>
              <a:t>Graphic credit: </a:t>
            </a:r>
          </a:p>
          <a:p>
            <a:pPr algn="r"/>
            <a:r>
              <a:rPr lang="en-US" b="0" i="0" dirty="0" err="1">
                <a:solidFill>
                  <a:schemeClr val="bg1"/>
                </a:solidFill>
                <a:effectLst/>
                <a:latin typeface="Open Sans" panose="020B0606030504020204" pitchFamily="34" charset="0"/>
              </a:rPr>
              <a:t>Melis</a:t>
            </a:r>
            <a:r>
              <a:rPr lang="en-US" b="0" i="0" dirty="0">
                <a:solidFill>
                  <a:schemeClr val="bg1"/>
                </a:solidFill>
                <a:effectLst/>
                <a:latin typeface="Open Sans" panose="020B0606030504020204" pitchFamily="34" charset="0"/>
              </a:rPr>
              <a:t> </a:t>
            </a:r>
            <a:r>
              <a:rPr lang="en-US" b="0" i="0" dirty="0" err="1">
                <a:solidFill>
                  <a:schemeClr val="bg1"/>
                </a:solidFill>
                <a:effectLst/>
                <a:latin typeface="Open Sans" panose="020B0606030504020204" pitchFamily="34" charset="0"/>
              </a:rPr>
              <a:t>Bıyıkcı</a:t>
            </a:r>
            <a:r>
              <a:rPr lang="en-US" b="0" i="0" dirty="0">
                <a:solidFill>
                  <a:schemeClr val="bg1"/>
                </a:solidFill>
                <a:effectLst/>
                <a:latin typeface="Open Sans" panose="020B0606030504020204" pitchFamily="34" charset="0"/>
              </a:rPr>
              <a:t> on dribbble.com</a:t>
            </a:r>
            <a:endParaRPr lang="en-US" dirty="0">
              <a:solidFill>
                <a:schemeClr val="bg1"/>
              </a:solidFill>
            </a:endParaRPr>
          </a:p>
        </p:txBody>
      </p:sp>
    </p:spTree>
    <p:extLst>
      <p:ext uri="{BB962C8B-B14F-4D97-AF65-F5344CB8AC3E}">
        <p14:creationId xmlns:p14="http://schemas.microsoft.com/office/powerpoint/2010/main" val="3681391605"/>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Woman Scientist designs, themes, templates and downloadable graphic  elements on Dribbble">
            <a:extLst>
              <a:ext uri="{FF2B5EF4-FFF2-40B4-BE49-F238E27FC236}">
                <a16:creationId xmlns:a16="http://schemas.microsoft.com/office/drawing/2014/main" id="{92A83106-E956-4F6B-A3FF-D2675437074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4599"/>
          <a:stretch/>
        </p:blipFill>
        <p:spPr bwMode="auto">
          <a:xfrm>
            <a:off x="0" y="-1"/>
            <a:ext cx="12192000" cy="689469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1459685"/>
            <a:ext cx="10515600" cy="2657250"/>
          </a:xfr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a:noAutofit/>
          </a:bodyPr>
          <a:lstStyle/>
          <a:p>
            <a:r>
              <a:rPr lang="en-US" sz="4800" dirty="0">
                <a:effectLst/>
                <a:latin typeface="Calibri" panose="020F0502020204030204" pitchFamily="34" charset="0"/>
                <a:ea typeface="Calibri" panose="020F0502020204030204" pitchFamily="34" charset="0"/>
              </a:rPr>
              <a:t>Lise </a:t>
            </a:r>
            <a:r>
              <a:rPr lang="en-US" sz="4800" dirty="0" err="1">
                <a:effectLst/>
                <a:latin typeface="Calibri" panose="020F0502020204030204" pitchFamily="34" charset="0"/>
                <a:ea typeface="Calibri" panose="020F0502020204030204" pitchFamily="34" charset="0"/>
              </a:rPr>
              <a:t>Mietner</a:t>
            </a:r>
            <a:br>
              <a:rPr lang="en-US" sz="4800" dirty="0">
                <a:effectLst/>
                <a:latin typeface="Calibri" panose="020F0502020204030204" pitchFamily="34" charset="0"/>
                <a:ea typeface="Calibri" panose="020F0502020204030204" pitchFamily="34" charset="0"/>
              </a:rPr>
            </a:br>
            <a:br>
              <a:rPr lang="en-US" sz="3600" dirty="0">
                <a:solidFill>
                  <a:schemeClr val="bg1"/>
                </a:solidFill>
                <a:effectLst/>
                <a:latin typeface="Calibri" panose="020F0502020204030204" pitchFamily="34" charset="0"/>
                <a:ea typeface="Calibri" panose="020F0502020204030204" pitchFamily="34" charset="0"/>
              </a:rPr>
            </a:br>
            <a:r>
              <a:rPr lang="en-US" sz="3600" b="0" i="0" dirty="0">
                <a:solidFill>
                  <a:schemeClr val="bg1"/>
                </a:solidFill>
                <a:effectLst/>
                <a:latin typeface="Open Sans" panose="020B0606030504020204" pitchFamily="34" charset="0"/>
              </a:rPr>
              <a:t>Lise </a:t>
            </a:r>
            <a:r>
              <a:rPr lang="en-US" sz="3600" b="0" i="0" dirty="0" err="1">
                <a:solidFill>
                  <a:schemeClr val="bg1"/>
                </a:solidFill>
                <a:effectLst/>
                <a:latin typeface="Open Sans" panose="020B0606030504020204" pitchFamily="34" charset="0"/>
              </a:rPr>
              <a:t>Mietner</a:t>
            </a:r>
            <a:r>
              <a:rPr lang="en-US" sz="3600" b="0" i="0" dirty="0">
                <a:solidFill>
                  <a:schemeClr val="bg1"/>
                </a:solidFill>
                <a:effectLst/>
                <a:latin typeface="Open Sans" panose="020B0606030504020204" pitchFamily="34" charset="0"/>
              </a:rPr>
              <a:t> discovered the Auger effect </a:t>
            </a:r>
            <a:r>
              <a:rPr lang="en-US" sz="3600" b="0" i="0" u="none" strike="noStrike" dirty="0">
                <a:solidFill>
                  <a:schemeClr val="accent1">
                    <a:lumMod val="60000"/>
                    <a:lumOff val="40000"/>
                  </a:schemeClr>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one year prior</a:t>
            </a:r>
            <a:r>
              <a:rPr lang="en-US" sz="3600" b="0" i="0" dirty="0">
                <a:solidFill>
                  <a:schemeClr val="bg1"/>
                </a:solidFill>
                <a:effectLst/>
                <a:latin typeface="Open Sans" panose="020B0606030504020204" pitchFamily="34" charset="0"/>
              </a:rPr>
              <a:t> to the person who was credited, Pierre Auger.</a:t>
            </a:r>
            <a:endParaRPr lang="en-US" sz="3600" dirty="0">
              <a:solidFill>
                <a:schemeClr val="bg1"/>
              </a:solidFill>
            </a:endParaRPr>
          </a:p>
        </p:txBody>
      </p:sp>
      <p:sp>
        <p:nvSpPr>
          <p:cNvPr id="6" name="TextBox 5">
            <a:extLst>
              <a:ext uri="{FF2B5EF4-FFF2-40B4-BE49-F238E27FC236}">
                <a16:creationId xmlns:a16="http://schemas.microsoft.com/office/drawing/2014/main" id="{4A265490-10AB-44F4-9E17-C1DA605D2AEC}"/>
              </a:ext>
            </a:extLst>
          </p:cNvPr>
          <p:cNvSpPr txBox="1"/>
          <p:nvPr/>
        </p:nvSpPr>
        <p:spPr>
          <a:xfrm>
            <a:off x="536895" y="444617"/>
            <a:ext cx="7608815" cy="830997"/>
          </a:xfrm>
          <a:prstGeom prst="rect">
            <a:avLst/>
          </a:prstGeom>
          <a:solidFill>
            <a:srgbClr val="1C8398"/>
          </a:solidFill>
          <a:ln>
            <a:solidFill>
              <a:schemeClr val="bg1"/>
            </a:solidFill>
          </a:ln>
        </p:spPr>
        <p:txBody>
          <a:bodyPr wrap="square" rtlCol="0">
            <a:spAutoFit/>
          </a:bodyPr>
          <a:lstStyle/>
          <a:p>
            <a:r>
              <a:rPr lang="en-US" sz="2400" dirty="0">
                <a:solidFill>
                  <a:schemeClr val="bg1"/>
                </a:solidFill>
              </a:rPr>
              <a:t>NuScale Women in Nuclear, Nuclear Science Week Trivia</a:t>
            </a:r>
          </a:p>
          <a:p>
            <a:r>
              <a:rPr lang="en-US" sz="2400" dirty="0">
                <a:solidFill>
                  <a:schemeClr val="bg1"/>
                </a:solidFill>
              </a:rPr>
              <a:t>Answer 2:</a:t>
            </a:r>
          </a:p>
        </p:txBody>
      </p:sp>
      <p:sp>
        <p:nvSpPr>
          <p:cNvPr id="4" name="TextBox 3">
            <a:extLst>
              <a:ext uri="{FF2B5EF4-FFF2-40B4-BE49-F238E27FC236}">
                <a16:creationId xmlns:a16="http://schemas.microsoft.com/office/drawing/2014/main" id="{F1394D35-7D9B-42F5-B5E8-BA452E1AFA72}"/>
              </a:ext>
            </a:extLst>
          </p:cNvPr>
          <p:cNvSpPr txBox="1"/>
          <p:nvPr/>
        </p:nvSpPr>
        <p:spPr>
          <a:xfrm>
            <a:off x="8134824" y="6017230"/>
            <a:ext cx="3564295" cy="646331"/>
          </a:xfrm>
          <a:prstGeom prst="rect">
            <a:avLst/>
          </a:prstGeom>
          <a:solidFill>
            <a:srgbClr val="1C8398"/>
          </a:solidFill>
          <a:ln>
            <a:solidFill>
              <a:schemeClr val="bg1"/>
            </a:solidFill>
          </a:ln>
        </p:spPr>
        <p:txBody>
          <a:bodyPr wrap="square" rtlCol="0">
            <a:spAutoFit/>
          </a:bodyPr>
          <a:lstStyle/>
          <a:p>
            <a:pPr algn="r"/>
            <a:r>
              <a:rPr lang="en-US" b="0" i="0" dirty="0">
                <a:solidFill>
                  <a:schemeClr val="bg1"/>
                </a:solidFill>
                <a:effectLst/>
                <a:latin typeface="Open Sans" panose="020B0606030504020204" pitchFamily="34" charset="0"/>
              </a:rPr>
              <a:t>Graphic credit: </a:t>
            </a:r>
          </a:p>
          <a:p>
            <a:pPr algn="r"/>
            <a:r>
              <a:rPr lang="en-US" b="0" i="0" dirty="0" err="1">
                <a:solidFill>
                  <a:schemeClr val="bg1"/>
                </a:solidFill>
                <a:effectLst/>
                <a:latin typeface="Open Sans" panose="020B0606030504020204" pitchFamily="34" charset="0"/>
              </a:rPr>
              <a:t>Melis</a:t>
            </a:r>
            <a:r>
              <a:rPr lang="en-US" b="0" i="0" dirty="0">
                <a:solidFill>
                  <a:schemeClr val="bg1"/>
                </a:solidFill>
                <a:effectLst/>
                <a:latin typeface="Open Sans" panose="020B0606030504020204" pitchFamily="34" charset="0"/>
              </a:rPr>
              <a:t> </a:t>
            </a:r>
            <a:r>
              <a:rPr lang="en-US" b="0" i="0" dirty="0" err="1">
                <a:solidFill>
                  <a:schemeClr val="bg1"/>
                </a:solidFill>
                <a:effectLst/>
                <a:latin typeface="Open Sans" panose="020B0606030504020204" pitchFamily="34" charset="0"/>
              </a:rPr>
              <a:t>Bıyıkcı</a:t>
            </a:r>
            <a:r>
              <a:rPr lang="en-US" b="0" i="0" dirty="0">
                <a:solidFill>
                  <a:schemeClr val="bg1"/>
                </a:solidFill>
                <a:effectLst/>
                <a:latin typeface="Open Sans" panose="020B0606030504020204" pitchFamily="34" charset="0"/>
              </a:rPr>
              <a:t> on dribbble.com</a:t>
            </a:r>
            <a:endParaRPr lang="en-US" dirty="0">
              <a:solidFill>
                <a:schemeClr val="bg1"/>
              </a:solidFill>
            </a:endParaRPr>
          </a:p>
        </p:txBody>
      </p:sp>
      <p:sp>
        <p:nvSpPr>
          <p:cNvPr id="7" name="Title 1">
            <a:extLst>
              <a:ext uri="{FF2B5EF4-FFF2-40B4-BE49-F238E27FC236}">
                <a16:creationId xmlns:a16="http://schemas.microsoft.com/office/drawing/2014/main" id="{0A867CF6-4306-4438-B9A8-4450A45A9FAC}"/>
              </a:ext>
            </a:extLst>
          </p:cNvPr>
          <p:cNvSpPr txBox="1">
            <a:spLocks/>
          </p:cNvSpPr>
          <p:nvPr/>
        </p:nvSpPr>
        <p:spPr>
          <a:xfrm>
            <a:off x="838200" y="4348065"/>
            <a:ext cx="5954486" cy="2422280"/>
          </a:xfrm>
          <a:prstGeom prst="rect">
            <a:avLst/>
          </a:prstGeom>
          <a:solidFill>
            <a:schemeClr val="dk1">
              <a:alpha val="50000"/>
            </a:schemeClr>
          </a:solidFill>
        </p:spPr>
        <p:style>
          <a:lnRef idx="0">
            <a:scrgbClr r="0" g="0" b="0"/>
          </a:lnRef>
          <a:fillRef idx="0">
            <a:scrgbClr r="0" g="0" b="0"/>
          </a:fillRef>
          <a:effectRef idx="0">
            <a:scrgbClr r="0" g="0" b="0"/>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800" i="1" dirty="0">
                <a:solidFill>
                  <a:schemeClr val="bg1"/>
                </a:solidFill>
                <a:effectLst/>
                <a:latin typeface="-apple-system"/>
              </a:rPr>
              <a:t>"Science makes people reach selflessly for truth and objectivity; it teaches people to accept reality, with wonder and admiration, not to mention the deep awe and joy that the natural order of things brings to the true scientist."</a:t>
            </a:r>
            <a:endParaRPr lang="en-US" sz="6600" dirty="0">
              <a:solidFill>
                <a:schemeClr val="bg1"/>
              </a:solidFill>
            </a:endParaRPr>
          </a:p>
        </p:txBody>
      </p:sp>
    </p:spTree>
    <p:extLst>
      <p:ext uri="{BB962C8B-B14F-4D97-AF65-F5344CB8AC3E}">
        <p14:creationId xmlns:p14="http://schemas.microsoft.com/office/powerpoint/2010/main" val="2487068611"/>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5F1EE"/>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0AEB528-0852-4FD6-AA5E-E01A92828931}"/>
              </a:ext>
            </a:extLst>
          </p:cNvPr>
          <p:cNvPicPr>
            <a:picLocks noChangeAspect="1"/>
          </p:cNvPicPr>
          <p:nvPr/>
        </p:nvPicPr>
        <p:blipFill rotWithShape="1">
          <a:blip r:embed="rId2"/>
          <a:srcRect t="5792" r="7187" b="26836"/>
          <a:stretch/>
        </p:blipFill>
        <p:spPr>
          <a:xfrm>
            <a:off x="1693179" y="0"/>
            <a:ext cx="10498822" cy="6858000"/>
          </a:xfrm>
          <a:prstGeom prst="rect">
            <a:avLst/>
          </a:prstGeom>
        </p:spPr>
      </p:pic>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1954207"/>
            <a:ext cx="10515600" cy="2580471"/>
          </a:xfr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a:noAutofit/>
          </a:bodyPr>
          <a:lstStyle/>
          <a:p>
            <a:r>
              <a:rPr lang="en-US" sz="4800" dirty="0">
                <a:solidFill>
                  <a:schemeClr val="bg1"/>
                </a:solidFill>
              </a:rPr>
              <a:t>What was the first medical use of nuclear and when (+/- 10 years)?</a:t>
            </a:r>
            <a:endParaRPr lang="en-US" sz="3200" dirty="0">
              <a:solidFill>
                <a:schemeClr val="bg1"/>
              </a:solidFill>
            </a:endParaRPr>
          </a:p>
        </p:txBody>
      </p:sp>
      <p:sp>
        <p:nvSpPr>
          <p:cNvPr id="6" name="TextBox 5">
            <a:extLst>
              <a:ext uri="{FF2B5EF4-FFF2-40B4-BE49-F238E27FC236}">
                <a16:creationId xmlns:a16="http://schemas.microsoft.com/office/drawing/2014/main" id="{4A265490-10AB-44F4-9E17-C1DA605D2AEC}"/>
              </a:ext>
            </a:extLst>
          </p:cNvPr>
          <p:cNvSpPr txBox="1"/>
          <p:nvPr/>
        </p:nvSpPr>
        <p:spPr>
          <a:xfrm>
            <a:off x="536896" y="444617"/>
            <a:ext cx="5639970" cy="1200329"/>
          </a:xfrm>
          <a:prstGeom prst="rect">
            <a:avLst/>
          </a:prstGeom>
          <a:solidFill>
            <a:srgbClr val="AA886E"/>
          </a:solidFill>
          <a:ln>
            <a:solidFill>
              <a:schemeClr val="bg1"/>
            </a:solidFill>
          </a:ln>
        </p:spPr>
        <p:txBody>
          <a:bodyPr wrap="square" rtlCol="0">
            <a:spAutoFit/>
          </a:bodyPr>
          <a:lstStyle/>
          <a:p>
            <a:r>
              <a:rPr lang="en-US" sz="2400" dirty="0">
                <a:solidFill>
                  <a:schemeClr val="bg1"/>
                </a:solidFill>
              </a:rPr>
              <a:t>NuScale Women in Nuclear</a:t>
            </a:r>
          </a:p>
          <a:p>
            <a:r>
              <a:rPr lang="en-US" sz="2400" dirty="0">
                <a:solidFill>
                  <a:schemeClr val="bg1"/>
                </a:solidFill>
              </a:rPr>
              <a:t>Nuclear Science Week Trivia</a:t>
            </a:r>
          </a:p>
          <a:p>
            <a:r>
              <a:rPr lang="en-US" sz="2400" dirty="0">
                <a:solidFill>
                  <a:schemeClr val="bg1"/>
                </a:solidFill>
              </a:rPr>
              <a:t>Question 3:</a:t>
            </a:r>
          </a:p>
        </p:txBody>
      </p:sp>
    </p:spTree>
    <p:extLst>
      <p:ext uri="{BB962C8B-B14F-4D97-AF65-F5344CB8AC3E}">
        <p14:creationId xmlns:p14="http://schemas.microsoft.com/office/powerpoint/2010/main" val="3490141314"/>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5F1EE"/>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0AEB528-0852-4FD6-AA5E-E01A92828931}"/>
              </a:ext>
            </a:extLst>
          </p:cNvPr>
          <p:cNvPicPr>
            <a:picLocks noChangeAspect="1"/>
          </p:cNvPicPr>
          <p:nvPr/>
        </p:nvPicPr>
        <p:blipFill rotWithShape="1">
          <a:blip r:embed="rId2"/>
          <a:srcRect t="5792" r="7187" b="26836"/>
          <a:stretch/>
        </p:blipFill>
        <p:spPr>
          <a:xfrm>
            <a:off x="1693179" y="0"/>
            <a:ext cx="10498822" cy="6858000"/>
          </a:xfrm>
          <a:prstGeom prst="rect">
            <a:avLst/>
          </a:prstGeom>
        </p:spPr>
      </p:pic>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1954207"/>
            <a:ext cx="10515600" cy="3548971"/>
          </a:xfr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a:noAutofit/>
          </a:bodyPr>
          <a:lstStyle/>
          <a:p>
            <a:r>
              <a:rPr lang="en-US" sz="4000" dirty="0">
                <a:solidFill>
                  <a:schemeClr val="bg1"/>
                </a:solidFill>
              </a:rPr>
              <a:t>X-rays were used for diagnosis of broken bones in 1895, only eight weeks after the discovery of  X-rays by Roentgen.</a:t>
            </a:r>
            <a:br>
              <a:rPr lang="en-US" sz="4000" dirty="0">
                <a:solidFill>
                  <a:schemeClr val="bg1"/>
                </a:solidFill>
              </a:rPr>
            </a:br>
            <a:br>
              <a:rPr lang="en-US" sz="4000" dirty="0">
                <a:solidFill>
                  <a:schemeClr val="bg1"/>
                </a:solidFill>
              </a:rPr>
            </a:br>
            <a:r>
              <a:rPr lang="en-US" sz="4000" dirty="0">
                <a:solidFill>
                  <a:schemeClr val="bg1"/>
                </a:solidFill>
              </a:rPr>
              <a:t>The first use of radiation to treat cancer was in 1898, on breast cancer.</a:t>
            </a:r>
            <a:endParaRPr lang="en-US" sz="2400" dirty="0">
              <a:solidFill>
                <a:schemeClr val="bg1"/>
              </a:solidFill>
            </a:endParaRPr>
          </a:p>
        </p:txBody>
      </p:sp>
      <p:sp>
        <p:nvSpPr>
          <p:cNvPr id="6" name="TextBox 5">
            <a:extLst>
              <a:ext uri="{FF2B5EF4-FFF2-40B4-BE49-F238E27FC236}">
                <a16:creationId xmlns:a16="http://schemas.microsoft.com/office/drawing/2014/main" id="{4A265490-10AB-44F4-9E17-C1DA605D2AEC}"/>
              </a:ext>
            </a:extLst>
          </p:cNvPr>
          <p:cNvSpPr txBox="1"/>
          <p:nvPr/>
        </p:nvSpPr>
        <p:spPr>
          <a:xfrm>
            <a:off x="536896" y="444617"/>
            <a:ext cx="5639970" cy="1200329"/>
          </a:xfrm>
          <a:prstGeom prst="rect">
            <a:avLst/>
          </a:prstGeom>
          <a:solidFill>
            <a:srgbClr val="AA886E"/>
          </a:solidFill>
          <a:ln>
            <a:solidFill>
              <a:schemeClr val="bg1"/>
            </a:solidFill>
          </a:ln>
        </p:spPr>
        <p:txBody>
          <a:bodyPr wrap="square" rtlCol="0">
            <a:spAutoFit/>
          </a:bodyPr>
          <a:lstStyle/>
          <a:p>
            <a:r>
              <a:rPr lang="en-US" sz="2400" dirty="0">
                <a:solidFill>
                  <a:schemeClr val="bg1"/>
                </a:solidFill>
              </a:rPr>
              <a:t>NuScale Women in Nuclear</a:t>
            </a:r>
          </a:p>
          <a:p>
            <a:r>
              <a:rPr lang="en-US" sz="2400" dirty="0">
                <a:solidFill>
                  <a:schemeClr val="bg1"/>
                </a:solidFill>
              </a:rPr>
              <a:t>Nuclear Science Week Trivia</a:t>
            </a:r>
          </a:p>
          <a:p>
            <a:r>
              <a:rPr lang="en-US" sz="2400" dirty="0">
                <a:solidFill>
                  <a:schemeClr val="bg1"/>
                </a:solidFill>
              </a:rPr>
              <a:t>Answer 3:</a:t>
            </a:r>
          </a:p>
        </p:txBody>
      </p:sp>
      <p:sp>
        <p:nvSpPr>
          <p:cNvPr id="3" name="TextBox 2">
            <a:extLst>
              <a:ext uri="{FF2B5EF4-FFF2-40B4-BE49-F238E27FC236}">
                <a16:creationId xmlns:a16="http://schemas.microsoft.com/office/drawing/2014/main" id="{37373CA3-883D-481E-800C-CD3FEE43FEF3}"/>
              </a:ext>
            </a:extLst>
          </p:cNvPr>
          <p:cNvSpPr txBox="1"/>
          <p:nvPr/>
        </p:nvSpPr>
        <p:spPr>
          <a:xfrm>
            <a:off x="838200" y="5670958"/>
            <a:ext cx="5240323" cy="646331"/>
          </a:xfrm>
          <a:prstGeom prst="rect">
            <a:avLst/>
          </a:prstGeom>
          <a:noFill/>
        </p:spPr>
        <p:txBody>
          <a:bodyPr wrap="square" rtlCol="0">
            <a:spAutoFit/>
          </a:bodyPr>
          <a:lstStyle/>
          <a:p>
            <a:r>
              <a:rPr lang="en-US" dirty="0">
                <a:hlinkClick r:id="rId3"/>
              </a:rPr>
              <a:t>https://www.ans.org/news/article-2040/the-long-lived-history-of-nuclear-medicine/</a:t>
            </a:r>
            <a:r>
              <a:rPr lang="en-US" dirty="0"/>
              <a:t> </a:t>
            </a:r>
          </a:p>
        </p:txBody>
      </p:sp>
    </p:spTree>
    <p:extLst>
      <p:ext uri="{BB962C8B-B14F-4D97-AF65-F5344CB8AC3E}">
        <p14:creationId xmlns:p14="http://schemas.microsoft.com/office/powerpoint/2010/main" val="4202227419"/>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277DFF7-40BA-4E2B-AA0C-1DF2E44F5E77}"/>
              </a:ext>
            </a:extLst>
          </p:cNvPr>
          <p:cNvPicPr>
            <a:picLocks noChangeAspect="1"/>
          </p:cNvPicPr>
          <p:nvPr/>
        </p:nvPicPr>
        <p:blipFill rotWithShape="1">
          <a:blip r:embed="rId2">
            <a:alphaModFix amt="62000"/>
          </a:blip>
          <a:srcRect t="7878" b="7878"/>
          <a:stretch/>
        </p:blipFill>
        <p:spPr>
          <a:xfrm>
            <a:off x="0" y="0"/>
            <a:ext cx="12192000" cy="6858000"/>
          </a:xfrm>
          <a:prstGeom prst="rect">
            <a:avLst/>
          </a:prstGeom>
        </p:spPr>
      </p:pic>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1459685"/>
            <a:ext cx="10515600" cy="1096903"/>
          </a:xfr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a:noAutofit/>
          </a:bodyPr>
          <a:lstStyle/>
          <a:p>
            <a:r>
              <a:rPr lang="en-US" sz="4800" dirty="0">
                <a:effectLst/>
                <a:latin typeface="Calibri" panose="020F0502020204030204" pitchFamily="34" charset="0"/>
                <a:ea typeface="Calibri" panose="020F0502020204030204" pitchFamily="34" charset="0"/>
              </a:rPr>
              <a:t>Who was the first woman to go to space?</a:t>
            </a:r>
            <a:endParaRPr lang="en-US" sz="4800" dirty="0"/>
          </a:p>
        </p:txBody>
      </p:sp>
      <p:sp>
        <p:nvSpPr>
          <p:cNvPr id="6" name="TextBox 5">
            <a:extLst>
              <a:ext uri="{FF2B5EF4-FFF2-40B4-BE49-F238E27FC236}">
                <a16:creationId xmlns:a16="http://schemas.microsoft.com/office/drawing/2014/main" id="{4A265490-10AB-44F4-9E17-C1DA605D2AEC}"/>
              </a:ext>
            </a:extLst>
          </p:cNvPr>
          <p:cNvSpPr txBox="1"/>
          <p:nvPr/>
        </p:nvSpPr>
        <p:spPr>
          <a:xfrm>
            <a:off x="536895" y="444617"/>
            <a:ext cx="7608815" cy="830997"/>
          </a:xfrm>
          <a:prstGeom prst="rect">
            <a:avLst/>
          </a:prstGeom>
          <a:solidFill>
            <a:srgbClr val="7C48D0"/>
          </a:solidFill>
          <a:ln>
            <a:solidFill>
              <a:schemeClr val="bg1"/>
            </a:solidFill>
          </a:ln>
        </p:spPr>
        <p:txBody>
          <a:bodyPr wrap="square" rtlCol="0">
            <a:spAutoFit/>
          </a:bodyPr>
          <a:lstStyle/>
          <a:p>
            <a:r>
              <a:rPr lang="en-US" sz="2400" dirty="0">
                <a:solidFill>
                  <a:schemeClr val="bg1"/>
                </a:solidFill>
              </a:rPr>
              <a:t>NuScale Women in Nuclear, Nuclear Science Week Trivia</a:t>
            </a:r>
          </a:p>
          <a:p>
            <a:r>
              <a:rPr lang="en-US" sz="2400" dirty="0">
                <a:solidFill>
                  <a:schemeClr val="bg1"/>
                </a:solidFill>
              </a:rPr>
              <a:t>Question 4:</a:t>
            </a:r>
          </a:p>
        </p:txBody>
      </p:sp>
      <p:sp>
        <p:nvSpPr>
          <p:cNvPr id="5" name="TextBox 4">
            <a:extLst>
              <a:ext uri="{FF2B5EF4-FFF2-40B4-BE49-F238E27FC236}">
                <a16:creationId xmlns:a16="http://schemas.microsoft.com/office/drawing/2014/main" id="{754FD44E-8C8B-4EDB-AC9B-A4B08C5CAE37}"/>
              </a:ext>
            </a:extLst>
          </p:cNvPr>
          <p:cNvSpPr txBox="1"/>
          <p:nvPr/>
        </p:nvSpPr>
        <p:spPr>
          <a:xfrm>
            <a:off x="827314" y="2740659"/>
            <a:ext cx="6571862" cy="3477875"/>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342900" indent="-342900">
              <a:buFont typeface="+mj-lt"/>
              <a:buAutoNum type="alphaLcPeriod"/>
            </a:pPr>
            <a:r>
              <a:rPr lang="en-US" sz="4400" dirty="0">
                <a:solidFill>
                  <a:schemeClr val="bg1"/>
                </a:solidFill>
              </a:rPr>
              <a:t>Valentina Tereshkova</a:t>
            </a:r>
          </a:p>
          <a:p>
            <a:pPr marL="342900" indent="-342900">
              <a:buFont typeface="+mj-lt"/>
              <a:buAutoNum type="alphaLcPeriod"/>
            </a:pPr>
            <a:r>
              <a:rPr lang="en-US" sz="4400" dirty="0">
                <a:solidFill>
                  <a:schemeClr val="bg1"/>
                </a:solidFill>
              </a:rPr>
              <a:t>Mae Carol Jemison</a:t>
            </a:r>
          </a:p>
          <a:p>
            <a:pPr marL="342900" indent="-342900">
              <a:buFont typeface="+mj-lt"/>
              <a:buAutoNum type="alphaLcPeriod"/>
            </a:pPr>
            <a:r>
              <a:rPr lang="en-US" sz="4400" dirty="0">
                <a:solidFill>
                  <a:schemeClr val="bg1"/>
                </a:solidFill>
              </a:rPr>
              <a:t>Ellen Ochoa</a:t>
            </a:r>
          </a:p>
          <a:p>
            <a:pPr marL="342900" indent="-342900">
              <a:buFont typeface="+mj-lt"/>
              <a:buAutoNum type="alphaLcPeriod"/>
            </a:pPr>
            <a:r>
              <a:rPr lang="en-US" sz="4400" dirty="0">
                <a:solidFill>
                  <a:schemeClr val="bg1"/>
                </a:solidFill>
              </a:rPr>
              <a:t>Kalpana Chawla</a:t>
            </a:r>
          </a:p>
          <a:p>
            <a:pPr marL="342900" indent="-342900">
              <a:buFont typeface="+mj-lt"/>
              <a:buAutoNum type="alphaLcPeriod"/>
            </a:pPr>
            <a:r>
              <a:rPr lang="en-US" sz="4400" dirty="0">
                <a:solidFill>
                  <a:schemeClr val="bg1"/>
                </a:solidFill>
              </a:rPr>
              <a:t>Sally Ride</a:t>
            </a:r>
          </a:p>
        </p:txBody>
      </p:sp>
      <p:sp>
        <p:nvSpPr>
          <p:cNvPr id="13" name="TextBox 12">
            <a:extLst>
              <a:ext uri="{FF2B5EF4-FFF2-40B4-BE49-F238E27FC236}">
                <a16:creationId xmlns:a16="http://schemas.microsoft.com/office/drawing/2014/main" id="{5BD4B0DE-37D7-459C-BE9B-0F16B9E78509}"/>
              </a:ext>
            </a:extLst>
          </p:cNvPr>
          <p:cNvSpPr txBox="1"/>
          <p:nvPr/>
        </p:nvSpPr>
        <p:spPr>
          <a:xfrm>
            <a:off x="7007291" y="6550223"/>
            <a:ext cx="518470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en-US" sz="1400" b="0" i="0" dirty="0">
                <a:solidFill>
                  <a:schemeClr val="tx1"/>
                </a:solidFill>
                <a:effectLst/>
                <a:latin typeface="Open Sans" panose="020B0606030504020204" pitchFamily="34" charset="0"/>
              </a:rPr>
              <a:t>Graphic credit:  Onetime1234 on vectorstock.com</a:t>
            </a:r>
            <a:endParaRPr lang="en-US" sz="1400" dirty="0">
              <a:solidFill>
                <a:schemeClr val="tx1"/>
              </a:solidFill>
            </a:endParaRPr>
          </a:p>
        </p:txBody>
      </p:sp>
    </p:spTree>
    <p:extLst>
      <p:ext uri="{BB962C8B-B14F-4D97-AF65-F5344CB8AC3E}">
        <p14:creationId xmlns:p14="http://schemas.microsoft.com/office/powerpoint/2010/main" val="3437150572"/>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277DFF7-40BA-4E2B-AA0C-1DF2E44F5E77}"/>
              </a:ext>
            </a:extLst>
          </p:cNvPr>
          <p:cNvPicPr>
            <a:picLocks noChangeAspect="1"/>
          </p:cNvPicPr>
          <p:nvPr/>
        </p:nvPicPr>
        <p:blipFill rotWithShape="1">
          <a:blip r:embed="rId2">
            <a:alphaModFix amt="62000"/>
          </a:blip>
          <a:srcRect t="7878" b="7878"/>
          <a:stretch/>
        </p:blipFill>
        <p:spPr>
          <a:xfrm>
            <a:off x="0" y="0"/>
            <a:ext cx="12192000" cy="6858000"/>
          </a:xfrm>
          <a:prstGeom prst="rect">
            <a:avLst/>
          </a:prstGeom>
        </p:spPr>
      </p:pic>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1459684"/>
            <a:ext cx="10515600" cy="3084323"/>
          </a:xfr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a:noAutofit/>
          </a:bodyPr>
          <a:lstStyle/>
          <a:p>
            <a:r>
              <a:rPr lang="en-US" sz="4800" dirty="0">
                <a:solidFill>
                  <a:schemeClr val="bg1"/>
                </a:solidFill>
              </a:rPr>
              <a:t>Valentina Tereshkova</a:t>
            </a:r>
            <a:br>
              <a:rPr lang="en-US" sz="4800" dirty="0">
                <a:solidFill>
                  <a:schemeClr val="bg1"/>
                </a:solidFill>
              </a:rPr>
            </a:br>
            <a:br>
              <a:rPr lang="en-US" sz="3200" dirty="0">
                <a:solidFill>
                  <a:schemeClr val="bg1"/>
                </a:solidFill>
              </a:rPr>
            </a:br>
            <a:r>
              <a:rPr lang="en-US" sz="3200" dirty="0">
                <a:solidFill>
                  <a:schemeClr val="bg1"/>
                </a:solidFill>
              </a:rPr>
              <a:t>At just 26 years old, Valentina Tereshkova became the first woman to fly in space. On June 16, 1963, she was launched in the spacecraft Vostok 6, which completed 48 orbits in 71 hours.</a:t>
            </a:r>
          </a:p>
        </p:txBody>
      </p:sp>
      <p:sp>
        <p:nvSpPr>
          <p:cNvPr id="6" name="TextBox 5">
            <a:extLst>
              <a:ext uri="{FF2B5EF4-FFF2-40B4-BE49-F238E27FC236}">
                <a16:creationId xmlns:a16="http://schemas.microsoft.com/office/drawing/2014/main" id="{4A265490-10AB-44F4-9E17-C1DA605D2AEC}"/>
              </a:ext>
            </a:extLst>
          </p:cNvPr>
          <p:cNvSpPr txBox="1"/>
          <p:nvPr/>
        </p:nvSpPr>
        <p:spPr>
          <a:xfrm>
            <a:off x="536895" y="444617"/>
            <a:ext cx="7608815" cy="830997"/>
          </a:xfrm>
          <a:prstGeom prst="rect">
            <a:avLst/>
          </a:prstGeom>
          <a:solidFill>
            <a:srgbClr val="7C48D0"/>
          </a:solidFill>
          <a:ln>
            <a:solidFill>
              <a:schemeClr val="bg1"/>
            </a:solidFill>
          </a:ln>
        </p:spPr>
        <p:txBody>
          <a:bodyPr wrap="square" rtlCol="0">
            <a:spAutoFit/>
          </a:bodyPr>
          <a:lstStyle/>
          <a:p>
            <a:r>
              <a:rPr lang="en-US" sz="2400" dirty="0">
                <a:solidFill>
                  <a:schemeClr val="bg1"/>
                </a:solidFill>
              </a:rPr>
              <a:t>NuScale Women in Nuclear, Nuclear Science Week Trivia</a:t>
            </a:r>
          </a:p>
          <a:p>
            <a:r>
              <a:rPr lang="en-US" sz="2400" dirty="0">
                <a:solidFill>
                  <a:schemeClr val="bg1"/>
                </a:solidFill>
              </a:rPr>
              <a:t>Answer 4:</a:t>
            </a:r>
          </a:p>
        </p:txBody>
      </p:sp>
      <p:sp>
        <p:nvSpPr>
          <p:cNvPr id="5" name="TextBox 4">
            <a:extLst>
              <a:ext uri="{FF2B5EF4-FFF2-40B4-BE49-F238E27FC236}">
                <a16:creationId xmlns:a16="http://schemas.microsoft.com/office/drawing/2014/main" id="{754FD44E-8C8B-4EDB-AC9B-A4B08C5CAE37}"/>
              </a:ext>
            </a:extLst>
          </p:cNvPr>
          <p:cNvSpPr txBox="1"/>
          <p:nvPr/>
        </p:nvSpPr>
        <p:spPr>
          <a:xfrm>
            <a:off x="838200" y="4728077"/>
            <a:ext cx="6571862" cy="1938992"/>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sz="2400" dirty="0">
                <a:solidFill>
                  <a:schemeClr val="bg1"/>
                </a:solidFill>
              </a:rPr>
              <a:t>The other four people were the first black woman (Jemison), Hispanic woman (Ochoa), woman of Indian origin (Chawla), and American woman (Ride) to go to space. Ellen Ochoa is also a former director of the Johnson Space Center.</a:t>
            </a:r>
          </a:p>
        </p:txBody>
      </p:sp>
      <p:sp>
        <p:nvSpPr>
          <p:cNvPr id="7" name="TextBox 6">
            <a:extLst>
              <a:ext uri="{FF2B5EF4-FFF2-40B4-BE49-F238E27FC236}">
                <a16:creationId xmlns:a16="http://schemas.microsoft.com/office/drawing/2014/main" id="{35B3BDDF-931C-417B-B754-82D10294BC84}"/>
              </a:ext>
            </a:extLst>
          </p:cNvPr>
          <p:cNvSpPr txBox="1"/>
          <p:nvPr/>
        </p:nvSpPr>
        <p:spPr>
          <a:xfrm>
            <a:off x="7703975" y="4728077"/>
            <a:ext cx="3649825" cy="156966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3200" i="1" dirty="0">
                <a:solidFill>
                  <a:schemeClr val="bg1"/>
                </a:solidFill>
              </a:rPr>
              <a:t>“Hey sky, take off your hat, I’m on my way!”</a:t>
            </a:r>
          </a:p>
        </p:txBody>
      </p:sp>
      <p:sp>
        <p:nvSpPr>
          <p:cNvPr id="9" name="TextBox 8">
            <a:extLst>
              <a:ext uri="{FF2B5EF4-FFF2-40B4-BE49-F238E27FC236}">
                <a16:creationId xmlns:a16="http://schemas.microsoft.com/office/drawing/2014/main" id="{33FA4275-5D1D-4D42-AD0D-C41EA6D02390}"/>
              </a:ext>
            </a:extLst>
          </p:cNvPr>
          <p:cNvSpPr txBox="1"/>
          <p:nvPr/>
        </p:nvSpPr>
        <p:spPr>
          <a:xfrm>
            <a:off x="7007291" y="6550223"/>
            <a:ext cx="518470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en-US" sz="1400" b="0" i="0" dirty="0">
                <a:solidFill>
                  <a:schemeClr val="tx1"/>
                </a:solidFill>
                <a:effectLst/>
                <a:latin typeface="Open Sans" panose="020B0606030504020204" pitchFamily="34" charset="0"/>
              </a:rPr>
              <a:t>Graphic credit:  Onetime1234 on vectorstock.com</a:t>
            </a:r>
            <a:endParaRPr lang="en-US" sz="1400" dirty="0">
              <a:solidFill>
                <a:schemeClr val="tx1"/>
              </a:solidFill>
            </a:endParaRPr>
          </a:p>
        </p:txBody>
      </p:sp>
    </p:spTree>
    <p:extLst>
      <p:ext uri="{BB962C8B-B14F-4D97-AF65-F5344CB8AC3E}">
        <p14:creationId xmlns:p14="http://schemas.microsoft.com/office/powerpoint/2010/main" val="1990346413"/>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3957-C5AA-4D66-807B-202ED3C13053}"/>
              </a:ext>
            </a:extLst>
          </p:cNvPr>
          <p:cNvSpPr>
            <a:spLocks noGrp="1"/>
          </p:cNvSpPr>
          <p:nvPr>
            <p:ph type="title"/>
          </p:nvPr>
        </p:nvSpPr>
        <p:spPr>
          <a:xfrm>
            <a:off x="838200" y="365125"/>
            <a:ext cx="10515600" cy="1992181"/>
          </a:xfrm>
        </p:spPr>
        <p:txBody>
          <a:bodyPr>
            <a:noAutofit/>
          </a:bodyPr>
          <a:lstStyle/>
          <a:p>
            <a:r>
              <a:rPr lang="en-US" sz="3600" dirty="0">
                <a:effectLst/>
                <a:latin typeface="Calibri" panose="020F0502020204030204" pitchFamily="34" charset="0"/>
                <a:ea typeface="Calibri" panose="020F0502020204030204" pitchFamily="34" charset="0"/>
              </a:rPr>
              <a:t>What percent of consumed energy was produced by nuclear in the United States in 2022? In the world? (Source: eia.gov)</a:t>
            </a:r>
            <a:endParaRPr lang="en-US" sz="3600" dirty="0"/>
          </a:p>
        </p:txBody>
      </p:sp>
      <p:sp>
        <p:nvSpPr>
          <p:cNvPr id="3" name="Content Placeholder 2">
            <a:extLst>
              <a:ext uri="{FF2B5EF4-FFF2-40B4-BE49-F238E27FC236}">
                <a16:creationId xmlns:a16="http://schemas.microsoft.com/office/drawing/2014/main" id="{7DEB6AB6-D56F-45F4-A424-F88A645CC895}"/>
              </a:ext>
            </a:extLst>
          </p:cNvPr>
          <p:cNvSpPr>
            <a:spLocks noGrp="1"/>
          </p:cNvSpPr>
          <p:nvPr>
            <p:ph idx="1"/>
          </p:nvPr>
        </p:nvSpPr>
        <p:spPr>
          <a:xfrm>
            <a:off x="1921078" y="2810311"/>
            <a:ext cx="9432721" cy="3366651"/>
          </a:xfrm>
        </p:spPr>
        <p:txBody>
          <a:bodyPr/>
          <a:lstStyle/>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23% (U.S.); 42% (world)</a:t>
            </a:r>
          </a:p>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12% (U.S.); 6% (world)</a:t>
            </a:r>
          </a:p>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42% (U.S.); 23% (world)</a:t>
            </a:r>
          </a:p>
          <a:p>
            <a:pPr marL="342900" marR="0" lvl="0" indent="-342900">
              <a:spcBef>
                <a:spcPts val="0"/>
              </a:spcBef>
              <a:spcAft>
                <a:spcPts val="0"/>
              </a:spcAft>
              <a:buFont typeface="+mj-lt"/>
              <a:buAutoNum type="alphaLcParenR"/>
            </a:pPr>
            <a:r>
              <a:rPr lang="en-US" sz="3200" dirty="0">
                <a:effectLst/>
                <a:latin typeface="Calibri" panose="020F0502020204030204" pitchFamily="34" charset="0"/>
                <a:ea typeface="Times New Roman" panose="02020603050405020304" pitchFamily="18" charset="0"/>
              </a:rPr>
              <a:t>	18% (U.S.); 10% (world)</a:t>
            </a:r>
          </a:p>
          <a:p>
            <a:pPr marL="0" indent="0">
              <a:buNone/>
            </a:pPr>
            <a:endParaRPr lang="en-US" dirty="0"/>
          </a:p>
        </p:txBody>
      </p:sp>
    </p:spTree>
    <p:extLst>
      <p:ext uri="{BB962C8B-B14F-4D97-AF65-F5344CB8AC3E}">
        <p14:creationId xmlns:p14="http://schemas.microsoft.com/office/powerpoint/2010/main" val="1440969467"/>
      </p:ext>
    </p:extLst>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689</TotalTime>
  <Words>1371</Words>
  <Application>Microsoft Office PowerPoint</Application>
  <PresentationFormat>Widescreen</PresentationFormat>
  <Paragraphs>88</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-apple-system</vt:lpstr>
      <vt:lpstr>Arial</vt:lpstr>
      <vt:lpstr>Calibri</vt:lpstr>
      <vt:lpstr>Calibri Light</vt:lpstr>
      <vt:lpstr>Open Sans</vt:lpstr>
      <vt:lpstr>Symbol</vt:lpstr>
      <vt:lpstr>Office Theme</vt:lpstr>
      <vt:lpstr>Who was the first woman to be awarded a Nobel Prize? This person was also the first individual to be awarded two Nobel Prizes in two different categories, a record that still stands today.</vt:lpstr>
      <vt:lpstr>Marie Curie  Marie Curie is credited with discovering two elements: Polonium and Radium. Although it is her namesake, she did not discover Curium.</vt:lpstr>
      <vt:lpstr>Which woman involved in the discovery of nuclear fission and dubbed the "German Marie Curie" by Einstein was nominated but passed over for the Nobel Peace Prize in Physics and Chemistry 49 times?</vt:lpstr>
      <vt:lpstr>Lise Mietner  Lise Mietner discovered the Auger effect one year prior to the person who was credited, Pierre Auger.</vt:lpstr>
      <vt:lpstr>What was the first medical use of nuclear and when (+/- 10 years)?</vt:lpstr>
      <vt:lpstr>X-rays were used for diagnosis of broken bones in 1895, only eight weeks after the discovery of  X-rays by Roentgen.  The first use of radiation to treat cancer was in 1898, on breast cancer.</vt:lpstr>
      <vt:lpstr>Who was the first woman to go to space?</vt:lpstr>
      <vt:lpstr>Valentina Tereshkova  At just 26 years old, Valentina Tereshkova became the first woman to fly in space. On June 16, 1963, she was launched in the spacecraft Vostok 6, which completed 48 orbits in 71 hours.</vt:lpstr>
      <vt:lpstr>What percent of consumed energy was produced by nuclear in the United States in 2022? In the world? (Source: eia.gov)</vt:lpstr>
      <vt:lpstr>What percent of consumed energy was produced by nuclear in the United States in 2022? In the world? (Source: eia.gov)</vt:lpstr>
      <vt:lpstr>What is the maximum allowable dose rate at the metal container’s surface of the most recent dry cask storage system that was approved for general use by the NRC? (NUHOMS® EOS by TN Americas LLC, certificate of compliance issued in 2017.) Source: https://www.nrc.gov/waste/spent-fuel-storage/designs.html </vt:lpstr>
      <vt:lpstr>What is the maximum allowable dose rate at the metal container’s surface of the most recent dry cask storage system that was approved for general use by the NRC? (NUHOMS® EOS by TN Americas LLC, certificate of compliance issued in 2017.) Source: https://www.nrc.gov/waste/spent-fuel-storage/designs.html </vt:lpstr>
      <vt:lpstr>What type of fuel are the below companies proposing in their most prominent small reactor (SMR) designs? Operating U.S. power reactors use ceramic UO2.  Source: NEA SMR Dashboard 2023</vt:lpstr>
      <vt:lpstr>What type of fuel are the below companies proposing in their most prominent small reactor (SMR) designs? Operating U.S. power reactors use ceramic UO2.  Source: NEA SMR Dashboard 2023</vt:lpstr>
      <vt:lpstr>List the 8 events that the NRC considers to have shaped the nuclear industry.</vt:lpstr>
      <vt:lpstr>List the 8 events that the NRC considers to have shaped the nuclear industry.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NuScale Trivia</dc:title>
  <dc:creator>Norris, Rebecca</dc:creator>
  <cp:lastModifiedBy>Norris, Rebecca</cp:lastModifiedBy>
  <cp:revision>25</cp:revision>
  <cp:lastPrinted>2023-07-19T19:25:06Z</cp:lastPrinted>
  <dcterms:created xsi:type="dcterms:W3CDTF">2023-07-19T18:40:23Z</dcterms:created>
  <dcterms:modified xsi:type="dcterms:W3CDTF">2023-10-19T20:03:35Z</dcterms:modified>
</cp:coreProperties>
</file>