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3"/>
  </p:notesMasterIdLst>
  <p:handoutMasterIdLst>
    <p:handoutMasterId r:id="rId14"/>
  </p:handoutMasterIdLst>
  <p:sldIdLst>
    <p:sldId id="256" r:id="rId5"/>
    <p:sldId id="305" r:id="rId6"/>
    <p:sldId id="333" r:id="rId7"/>
    <p:sldId id="334" r:id="rId8"/>
    <p:sldId id="335" r:id="rId9"/>
    <p:sldId id="336" r:id="rId10"/>
    <p:sldId id="337" r:id="rId11"/>
    <p:sldId id="33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82965" autoAdjust="0"/>
  </p:normalViewPr>
  <p:slideViewPr>
    <p:cSldViewPr snapToGrid="0">
      <p:cViewPr varScale="1">
        <p:scale>
          <a:sx n="82" d="100"/>
          <a:sy n="82" d="100"/>
        </p:scale>
        <p:origin x="89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C06C4-C5A6-48FB-97F5-B20A44F857E9}" type="datetimeFigureOut">
              <a:rPr lang="en-US" smtClean="0"/>
              <a:t>5/25/2023</a:t>
            </a:fld>
            <a:endParaRPr lang="en-US"/>
          </a:p>
        </p:txBody>
      </p:sp>
      <p:sp>
        <p:nvSpPr>
          <p:cNvPr id="4" name="Footer Placeholder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55657-0A12-495F-9FFA-D8F7554E7C39}" type="slidenum">
              <a:rPr lang="en-US" smtClean="0"/>
              <a:t>‹#›</a:t>
            </a:fld>
            <a:endParaRPr lang="en-US"/>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2B2CC-0155-4E5E-A890-531D58ADF5B2}"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0FBB-F712-42E7-8C2F-226D98798B3F}" type="slidenum">
              <a:rPr lang="en-US" smtClean="0"/>
              <a:t>‹#›</a:t>
            </a:fld>
            <a:endParaRPr lang="en-US"/>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0000"/>
              </a:lnSpc>
              <a:spcBef>
                <a:spcPts val="0"/>
              </a:spcBef>
              <a:spcAft>
                <a:spcPts val="600"/>
              </a:spcAft>
            </a:pP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780FBB-F712-42E7-8C2F-226D98798B3F}" type="slidenum">
              <a:rPr lang="en-US" smtClean="0"/>
              <a:t>1</a:t>
            </a:fld>
            <a:endParaRPr lang="en-US"/>
          </a:p>
        </p:txBody>
      </p:sp>
    </p:spTree>
    <p:extLst>
      <p:ext uri="{BB962C8B-B14F-4D97-AF65-F5344CB8AC3E}">
        <p14:creationId xmlns:p14="http://schemas.microsoft.com/office/powerpoint/2010/main" val="3112875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2</a:t>
            </a:fld>
            <a:endParaRPr lang="en-US"/>
          </a:p>
        </p:txBody>
      </p:sp>
    </p:spTree>
    <p:extLst>
      <p:ext uri="{BB962C8B-B14F-4D97-AF65-F5344CB8AC3E}">
        <p14:creationId xmlns:p14="http://schemas.microsoft.com/office/powerpoint/2010/main" val="246656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3</a:t>
            </a:fld>
            <a:endParaRPr lang="en-US"/>
          </a:p>
        </p:txBody>
      </p:sp>
    </p:spTree>
    <p:extLst>
      <p:ext uri="{BB962C8B-B14F-4D97-AF65-F5344CB8AC3E}">
        <p14:creationId xmlns:p14="http://schemas.microsoft.com/office/powerpoint/2010/main" val="30963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5</a:t>
            </a:fld>
            <a:endParaRPr lang="en-US"/>
          </a:p>
        </p:txBody>
      </p:sp>
    </p:spTree>
    <p:extLst>
      <p:ext uri="{BB962C8B-B14F-4D97-AF65-F5344CB8AC3E}">
        <p14:creationId xmlns:p14="http://schemas.microsoft.com/office/powerpoint/2010/main" val="3127450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6</a:t>
            </a:fld>
            <a:endParaRPr lang="en-US"/>
          </a:p>
        </p:txBody>
      </p:sp>
    </p:spTree>
    <p:extLst>
      <p:ext uri="{BB962C8B-B14F-4D97-AF65-F5344CB8AC3E}">
        <p14:creationId xmlns:p14="http://schemas.microsoft.com/office/powerpoint/2010/main" val="286023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7</a:t>
            </a:fld>
            <a:endParaRPr lang="en-US"/>
          </a:p>
        </p:txBody>
      </p:sp>
    </p:spTree>
    <p:extLst>
      <p:ext uri="{BB962C8B-B14F-4D97-AF65-F5344CB8AC3E}">
        <p14:creationId xmlns:p14="http://schemas.microsoft.com/office/powerpoint/2010/main" val="348916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8</a:t>
            </a:fld>
            <a:endParaRPr lang="en-US"/>
          </a:p>
        </p:txBody>
      </p:sp>
    </p:spTree>
    <p:extLst>
      <p:ext uri="{BB962C8B-B14F-4D97-AF65-F5344CB8AC3E}">
        <p14:creationId xmlns:p14="http://schemas.microsoft.com/office/powerpoint/2010/main" val="20008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6" name="Title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5/25/2023</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2">
                    <a:alpha val="60000"/>
                  </a:schemeClr>
                </a:solidFill>
              </a:rPr>
              <a:t>Sample footer text</a:t>
            </a:r>
            <a:endParaRPr lang="en-US" dirty="0">
              <a:solidFill>
                <a:schemeClr val="tx2">
                  <a:alpha val="60000"/>
                </a:schemeClr>
              </a:solidFill>
            </a:endParaRPr>
          </a:p>
        </p:txBody>
      </p:sp>
      <p:sp>
        <p:nvSpPr>
          <p:cNvPr id="12" name="Slide Number Placeholder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a:t>Click icon to add picture</a:t>
            </a:r>
            <a:endParaRPr lang="en-US" dirty="0"/>
          </a:p>
        </p:txBody>
      </p:sp>
      <p:sp>
        <p:nvSpPr>
          <p:cNvPr id="9" name="Content Placeholder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r>
              <a:rPr lang="en-US"/>
              <a:t>3/1/20XX</a:t>
            </a:r>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r>
              <a:rPr lang="en-US"/>
              <a:t>3/1/20XX</a:t>
            </a:r>
          </a:p>
        </p:txBody>
      </p:sp>
      <p:sp>
        <p:nvSpPr>
          <p:cNvPr id="24" name="Picture Placeholder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a:t>Click icon to add picture</a:t>
            </a:r>
            <a:endParaRPr lang="en-US" dirty="0"/>
          </a:p>
        </p:txBody>
      </p:sp>
      <p:sp>
        <p:nvSpPr>
          <p:cNvPr id="25" name="Picture Placeholder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a:t>Click icon to add picture</a:t>
            </a:r>
            <a:endParaRPr lang="en-US" dirty="0"/>
          </a:p>
        </p:txBody>
      </p:sp>
      <p:sp>
        <p:nvSpPr>
          <p:cNvPr id="26" name="Picture Placeholder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a:t>Click icon to add picture</a:t>
            </a:r>
            <a:endParaRPr lang="en-US" dirty="0"/>
          </a:p>
        </p:txBody>
      </p:sp>
      <p:sp>
        <p:nvSpPr>
          <p:cNvPr id="30" name="Footer Placeholder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r>
              <a:rPr lang="en-US"/>
              <a:t>SAMPLE FOOTER TEXT</a:t>
            </a:r>
            <a:endParaRPr lang="en-US" dirty="0"/>
          </a:p>
        </p:txBody>
      </p:sp>
      <p:sp>
        <p:nvSpPr>
          <p:cNvPr id="31" name="Slide Number Placeholder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Freeform: Shape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ame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a:t>Click icon to add picture</a:t>
            </a:r>
            <a:endParaRPr lang="en-US" dirty="0"/>
          </a:p>
        </p:txBody>
      </p:sp>
      <p:sp>
        <p:nvSpPr>
          <p:cNvPr id="20" name="Picture Placeholder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r>
              <a:rPr lang="en-US"/>
              <a:t>3/1/20XX</a:t>
            </a:r>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a:t>Click icon to add picture</a:t>
            </a:r>
            <a:endParaRPr lang="en-US" dirty="0"/>
          </a:p>
        </p:txBody>
      </p:sp>
      <p:sp>
        <p:nvSpPr>
          <p:cNvPr id="6" name="Title 5">
            <a:extLst>
              <a:ext uri="{FF2B5EF4-FFF2-40B4-BE49-F238E27FC236}">
                <a16:creationId xmlns:a16="http://schemas.microsoft.com/office/drawing/2014/main"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r>
              <a:rPr lang="en-US"/>
              <a:t>3/1/20XX</a:t>
            </a:r>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a:t>Click icon to add picture</a:t>
            </a:r>
            <a:endParaRPr lang="en-US" dirty="0"/>
          </a:p>
        </p:txBody>
      </p:sp>
      <p:sp>
        <p:nvSpPr>
          <p:cNvPr id="20" name="Text Placeholder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r>
              <a:rPr lang="en-US"/>
              <a:t>3/1/20XX</a:t>
            </a:r>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
        <p:nvSpPr>
          <p:cNvPr id="10" name="Title 9">
            <a:extLst>
              <a:ext uri="{FF2B5EF4-FFF2-40B4-BE49-F238E27FC236}">
                <a16:creationId xmlns:a16="http://schemas.microsoft.com/office/drawing/2014/main"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r>
              <a:rPr lang="en-US"/>
              <a:t>3/1/20XX</a:t>
            </a:r>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r>
              <a:rPr lang="en-US"/>
              <a:t>3/1/20XX</a:t>
            </a:r>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SAMPLE FOOTER TEXT</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Ch2d-Hi9H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EXW153g2w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B9tDu10i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FWYp7cvLn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A7C78-91FD-4B88-953D-5A4363761BD1}"/>
              </a:ext>
            </a:extLst>
          </p:cNvPr>
          <p:cNvSpPr>
            <a:spLocks noGrp="1"/>
          </p:cNvSpPr>
          <p:nvPr>
            <p:ph type="ctrTitle"/>
          </p:nvPr>
        </p:nvSpPr>
        <p:spPr>
          <a:xfrm>
            <a:off x="1527050" y="1121700"/>
            <a:ext cx="9144000" cy="4154838"/>
          </a:xfrm>
        </p:spPr>
        <p:txBody>
          <a:bodyPr anchor="ctr" anchorCtr="0"/>
          <a:lstStyle/>
          <a:p>
            <a:r>
              <a:rPr lang="en-US" dirty="0">
                <a:latin typeface="Tahoma" panose="020B0604030504040204" pitchFamily="34" charset="0"/>
                <a:ea typeface="Tahoma" panose="020B0604030504040204" pitchFamily="34" charset="0"/>
                <a:cs typeface="Tahoma" panose="020B0604030504040204" pitchFamily="34" charset="0"/>
              </a:rPr>
              <a:t>Celebration of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Asian American and Pacific Islander Heritage Month</a:t>
            </a:r>
          </a:p>
        </p:txBody>
      </p:sp>
    </p:spTree>
    <p:extLst>
      <p:ext uri="{BB962C8B-B14F-4D97-AF65-F5344CB8AC3E}">
        <p14:creationId xmlns:p14="http://schemas.microsoft.com/office/powerpoint/2010/main" val="7035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ame 14">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38200" y="1122363"/>
            <a:ext cx="6547338" cy="2387600"/>
          </a:xfrm>
        </p:spPr>
        <p:txBody>
          <a:bodyPr vert="horz" lIns="91440" tIns="45720" rIns="91440" bIns="45720" rtlCol="0" anchor="b">
            <a:normAutofit/>
          </a:bodyPr>
          <a:lstStyle/>
          <a:p>
            <a:r>
              <a:rPr lang="en-US" dirty="0">
                <a:gradFill flip="none" rotWithShape="1">
                  <a:gsLst>
                    <a:gs pos="0">
                      <a:schemeClr val="accent5">
                        <a:alpha val="70000"/>
                      </a:schemeClr>
                    </a:gs>
                    <a:gs pos="100000">
                      <a:schemeClr val="accent1">
                        <a:alpha val="70000"/>
                      </a:schemeClr>
                    </a:gs>
                  </a:gsLst>
                  <a:lin ang="0" scaled="1"/>
                  <a:tileRect/>
                </a:gradFill>
                <a:latin typeface="Tahoma" panose="020B0604030504040204" pitchFamily="34" charset="0"/>
                <a:ea typeface="Tahoma" panose="020B0604030504040204" pitchFamily="34" charset="0"/>
                <a:cs typeface="Tahoma" panose="020B0604030504040204" pitchFamily="34" charset="0"/>
              </a:rPr>
              <a:t>Dr. </a:t>
            </a:r>
            <a:r>
              <a:rPr lang="en-US" dirty="0" err="1">
                <a:gradFill flip="none" rotWithShape="1">
                  <a:gsLst>
                    <a:gs pos="0">
                      <a:schemeClr val="accent5">
                        <a:alpha val="70000"/>
                      </a:schemeClr>
                    </a:gs>
                    <a:gs pos="100000">
                      <a:schemeClr val="accent1">
                        <a:alpha val="70000"/>
                      </a:schemeClr>
                    </a:gs>
                  </a:gsLst>
                  <a:lin ang="0" scaled="1"/>
                  <a:tileRect/>
                </a:gradFill>
                <a:latin typeface="Tahoma" panose="020B0604030504040204" pitchFamily="34" charset="0"/>
                <a:ea typeface="Tahoma" panose="020B0604030504040204" pitchFamily="34" charset="0"/>
                <a:cs typeface="Tahoma" panose="020B0604030504040204" pitchFamily="34" charset="0"/>
              </a:rPr>
              <a:t>Flossi</a:t>
            </a:r>
            <a:r>
              <a:rPr lang="en-US" dirty="0">
                <a:gradFill flip="none" rotWithShape="1">
                  <a:gsLst>
                    <a:gs pos="0">
                      <a:schemeClr val="accent5">
                        <a:alpha val="70000"/>
                      </a:schemeClr>
                    </a:gs>
                    <a:gs pos="100000">
                      <a:schemeClr val="accent1">
                        <a:alpha val="70000"/>
                      </a:schemeClr>
                    </a:gs>
                  </a:gsLst>
                  <a:lin ang="0" scaled="1"/>
                  <a:tileRect/>
                </a:gradFill>
                <a:latin typeface="Tahoma" panose="020B0604030504040204" pitchFamily="34" charset="0"/>
                <a:ea typeface="Tahoma" panose="020B0604030504040204" pitchFamily="34" charset="0"/>
                <a:cs typeface="Tahoma" panose="020B0604030504040204" pitchFamily="34" charset="0"/>
              </a:rPr>
              <a:t> Wong-</a:t>
            </a:r>
            <a:r>
              <a:rPr lang="en-US" dirty="0" err="1">
                <a:gradFill flip="none" rotWithShape="1">
                  <a:gsLst>
                    <a:gs pos="0">
                      <a:schemeClr val="accent5">
                        <a:alpha val="70000"/>
                      </a:schemeClr>
                    </a:gs>
                    <a:gs pos="100000">
                      <a:schemeClr val="accent1">
                        <a:alpha val="70000"/>
                      </a:schemeClr>
                    </a:gs>
                  </a:gsLst>
                  <a:lin ang="0" scaled="1"/>
                  <a:tileRect/>
                </a:gradFill>
                <a:latin typeface="Tahoma" panose="020B0604030504040204" pitchFamily="34" charset="0"/>
                <a:ea typeface="Tahoma" panose="020B0604030504040204" pitchFamily="34" charset="0"/>
                <a:cs typeface="Tahoma" panose="020B0604030504040204" pitchFamily="34" charset="0"/>
              </a:rPr>
              <a:t>Staal</a:t>
            </a:r>
            <a:br>
              <a:rPr lang="en-US" sz="5400" dirty="0">
                <a:gradFill flip="none" rotWithShape="1">
                  <a:gsLst>
                    <a:gs pos="0">
                      <a:schemeClr val="accent5">
                        <a:alpha val="70000"/>
                      </a:schemeClr>
                    </a:gs>
                    <a:gs pos="100000">
                      <a:schemeClr val="accent1">
                        <a:alpha val="70000"/>
                      </a:schemeClr>
                    </a:gs>
                  </a:gsLst>
                  <a:lin ang="0" scaled="1"/>
                  <a:tileRect/>
                </a:gradFill>
              </a:rPr>
            </a:br>
            <a:endParaRPr lang="en-US" sz="5400" dirty="0">
              <a:gradFill flip="none" rotWithShape="1">
                <a:gsLst>
                  <a:gs pos="0">
                    <a:schemeClr val="accent5">
                      <a:alpha val="70000"/>
                    </a:schemeClr>
                  </a:gs>
                  <a:gs pos="100000">
                    <a:schemeClr val="accent1">
                      <a:alpha val="70000"/>
                    </a:schemeClr>
                  </a:gs>
                </a:gsLst>
                <a:lin ang="0" scaled="1"/>
                <a:tileRect/>
              </a:gradFill>
            </a:endParaRP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838200" y="3602038"/>
            <a:ext cx="6400800" cy="1655762"/>
          </a:xfrm>
        </p:spPr>
        <p:txBody>
          <a:bodyPr vert="horz" lIns="91440" tIns="45720" rIns="91440" bIns="45720" rtlCol="0">
            <a:normAutofit/>
          </a:bodyPr>
          <a:lstStyle/>
          <a:p>
            <a:r>
              <a:rPr lang="en-US" sz="2000" kern="1200" dirty="0">
                <a:solidFill>
                  <a:schemeClr val="tx2">
                    <a:alpha val="60000"/>
                  </a:schemeClr>
                </a:solidFill>
                <a:latin typeface="+mn-lt"/>
                <a:ea typeface="+mn-ea"/>
                <a:cs typeface="+mn-cs"/>
                <a:hlinkClick r:id="rId3"/>
              </a:rPr>
              <a:t>https://www.youtube.com/watch?v=CCh2d-Hi9Hs</a:t>
            </a:r>
            <a:r>
              <a:rPr lang="en-US" sz="2000" kern="1200" dirty="0">
                <a:solidFill>
                  <a:schemeClr val="tx2">
                    <a:alpha val="60000"/>
                  </a:schemeClr>
                </a:solidFill>
                <a:latin typeface="+mn-lt"/>
                <a:ea typeface="+mn-ea"/>
                <a:cs typeface="+mn-cs"/>
              </a:rPr>
              <a:t> </a:t>
            </a:r>
          </a:p>
        </p:txBody>
      </p:sp>
      <p:sp>
        <p:nvSpPr>
          <p:cNvPr id="21" name="Rectangle 20">
            <a:extLst>
              <a:ext uri="{FF2B5EF4-FFF2-40B4-BE49-F238E27FC236}">
                <a16:creationId xmlns:a16="http://schemas.microsoft.com/office/drawing/2014/main" id="{EE44F2B8-8810-4FAC-A4AB-B061E4347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8862" y="495300"/>
            <a:ext cx="4110228"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AE4B58E-1A83-E05C-71F0-1BED16FE7FE5}"/>
              </a:ext>
            </a:extLst>
          </p:cNvPr>
          <p:cNvPicPr>
            <a:picLocks noChangeAspect="1"/>
          </p:cNvPicPr>
          <p:nvPr/>
        </p:nvPicPr>
        <p:blipFill>
          <a:blip r:embed="rId4"/>
          <a:stretch>
            <a:fillRect/>
          </a:stretch>
        </p:blipFill>
        <p:spPr>
          <a:xfrm>
            <a:off x="7899185" y="1610397"/>
            <a:ext cx="3637206" cy="3637206"/>
          </a:xfrm>
          <a:prstGeom prst="rect">
            <a:avLst/>
          </a:prstGeom>
        </p:spPr>
      </p:pic>
    </p:spTree>
    <p:extLst>
      <p:ext uri="{BB962C8B-B14F-4D97-AF65-F5344CB8AC3E}">
        <p14:creationId xmlns:p14="http://schemas.microsoft.com/office/powerpoint/2010/main" val="269319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ame 4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ame 45">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C211A-D5C5-4821-AA04-C65339B77B84}"/>
              </a:ext>
            </a:extLst>
          </p:cNvPr>
          <p:cNvSpPr>
            <a:spLocks noGrp="1"/>
          </p:cNvSpPr>
          <p:nvPr>
            <p:ph type="ctrTitle"/>
          </p:nvPr>
        </p:nvSpPr>
        <p:spPr>
          <a:xfrm>
            <a:off x="996315" y="1164696"/>
            <a:ext cx="4846320" cy="1457924"/>
          </a:xfrm>
        </p:spPr>
        <p:txBody>
          <a:bodyPr vert="horz" lIns="91440" tIns="45720" rIns="91440" bIns="45720" rtlCol="0" anchor="ctr" anchorCtr="0">
            <a:normAutofit fontScale="90000"/>
          </a:bodyPr>
          <a:lstStyle/>
          <a:p>
            <a:r>
              <a:rPr lang="en-US" sz="5400" dirty="0">
                <a:gradFill flip="none" rotWithShape="1">
                  <a:gsLst>
                    <a:gs pos="0">
                      <a:schemeClr val="accent5">
                        <a:alpha val="70000"/>
                      </a:schemeClr>
                    </a:gs>
                    <a:gs pos="100000">
                      <a:schemeClr val="accent1">
                        <a:alpha val="70000"/>
                      </a:schemeClr>
                    </a:gs>
                  </a:gsLst>
                  <a:lin ang="0" scaled="1"/>
                  <a:tileRect/>
                </a:gradFill>
              </a:rPr>
              <a:t>Josephine </a:t>
            </a:r>
            <a:r>
              <a:rPr lang="en-US" sz="5400" dirty="0" err="1">
                <a:gradFill flip="none" rotWithShape="1">
                  <a:gsLst>
                    <a:gs pos="0">
                      <a:schemeClr val="accent5">
                        <a:alpha val="70000"/>
                      </a:schemeClr>
                    </a:gs>
                    <a:gs pos="100000">
                      <a:schemeClr val="accent1">
                        <a:alpha val="70000"/>
                      </a:schemeClr>
                    </a:gs>
                  </a:gsLst>
                  <a:lin ang="0" scaled="1"/>
                  <a:tileRect/>
                </a:gradFill>
              </a:rPr>
              <a:t>Jue</a:t>
            </a:r>
            <a:br>
              <a:rPr lang="en-US" sz="5400" dirty="0">
                <a:gradFill flip="none" rotWithShape="1">
                  <a:gsLst>
                    <a:gs pos="0">
                      <a:schemeClr val="accent5">
                        <a:alpha val="70000"/>
                      </a:schemeClr>
                    </a:gs>
                    <a:gs pos="100000">
                      <a:schemeClr val="accent1">
                        <a:alpha val="70000"/>
                      </a:schemeClr>
                    </a:gs>
                  </a:gsLst>
                  <a:lin ang="0" scaled="1"/>
                  <a:tileRect/>
                </a:gradFill>
              </a:rPr>
            </a:br>
            <a:endParaRPr lang="en-US" sz="5400" dirty="0">
              <a:gradFill flip="none" rotWithShape="1">
                <a:gsLst>
                  <a:gs pos="0">
                    <a:schemeClr val="accent5">
                      <a:alpha val="70000"/>
                    </a:schemeClr>
                  </a:gs>
                  <a:gs pos="100000">
                    <a:schemeClr val="accent1">
                      <a:alpha val="70000"/>
                    </a:schemeClr>
                  </a:gs>
                </a:gsLst>
                <a:lin ang="0" scaled="1"/>
                <a:tileRect/>
              </a:gradFill>
            </a:endParaRPr>
          </a:p>
        </p:txBody>
      </p:sp>
      <p:sp>
        <p:nvSpPr>
          <p:cNvPr id="5" name="Text Placeholder 4">
            <a:extLst>
              <a:ext uri="{FF2B5EF4-FFF2-40B4-BE49-F238E27FC236}">
                <a16:creationId xmlns:a16="http://schemas.microsoft.com/office/drawing/2014/main" id="{C1106D4F-DE83-4015-A962-8C60BEB3B340}"/>
              </a:ext>
            </a:extLst>
          </p:cNvPr>
          <p:cNvSpPr>
            <a:spLocks noGrp="1"/>
          </p:cNvSpPr>
          <p:nvPr>
            <p:ph type="body" sz="quarter" idx="15"/>
          </p:nvPr>
        </p:nvSpPr>
        <p:spPr>
          <a:xfrm>
            <a:off x="838200" y="2270927"/>
            <a:ext cx="5162550" cy="3828422"/>
          </a:xfrm>
        </p:spPr>
        <p:txBody>
          <a:bodyPr vert="horz" lIns="91440" tIns="45720" rIns="91440" bIns="45720" rtlCol="0">
            <a:normAutofit fontScale="92500" lnSpcReduction="10000"/>
          </a:bodyPr>
          <a:lstStyle/>
          <a:p>
            <a:pPr marL="285750" indent="-285750">
              <a:buFont typeface="Arial" panose="020B0604020202020204" pitchFamily="34" charset="0"/>
              <a:buChar char="•"/>
            </a:pPr>
            <a:r>
              <a:rPr lang="en-US" sz="1800" kern="1200" dirty="0">
                <a:solidFill>
                  <a:schemeClr val="tx2">
                    <a:alpha val="60000"/>
                  </a:schemeClr>
                </a:solidFill>
                <a:latin typeface="+mn-lt"/>
                <a:ea typeface="+mn-ea"/>
                <a:cs typeface="+mn-cs"/>
              </a:rPr>
              <a:t>Chinese-American computer programmer and mathematician </a:t>
            </a:r>
          </a:p>
          <a:p>
            <a:pPr marL="285750" indent="-285750">
              <a:buFont typeface="Arial" panose="020B0604020202020204" pitchFamily="34" charset="0"/>
              <a:buChar char="•"/>
            </a:pPr>
            <a:r>
              <a:rPr lang="en-US" sz="1800" kern="1200" dirty="0">
                <a:solidFill>
                  <a:schemeClr val="tx2">
                    <a:alpha val="60000"/>
                  </a:schemeClr>
                </a:solidFill>
                <a:latin typeface="+mn-lt"/>
                <a:ea typeface="+mn-ea"/>
                <a:cs typeface="+mn-cs"/>
              </a:rPr>
              <a:t>Best known for being the first Asian-American woman working in NASA, where she worked for 37 years</a:t>
            </a:r>
          </a:p>
          <a:p>
            <a:pPr marL="285750" indent="-285750">
              <a:buFont typeface="Arial" panose="020B0604020202020204" pitchFamily="34" charset="0"/>
              <a:buChar char="•"/>
            </a:pPr>
            <a:r>
              <a:rPr lang="en-US" sz="1800" kern="1200" dirty="0">
                <a:solidFill>
                  <a:schemeClr val="tx2">
                    <a:alpha val="60000"/>
                  </a:schemeClr>
                </a:solidFill>
                <a:latin typeface="+mn-lt"/>
                <a:ea typeface="+mn-ea"/>
                <a:cs typeface="+mn-cs"/>
              </a:rPr>
              <a:t>Worked as a compiler for the Space Shuttle program and also worked for Apollo 11. </a:t>
            </a:r>
          </a:p>
          <a:p>
            <a:pPr marL="285750" indent="-285750">
              <a:buFont typeface="Arial" panose="020B0604020202020204" pitchFamily="34" charset="0"/>
              <a:buChar char="•"/>
            </a:pPr>
            <a:r>
              <a:rPr lang="en-US" sz="1800" kern="1200" dirty="0">
                <a:solidFill>
                  <a:schemeClr val="tx2">
                    <a:alpha val="60000"/>
                  </a:schemeClr>
                </a:solidFill>
                <a:latin typeface="+mn-lt"/>
                <a:ea typeface="+mn-ea"/>
                <a:cs typeface="+mn-cs"/>
              </a:rPr>
              <a:t>Chief of NASA's Software Engineering Laboratory (</a:t>
            </a:r>
            <a:r>
              <a:rPr lang="en-US" sz="1800" kern="1200" dirty="0" err="1">
                <a:solidFill>
                  <a:schemeClr val="tx2">
                    <a:alpha val="60000"/>
                  </a:schemeClr>
                </a:solidFill>
                <a:latin typeface="+mn-lt"/>
                <a:ea typeface="+mn-ea"/>
                <a:cs typeface="+mn-cs"/>
              </a:rPr>
              <a:t>SEL</a:t>
            </a:r>
            <a:r>
              <a:rPr lang="en-US" sz="1800" kern="1200" dirty="0">
                <a:solidFill>
                  <a:schemeClr val="tx2">
                    <a:alpha val="60000"/>
                  </a:schemeClr>
                </a:solidFill>
                <a:latin typeface="+mn-lt"/>
                <a:ea typeface="+mn-ea"/>
                <a:cs typeface="+mn-cs"/>
              </a:rPr>
              <a:t>) in 1975. </a:t>
            </a:r>
          </a:p>
          <a:p>
            <a:pPr marL="285750" indent="-285750">
              <a:buFont typeface="Arial" panose="020B0604020202020204" pitchFamily="34" charset="0"/>
              <a:buChar char="•"/>
            </a:pPr>
            <a:r>
              <a:rPr lang="en-US" sz="1800" kern="1200" dirty="0">
                <a:solidFill>
                  <a:schemeClr val="tx2">
                    <a:alpha val="60000"/>
                  </a:schemeClr>
                </a:solidFill>
                <a:latin typeface="+mn-lt"/>
                <a:ea typeface="+mn-ea"/>
                <a:cs typeface="+mn-cs"/>
              </a:rPr>
              <a:t>Best known for development, implementation and maintenance of the HAL/S system during the Space Shuttle program.</a:t>
            </a:r>
          </a:p>
        </p:txBody>
      </p:sp>
      <p:sp>
        <p:nvSpPr>
          <p:cNvPr id="48" name="Rectangle 47">
            <a:extLst>
              <a:ext uri="{FF2B5EF4-FFF2-40B4-BE49-F238E27FC236}">
                <a16:creationId xmlns:a16="http://schemas.microsoft.com/office/drawing/2014/main" id="{14AE4EC7-16FA-4A67-84A0-F079B4BC8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876" y="495300"/>
            <a:ext cx="5229214"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75F829-690E-2E55-EFCE-CA4A0FE6D14D}"/>
              </a:ext>
            </a:extLst>
          </p:cNvPr>
          <p:cNvPicPr>
            <a:picLocks noGrp="1" noChangeAspect="1"/>
          </p:cNvPicPr>
          <p:nvPr>
            <p:ph type="pic" sz="quarter" idx="13"/>
          </p:nvPr>
        </p:nvPicPr>
        <p:blipFill rotWithShape="1">
          <a:blip r:embed="rId3">
            <a:alphaModFix amt="60000"/>
          </a:blip>
          <a:srcRect l="9078" r="1" b="1"/>
          <a:stretch/>
        </p:blipFill>
        <p:spPr>
          <a:xfrm>
            <a:off x="6539876" y="488577"/>
            <a:ext cx="5229214" cy="5880845"/>
          </a:xfrm>
          <a:prstGeom prst="rect">
            <a:avLst/>
          </a:prstGeom>
        </p:spPr>
      </p:pic>
    </p:spTree>
    <p:extLst>
      <p:ext uri="{BB962C8B-B14F-4D97-AF65-F5344CB8AC3E}">
        <p14:creationId xmlns:p14="http://schemas.microsoft.com/office/powerpoint/2010/main" val="52123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ame 19">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1C529-FD2C-47A7-A009-A086EA91E95C}"/>
              </a:ext>
            </a:extLst>
          </p:cNvPr>
          <p:cNvSpPr>
            <a:spLocks noGrp="1"/>
          </p:cNvSpPr>
          <p:nvPr>
            <p:ph type="ctrTitle"/>
          </p:nvPr>
        </p:nvSpPr>
        <p:spPr>
          <a:xfrm>
            <a:off x="838199" y="1155560"/>
            <a:ext cx="4933951" cy="1064708"/>
          </a:xfrm>
        </p:spPr>
        <p:txBody>
          <a:bodyPr vert="horz" lIns="91440" tIns="45720" rIns="91440" bIns="45720" rtlCol="0" anchor="b">
            <a:normAutofit/>
          </a:bodyPr>
          <a:lstStyle/>
          <a:p>
            <a:r>
              <a:rPr lang="en-US" sz="4400" dirty="0">
                <a:gradFill flip="none" rotWithShape="1">
                  <a:gsLst>
                    <a:gs pos="0">
                      <a:schemeClr val="accent5">
                        <a:alpha val="70000"/>
                      </a:schemeClr>
                    </a:gs>
                    <a:gs pos="100000">
                      <a:schemeClr val="accent1">
                        <a:alpha val="70000"/>
                      </a:schemeClr>
                    </a:gs>
                  </a:gsLst>
                  <a:lin ang="0" scaled="1"/>
                  <a:tileRect/>
                </a:gradFill>
              </a:rPr>
              <a:t>Dr. Kazue </a:t>
            </a:r>
            <a:r>
              <a:rPr lang="en-US" sz="4400" dirty="0" err="1">
                <a:gradFill flip="none" rotWithShape="1">
                  <a:gsLst>
                    <a:gs pos="0">
                      <a:schemeClr val="accent5">
                        <a:alpha val="70000"/>
                      </a:schemeClr>
                    </a:gs>
                    <a:gs pos="100000">
                      <a:schemeClr val="accent1">
                        <a:alpha val="70000"/>
                      </a:schemeClr>
                    </a:gs>
                  </a:gsLst>
                  <a:lin ang="0" scaled="1"/>
                  <a:tileRect/>
                </a:gradFill>
              </a:rPr>
              <a:t>Togasaki</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5" name="Text Placeholder 4">
            <a:extLst>
              <a:ext uri="{FF2B5EF4-FFF2-40B4-BE49-F238E27FC236}">
                <a16:creationId xmlns:a16="http://schemas.microsoft.com/office/drawing/2014/main" id="{B3E0A32E-F8BE-4461-B24A-26927975A2A3}"/>
              </a:ext>
            </a:extLst>
          </p:cNvPr>
          <p:cNvSpPr>
            <a:spLocks noGrp="1"/>
          </p:cNvSpPr>
          <p:nvPr>
            <p:ph type="body" sz="quarter" idx="15"/>
          </p:nvPr>
        </p:nvSpPr>
        <p:spPr>
          <a:xfrm>
            <a:off x="838199" y="2421653"/>
            <a:ext cx="4581526" cy="3755309"/>
          </a:xfrm>
        </p:spPr>
        <p:txBody>
          <a:bodyPr vert="horz" lIns="91440" tIns="45720" rIns="91440" bIns="45720" rtlCol="0">
            <a:normAutofit lnSpcReduction="10000"/>
          </a:bodyPr>
          <a:lstStyle/>
          <a:p>
            <a:pPr indent="-228600">
              <a:buFont typeface="Wingdings" panose="05000000000000000000" pitchFamily="2" charset="2"/>
              <a:buChar char="§"/>
            </a:pPr>
            <a:r>
              <a:rPr lang="en-US" sz="1800" dirty="0">
                <a:solidFill>
                  <a:schemeClr val="tx2">
                    <a:alpha val="60000"/>
                  </a:schemeClr>
                </a:solidFill>
              </a:rPr>
              <a:t>Kazue was born in 1897 in San Francisco, California.</a:t>
            </a:r>
          </a:p>
          <a:p>
            <a:pPr indent="-228600">
              <a:buFont typeface="Wingdings" panose="05000000000000000000" pitchFamily="2" charset="2"/>
              <a:buChar char="§"/>
            </a:pPr>
            <a:r>
              <a:rPr lang="en-US" sz="1800" dirty="0">
                <a:solidFill>
                  <a:schemeClr val="tx2">
                    <a:alpha val="60000"/>
                  </a:schemeClr>
                </a:solidFill>
              </a:rPr>
              <a:t>Kazue retired from medicine when she was 75 – 40 years after she started her own practice after her internment.</a:t>
            </a:r>
          </a:p>
          <a:p>
            <a:pPr indent="-228600">
              <a:buFont typeface="Wingdings" panose="05000000000000000000" pitchFamily="2" charset="2"/>
              <a:buChar char="§"/>
            </a:pPr>
            <a:r>
              <a:rPr lang="en-US" sz="1800" dirty="0">
                <a:solidFill>
                  <a:schemeClr val="tx2">
                    <a:alpha val="60000"/>
                  </a:schemeClr>
                </a:solidFill>
              </a:rPr>
              <a:t>The San Francisco Examiner named Kazue one of its Most Distinguished Women of 1970.</a:t>
            </a:r>
          </a:p>
          <a:p>
            <a:pPr indent="-228600">
              <a:buFont typeface="Wingdings" panose="05000000000000000000" pitchFamily="2" charset="2"/>
              <a:buChar char="§"/>
            </a:pPr>
            <a:r>
              <a:rPr lang="en-US" sz="1800" dirty="0">
                <a:solidFill>
                  <a:schemeClr val="tx2">
                    <a:alpha val="60000"/>
                  </a:schemeClr>
                </a:solidFill>
              </a:rPr>
              <a:t>Kazue died in 1992. She was 95.</a:t>
            </a:r>
          </a:p>
          <a:p>
            <a:pPr indent="-228600">
              <a:buFont typeface="Wingdings" panose="05000000000000000000" pitchFamily="2" charset="2"/>
              <a:buChar char="§"/>
            </a:pPr>
            <a:r>
              <a:rPr lang="en-US" sz="1800" dirty="0">
                <a:solidFill>
                  <a:schemeClr val="tx2">
                    <a:alpha val="60000"/>
                  </a:schemeClr>
                </a:solidFill>
                <a:hlinkClick r:id="rId2"/>
              </a:rPr>
              <a:t>https://www.youtube.com/watch?v=xEXW153g2wI</a:t>
            </a:r>
            <a:r>
              <a:rPr lang="en-US" sz="1800" dirty="0">
                <a:solidFill>
                  <a:schemeClr val="tx2">
                    <a:alpha val="60000"/>
                  </a:schemeClr>
                </a:solidFill>
              </a:rPr>
              <a:t> </a:t>
            </a:r>
          </a:p>
        </p:txBody>
      </p:sp>
      <p:pic>
        <p:nvPicPr>
          <p:cNvPr id="3" name="Picture 2">
            <a:extLst>
              <a:ext uri="{FF2B5EF4-FFF2-40B4-BE49-F238E27FC236}">
                <a16:creationId xmlns:a16="http://schemas.microsoft.com/office/drawing/2014/main" id="{69CFEC74-4BEC-7DE7-C3D1-42045C4C7121}"/>
              </a:ext>
            </a:extLst>
          </p:cNvPr>
          <p:cNvPicPr>
            <a:picLocks noChangeAspect="1"/>
          </p:cNvPicPr>
          <p:nvPr/>
        </p:nvPicPr>
        <p:blipFill>
          <a:blip r:embed="rId3">
            <a:alphaModFix amt="90000"/>
          </a:blip>
          <a:stretch>
            <a:fillRect/>
          </a:stretch>
        </p:blipFill>
        <p:spPr>
          <a:xfrm>
            <a:off x="6330893" y="2008692"/>
            <a:ext cx="5022907" cy="2812827"/>
          </a:xfrm>
          <a:prstGeom prst="rect">
            <a:avLst/>
          </a:prstGeom>
        </p:spPr>
      </p:pic>
    </p:spTree>
    <p:extLst>
      <p:ext uri="{BB962C8B-B14F-4D97-AF65-F5344CB8AC3E}">
        <p14:creationId xmlns:p14="http://schemas.microsoft.com/office/powerpoint/2010/main" val="189947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ame 17">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07F0A3-4D04-48EE-B9FF-2FC70B55396D}"/>
              </a:ext>
            </a:extLst>
          </p:cNvPr>
          <p:cNvSpPr>
            <a:spLocks noGrp="1"/>
          </p:cNvSpPr>
          <p:nvPr>
            <p:ph type="ctrTitle"/>
          </p:nvPr>
        </p:nvSpPr>
        <p:spPr>
          <a:xfrm>
            <a:off x="838199" y="857251"/>
            <a:ext cx="6567436" cy="1584498"/>
          </a:xfrm>
        </p:spPr>
        <p:txBody>
          <a:bodyPr vert="horz" lIns="91440" tIns="45720" rIns="91440" bIns="45720" rtlCol="0" anchor="b">
            <a:normAutofit/>
          </a:bodyPr>
          <a:lstStyle/>
          <a:p>
            <a:r>
              <a:rPr lang="en-US" sz="4400" dirty="0" err="1">
                <a:gradFill flip="none" rotWithShape="1">
                  <a:gsLst>
                    <a:gs pos="0">
                      <a:schemeClr val="accent5">
                        <a:alpha val="70000"/>
                      </a:schemeClr>
                    </a:gs>
                    <a:gs pos="100000">
                      <a:schemeClr val="accent1">
                        <a:alpha val="70000"/>
                      </a:schemeClr>
                    </a:gs>
                  </a:gsLst>
                  <a:lin ang="0" scaled="1"/>
                  <a:tileRect/>
                </a:gradFill>
              </a:rPr>
              <a:t>Roseli</a:t>
            </a:r>
            <a:r>
              <a:rPr lang="en-US" sz="4400" dirty="0">
                <a:gradFill flip="none" rotWithShape="1">
                  <a:gsLst>
                    <a:gs pos="0">
                      <a:schemeClr val="accent5">
                        <a:alpha val="70000"/>
                      </a:schemeClr>
                    </a:gs>
                    <a:gs pos="100000">
                      <a:schemeClr val="accent1">
                        <a:alpha val="70000"/>
                      </a:schemeClr>
                    </a:gs>
                  </a:gsLst>
                  <a:lin ang="0" scaled="1"/>
                  <a:tileRect/>
                </a:gradFill>
              </a:rPr>
              <a:t> Ocampo Friedmann</a:t>
            </a:r>
            <a:br>
              <a:rPr lang="en-US" sz="4400" dirty="0">
                <a:gradFill flip="none" rotWithShape="1">
                  <a:gsLst>
                    <a:gs pos="0">
                      <a:schemeClr val="accent5">
                        <a:alpha val="70000"/>
                      </a:schemeClr>
                    </a:gs>
                    <a:gs pos="100000">
                      <a:schemeClr val="accent1">
                        <a:alpha val="70000"/>
                      </a:schemeClr>
                    </a:gs>
                  </a:gsLst>
                  <a:lin ang="0" scaled="1"/>
                  <a:tileRect/>
                </a:gradFill>
              </a:rPr>
            </a:b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5" name="Text Placeholder 4">
            <a:extLst>
              <a:ext uri="{FF2B5EF4-FFF2-40B4-BE49-F238E27FC236}">
                <a16:creationId xmlns:a16="http://schemas.microsoft.com/office/drawing/2014/main" id="{4CBD33D6-44AE-44AE-87DB-00D8DAB1E8B8}"/>
              </a:ext>
            </a:extLst>
          </p:cNvPr>
          <p:cNvSpPr>
            <a:spLocks noGrp="1"/>
          </p:cNvSpPr>
          <p:nvPr>
            <p:ph type="body" sz="quarter" idx="15"/>
          </p:nvPr>
        </p:nvSpPr>
        <p:spPr>
          <a:xfrm>
            <a:off x="838198" y="2071475"/>
            <a:ext cx="5351587" cy="4105488"/>
          </a:xfrm>
        </p:spPr>
        <p:txBody>
          <a:bodyPr vert="horz" lIns="91440" tIns="45720" rIns="91440" bIns="45720" rtlCol="0">
            <a:normAutofit fontScale="85000" lnSpcReduction="10000"/>
          </a:bodyPr>
          <a:lstStyle/>
          <a:p>
            <a:pPr indent="-228600">
              <a:buFont typeface="Wingdings" panose="05000000000000000000" pitchFamily="2" charset="2"/>
              <a:buChar char="§"/>
            </a:pPr>
            <a:r>
              <a:rPr lang="en-US" sz="18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She was a Filipino-American microbiologist and botanist </a:t>
            </a:r>
          </a:p>
          <a:p>
            <a:pPr indent="-228600">
              <a:lnSpc>
                <a:spcPct val="120000"/>
              </a:lnSpc>
              <a:buFont typeface="Wingdings" panose="05000000000000000000" pitchFamily="2" charset="2"/>
              <a:buChar char="§"/>
            </a:pPr>
            <a:r>
              <a:rPr lang="en-US" sz="18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Around the mid-</a:t>
            </a:r>
            <a:r>
              <a:rPr lang="en-US" sz="1800" dirty="0" err="1">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1970s</a:t>
            </a:r>
            <a:r>
              <a:rPr lang="en-US" sz="18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 together with her husband </a:t>
            </a:r>
            <a:r>
              <a:rPr lang="en-US" sz="1800" dirty="0" err="1">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Imre</a:t>
            </a:r>
            <a:r>
              <a:rPr lang="en-US" sz="18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 Friedmann, she travelled around the world to study algae and other microorganisms. One of the places they visited was the Ross Desert in the Dry Valleys region of Antarctica, which was thought to be lifeless as a result of a lack of snow and ice. However, the couple discovered microorganisms, known as </a:t>
            </a:r>
            <a:r>
              <a:rPr lang="en-US" sz="1800" dirty="0" err="1">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cryptoendoliths</a:t>
            </a:r>
            <a:r>
              <a:rPr lang="en-US" sz="18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 that could tolerate the cold and come back to life in the summer. Ocampo-Friedmann managed to culture these microorganisms in the laboratory and NASA recognized the research as supporting the theory that microscopic life could exist on Mars because it has similar environmental conditions as Antarctica. In her lifetime, Ocampo-Friedmann collected over 1,000 types of microorganisms from extreme environments worldwide.</a:t>
            </a:r>
          </a:p>
        </p:txBody>
      </p:sp>
      <p:pic>
        <p:nvPicPr>
          <p:cNvPr id="7" name="Picture Placeholder 6" descr="A person sitting in front of a shelf&#10;&#10;Description automatically generated with low confidence">
            <a:extLst>
              <a:ext uri="{FF2B5EF4-FFF2-40B4-BE49-F238E27FC236}">
                <a16:creationId xmlns:a16="http://schemas.microsoft.com/office/drawing/2014/main" id="{7D831670-B949-E680-C940-56D63ED7B474}"/>
              </a:ext>
            </a:extLst>
          </p:cNvPr>
          <p:cNvPicPr>
            <a:picLocks noGrp="1" noChangeAspect="1"/>
          </p:cNvPicPr>
          <p:nvPr>
            <p:ph type="pic" sz="quarter" idx="13"/>
          </p:nvPr>
        </p:nvPicPr>
        <p:blipFill>
          <a:blip r:embed="rId3">
            <a:alphaModFix amt="90000"/>
          </a:blip>
          <a:srcRect t="2232" b="2232"/>
          <a:stretch>
            <a:fillRect/>
          </a:stretch>
        </p:blipFill>
        <p:spPr>
          <a:xfrm>
            <a:off x="6330893" y="2071474"/>
            <a:ext cx="5022907" cy="2687263"/>
          </a:xfrm>
          <a:prstGeom prst="rect">
            <a:avLst/>
          </a:prstGeom>
        </p:spPr>
      </p:pic>
    </p:spTree>
    <p:extLst>
      <p:ext uri="{BB962C8B-B14F-4D97-AF65-F5344CB8AC3E}">
        <p14:creationId xmlns:p14="http://schemas.microsoft.com/office/powerpoint/2010/main" val="410616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ame 25">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F8E50F-247A-4628-90BB-62A60E39664C}"/>
              </a:ext>
            </a:extLst>
          </p:cNvPr>
          <p:cNvSpPr>
            <a:spLocks noGrp="1"/>
          </p:cNvSpPr>
          <p:nvPr>
            <p:ph type="ctrTitle"/>
          </p:nvPr>
        </p:nvSpPr>
        <p:spPr>
          <a:xfrm>
            <a:off x="838201" y="1122363"/>
            <a:ext cx="4242472" cy="2387600"/>
          </a:xfrm>
        </p:spPr>
        <p:txBody>
          <a:bodyPr vert="horz" lIns="91440" tIns="45720" rIns="91440" bIns="45720" rtlCol="0" anchor="b">
            <a:normAutofit/>
          </a:bodyPr>
          <a:lstStyle/>
          <a:p>
            <a:r>
              <a:rPr lang="en-US" sz="5400">
                <a:solidFill>
                  <a:srgbClr val="FFFFFF"/>
                </a:solidFill>
              </a:rPr>
              <a:t>Angelita Castro-Kelly</a:t>
            </a:r>
            <a:br>
              <a:rPr lang="en-US" sz="5400">
                <a:solidFill>
                  <a:srgbClr val="FFFFFF"/>
                </a:solidFill>
              </a:rPr>
            </a:br>
            <a:endParaRPr lang="en-US" sz="5400">
              <a:solidFill>
                <a:srgbClr val="FFFFFF"/>
              </a:solidFill>
            </a:endParaRPr>
          </a:p>
        </p:txBody>
      </p:sp>
      <p:sp>
        <p:nvSpPr>
          <p:cNvPr id="3" name="Subtitle 2">
            <a:extLst>
              <a:ext uri="{FF2B5EF4-FFF2-40B4-BE49-F238E27FC236}">
                <a16:creationId xmlns:a16="http://schemas.microsoft.com/office/drawing/2014/main" id="{DD2A8BE8-DC21-47DE-B6F3-7DC95B43C52E}"/>
              </a:ext>
            </a:extLst>
          </p:cNvPr>
          <p:cNvSpPr>
            <a:spLocks noGrp="1"/>
          </p:cNvSpPr>
          <p:nvPr>
            <p:ph type="body" sz="quarter" idx="15"/>
          </p:nvPr>
        </p:nvSpPr>
        <p:spPr>
          <a:xfrm>
            <a:off x="838201" y="3602037"/>
            <a:ext cx="4242472" cy="2763837"/>
          </a:xfrm>
        </p:spPr>
        <p:txBody>
          <a:bodyPr vert="horz" lIns="91440" tIns="45720" rIns="91440" bIns="45720" rtlCol="0">
            <a:normAutofit/>
          </a:bodyPr>
          <a:lstStyle/>
          <a:p>
            <a:r>
              <a:rPr lang="en-US" sz="2200" kern="1200">
                <a:solidFill>
                  <a:srgbClr val="FFFFFF"/>
                </a:solidFill>
                <a:latin typeface="+mn-lt"/>
                <a:ea typeface="+mn-ea"/>
                <a:cs typeface="+mn-cs"/>
                <a:hlinkClick r:id="rId3"/>
              </a:rPr>
              <a:t>https://www.youtube.com/watch?v=LB9tDu10iIA</a:t>
            </a:r>
            <a:r>
              <a:rPr lang="en-US" sz="2200" kern="1200">
                <a:solidFill>
                  <a:srgbClr val="FFFFFF"/>
                </a:solidFill>
                <a:latin typeface="+mn-lt"/>
                <a:ea typeface="+mn-ea"/>
                <a:cs typeface="+mn-cs"/>
              </a:rPr>
              <a:t> </a:t>
            </a:r>
          </a:p>
        </p:txBody>
      </p:sp>
      <p:sp>
        <p:nvSpPr>
          <p:cNvPr id="38" name="Oval 37">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F6CCF1C-ED38-6FAD-D714-53FDF782376A}"/>
              </a:ext>
            </a:extLst>
          </p:cNvPr>
          <p:cNvPicPr>
            <a:picLocks noChangeAspect="1"/>
          </p:cNvPicPr>
          <p:nvPr/>
        </p:nvPicPr>
        <p:blipFill>
          <a:blip r:embed="rId4">
            <a:alphaModFix amt="80000"/>
          </a:blip>
          <a:stretch>
            <a:fillRect/>
          </a:stretch>
        </p:blipFill>
        <p:spPr>
          <a:xfrm>
            <a:off x="5450066" y="1119163"/>
            <a:ext cx="6261521" cy="4630166"/>
          </a:xfrm>
          <a:prstGeom prst="rect">
            <a:avLst/>
          </a:prstGeom>
        </p:spPr>
      </p:pic>
    </p:spTree>
    <p:extLst>
      <p:ext uri="{BB962C8B-B14F-4D97-AF65-F5344CB8AC3E}">
        <p14:creationId xmlns:p14="http://schemas.microsoft.com/office/powerpoint/2010/main" val="3491626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ame 41">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ame 45">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C211A-D5C5-4821-AA04-C65339B77B84}"/>
              </a:ext>
            </a:extLst>
          </p:cNvPr>
          <p:cNvSpPr>
            <a:spLocks noGrp="1"/>
          </p:cNvSpPr>
          <p:nvPr>
            <p:ph type="ctrTitle"/>
          </p:nvPr>
        </p:nvSpPr>
        <p:spPr>
          <a:xfrm>
            <a:off x="996315" y="1164696"/>
            <a:ext cx="4846320" cy="1457924"/>
          </a:xfrm>
        </p:spPr>
        <p:txBody>
          <a:bodyPr vert="horz" lIns="91440" tIns="45720" rIns="91440" bIns="45720" rtlCol="0" anchor="ctr" anchorCtr="0">
            <a:normAutofit fontScale="90000"/>
          </a:bodyPr>
          <a:lstStyle/>
          <a:p>
            <a:r>
              <a:rPr lang="en-US" sz="5400">
                <a:gradFill flip="none" rotWithShape="1">
                  <a:gsLst>
                    <a:gs pos="0">
                      <a:schemeClr val="accent5">
                        <a:alpha val="70000"/>
                      </a:schemeClr>
                    </a:gs>
                    <a:gs pos="100000">
                      <a:schemeClr val="accent1">
                        <a:alpha val="70000"/>
                      </a:schemeClr>
                    </a:gs>
                  </a:gsLst>
                  <a:lin ang="0" scaled="1"/>
                  <a:tileRect/>
                </a:gradFill>
              </a:rPr>
              <a:t>Sau Lan Wu</a:t>
            </a:r>
            <a:br>
              <a:rPr lang="en-US" sz="5400">
                <a:gradFill flip="none" rotWithShape="1">
                  <a:gsLst>
                    <a:gs pos="0">
                      <a:schemeClr val="accent5">
                        <a:alpha val="70000"/>
                      </a:schemeClr>
                    </a:gs>
                    <a:gs pos="100000">
                      <a:schemeClr val="accent1">
                        <a:alpha val="70000"/>
                      </a:schemeClr>
                    </a:gs>
                  </a:gsLst>
                  <a:lin ang="0" scaled="1"/>
                  <a:tileRect/>
                </a:gradFill>
              </a:rPr>
            </a:br>
            <a:endParaRPr lang="en-US" sz="5400" dirty="0">
              <a:gradFill flip="none" rotWithShape="1">
                <a:gsLst>
                  <a:gs pos="0">
                    <a:schemeClr val="accent5">
                      <a:alpha val="70000"/>
                    </a:schemeClr>
                  </a:gs>
                  <a:gs pos="100000">
                    <a:schemeClr val="accent1">
                      <a:alpha val="70000"/>
                    </a:schemeClr>
                  </a:gs>
                </a:gsLst>
                <a:lin ang="0" scaled="1"/>
                <a:tileRect/>
              </a:gradFill>
            </a:endParaRPr>
          </a:p>
        </p:txBody>
      </p:sp>
      <p:sp>
        <p:nvSpPr>
          <p:cNvPr id="5" name="Text Placeholder 4">
            <a:extLst>
              <a:ext uri="{FF2B5EF4-FFF2-40B4-BE49-F238E27FC236}">
                <a16:creationId xmlns:a16="http://schemas.microsoft.com/office/drawing/2014/main" id="{C1106D4F-DE83-4015-A962-8C60BEB3B340}"/>
              </a:ext>
            </a:extLst>
          </p:cNvPr>
          <p:cNvSpPr>
            <a:spLocks noGrp="1"/>
          </p:cNvSpPr>
          <p:nvPr>
            <p:ph type="body" sz="quarter" idx="15"/>
          </p:nvPr>
        </p:nvSpPr>
        <p:spPr>
          <a:xfrm>
            <a:off x="838200" y="2270927"/>
            <a:ext cx="5162550" cy="3828422"/>
          </a:xfrm>
        </p:spPr>
        <p:txBody>
          <a:bodyPr vert="horz" lIns="91440" tIns="45720" rIns="91440" bIns="45720" rtlCol="0">
            <a:normAutofit/>
          </a:bodyPr>
          <a:lstStyle/>
          <a:p>
            <a:pPr marL="285750" indent="-285750">
              <a:buFont typeface="Arial" panose="020B0604020202020204" pitchFamily="34" charset="0"/>
              <a:buChar char="•"/>
            </a:pPr>
            <a:r>
              <a:rPr lang="en-US" sz="1700" kern="12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Chinese American particle physicist and the Enrico Fermi Distinguished Professor of Physics at the University of Wisconsin-Madison. </a:t>
            </a:r>
          </a:p>
          <a:p>
            <a:pPr marL="285750" indent="-285750">
              <a:buFont typeface="Arial" panose="020B0604020202020204" pitchFamily="34" charset="0"/>
              <a:buChar char="•"/>
            </a:pPr>
            <a:r>
              <a:rPr lang="en-US" sz="1700" kern="12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Recently, her team located at the European Organization for Nuclear Research (CERN), using data collected at the Large Hadron Collider (</a:t>
            </a:r>
            <a:r>
              <a:rPr lang="en-US" sz="1700" kern="1200" dirty="0" err="1">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LHC</a:t>
            </a:r>
            <a:r>
              <a:rPr lang="en-US" sz="1700" kern="12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 was part of the international effort in the discovery of a boson consistent with the Higgs boson.</a:t>
            </a:r>
          </a:p>
          <a:p>
            <a:pPr marL="285750" indent="-285750">
              <a:buFont typeface="Arial" panose="020B0604020202020204" pitchFamily="34" charset="0"/>
              <a:buChar char="•"/>
            </a:pPr>
            <a:r>
              <a:rPr lang="en-US" sz="1600" kern="12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hlinkClick r:id="rId3"/>
              </a:rPr>
              <a:t>https://www.youtube.com/watch?v=xFWYp7cvLnM</a:t>
            </a:r>
            <a:r>
              <a:rPr lang="en-US" sz="1600" kern="1200" dirty="0">
                <a:solidFill>
                  <a:schemeClr val="tx2">
                    <a:alpha val="60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48" name="Rectangle 47">
            <a:extLst>
              <a:ext uri="{FF2B5EF4-FFF2-40B4-BE49-F238E27FC236}">
                <a16:creationId xmlns:a16="http://schemas.microsoft.com/office/drawing/2014/main" id="{14AE4EC7-16FA-4A67-84A0-F079B4BC8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876" y="495300"/>
            <a:ext cx="5229214" cy="5870576"/>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5FEC6CB6-36D7-98F4-FD90-58D13D373701}"/>
              </a:ext>
            </a:extLst>
          </p:cNvPr>
          <p:cNvPicPr>
            <a:picLocks noGrp="1" noChangeAspect="1"/>
          </p:cNvPicPr>
          <p:nvPr>
            <p:ph type="pic" sz="quarter" idx="13"/>
          </p:nvPr>
        </p:nvPicPr>
        <p:blipFill>
          <a:blip r:embed="rId4"/>
          <a:srcRect t="9802" b="9802"/>
          <a:stretch>
            <a:fillRect/>
          </a:stretch>
        </p:blipFill>
        <p:spPr>
          <a:xfrm>
            <a:off x="6772656" y="2203704"/>
            <a:ext cx="4581144" cy="2450592"/>
          </a:xfrm>
          <a:prstGeom prst="rect">
            <a:avLst/>
          </a:prstGeom>
        </p:spPr>
      </p:pic>
    </p:spTree>
    <p:extLst>
      <p:ext uri="{BB962C8B-B14F-4D97-AF65-F5344CB8AC3E}">
        <p14:creationId xmlns:p14="http://schemas.microsoft.com/office/powerpoint/2010/main" val="104003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Frame 4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183DBD4-E398-4AA3-AEC1-4BF03FC59886}"/>
              </a:ext>
            </a:extLst>
          </p:cNvPr>
          <p:cNvSpPr>
            <a:spLocks noGrp="1"/>
          </p:cNvSpPr>
          <p:nvPr>
            <p:ph type="title"/>
          </p:nvPr>
        </p:nvSpPr>
        <p:spPr>
          <a:xfrm>
            <a:off x="838201" y="1122363"/>
            <a:ext cx="4242472" cy="4654982"/>
          </a:xfrm>
        </p:spPr>
        <p:txBody>
          <a:bodyPr vert="horz" lIns="91440" tIns="45720" rIns="91440" bIns="45720" rtlCol="0" anchor="b">
            <a:normAutofit fontScale="90000"/>
          </a:bodyPr>
          <a:lstStyle/>
          <a:p>
            <a:pPr algn="ctr">
              <a:lnSpc>
                <a:spcPct val="100000"/>
              </a:lnSpc>
            </a:pPr>
            <a:r>
              <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rPr>
              <a:t>Thank you for attending!!</a:t>
            </a:r>
            <a:br>
              <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1100" dirty="0">
                <a:solidFill>
                  <a:srgbClr val="FFFFFF"/>
                </a:solidFill>
                <a:latin typeface="Tahoma" panose="020B0604030504040204" pitchFamily="34" charset="0"/>
                <a:ea typeface="Tahoma" panose="020B0604030504040204" pitchFamily="34" charset="0"/>
                <a:cs typeface="Tahoma" panose="020B0604030504040204" pitchFamily="34" charset="0"/>
              </a:rPr>
              <a:t>All photos and videos from google</a:t>
            </a:r>
            <a:br>
              <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rPr>
            </a:br>
            <a:br>
              <a:rPr lang="en-US" sz="24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5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53" name="Oval 52">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E192392-C304-4474-8424-602908076EA0}"/>
              </a:ext>
            </a:extLst>
          </p:cNvPr>
          <p:cNvPicPr>
            <a:picLocks noChangeAspect="1"/>
          </p:cNvPicPr>
          <p:nvPr/>
        </p:nvPicPr>
        <p:blipFill rotWithShape="1">
          <a:blip r:embed="rId3">
            <a:alphaModFix amt="80000"/>
          </a:blip>
          <a:srcRect l="4597" t="9132" r="8362" b="15910"/>
          <a:stretch/>
        </p:blipFill>
        <p:spPr>
          <a:xfrm>
            <a:off x="5737914" y="2493818"/>
            <a:ext cx="5450069" cy="1724891"/>
          </a:xfrm>
          <a:prstGeom prst="rect">
            <a:avLst/>
          </a:prstGeom>
        </p:spPr>
      </p:pic>
    </p:spTree>
    <p:extLst>
      <p:ext uri="{BB962C8B-B14F-4D97-AF65-F5344CB8AC3E}">
        <p14:creationId xmlns:p14="http://schemas.microsoft.com/office/powerpoint/2010/main" val="1510143952"/>
      </p:ext>
    </p:extLst>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DAAFE2A1-77F8-441E-9B9F-DD61C354F4FE}">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{E48658AA-1CCF-4862-9BC0-24845A36422D}tf00537603_win32</Template>
  <TotalTime>414</TotalTime>
  <Words>436</Words>
  <Application>Microsoft Office PowerPoint</Application>
  <PresentationFormat>Widescreen</PresentationFormat>
  <Paragraphs>32</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Avenir Next LT Pro</vt:lpstr>
      <vt:lpstr>Calibri</vt:lpstr>
      <vt:lpstr>Garamond</vt:lpstr>
      <vt:lpstr>Sabon Next LT</vt:lpstr>
      <vt:lpstr>Tahoma</vt:lpstr>
      <vt:lpstr>Wingdings</vt:lpstr>
      <vt:lpstr>LuminousVTI</vt:lpstr>
      <vt:lpstr>Celebration of  Asian American and Pacific Islander Heritage Month</vt:lpstr>
      <vt:lpstr>Dr. Flossi Wong-Staal </vt:lpstr>
      <vt:lpstr>Josephine Jue </vt:lpstr>
      <vt:lpstr>Dr. Kazue Togasaki</vt:lpstr>
      <vt:lpstr>Roseli Ocampo Friedmann </vt:lpstr>
      <vt:lpstr>Angelita Castro-Kelly </vt:lpstr>
      <vt:lpstr>Sau Lan Wu </vt:lpstr>
      <vt:lpstr>Thank you for attending!!  All photos and videos from google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 of  Asian American and Pacific Islander Heritage Month</dc:title>
  <dc:creator>Stasko, Maryanne E</dc:creator>
  <cp:lastModifiedBy>Stasko, Maryanne E</cp:lastModifiedBy>
  <cp:revision>12</cp:revision>
  <dcterms:created xsi:type="dcterms:W3CDTF">2022-05-18T10:37:22Z</dcterms:created>
  <dcterms:modified xsi:type="dcterms:W3CDTF">2023-05-25T10:07:12Z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