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64" r:id="rId7"/>
    <p:sldId id="261" r:id="rId8"/>
    <p:sldId id="265" r:id="rId9"/>
    <p:sldId id="263" r:id="rId10"/>
    <p:sldId id="262" r:id="rId11"/>
    <p:sldId id="25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4C0"/>
    <a:srgbClr val="008DCE"/>
    <a:srgbClr val="777776"/>
    <a:srgbClr val="0A8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47C54-5DAE-A649-8917-135C8FB83045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48101-55D7-714E-9E6A-68E73D75E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5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7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48101-55D7-714E-9E6A-68E73D75E2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0110-9FAA-7F40-9F4D-C7D169B62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3799"/>
            <a:ext cx="9144000" cy="2316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81CF-6104-6245-B3AD-2F1D911B8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FDC8-84CD-8B41-9B11-B2FA0C85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6D24B-A2FA-8741-8307-E4709DCE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1950" y="198780"/>
            <a:ext cx="3848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6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CAFC-9773-5746-BAFD-93E47E32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166EF-3B3F-D445-A5E7-D7EAB57D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9005-B1DC-0346-AE60-25E7CB67C81A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861F5-EE9C-DD4E-B6F5-8A1F23179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7F7AB-DA36-7E4E-BBC8-9262419C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2E799F-7F87-584B-92CF-620FDD61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Slide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B3070E-A002-BE40-8886-9111E14BB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B4C0"/>
          </a:solidFill>
          <a:ln>
            <a:solidFill>
              <a:srgbClr val="A8B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F7735-A46C-0044-AEDF-88B27D3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06045"/>
            <a:ext cx="2743200" cy="365125"/>
          </a:xfrm>
        </p:spPr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32A11-8EFA-DE4A-B49A-19B4E42F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045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2EBC4-F2F8-5A44-9828-BD91FEF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6045"/>
            <a:ext cx="2743200" cy="365125"/>
          </a:xfrm>
        </p:spPr>
        <p:txBody>
          <a:bodyPr/>
          <a:lstStyle/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D2A4BA-D67B-2D41-98DC-277CBE465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8300" y="457200"/>
            <a:ext cx="8915400" cy="594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Slid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B3070E-A002-BE40-8886-9111E14BBA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DCE"/>
          </a:solidFill>
          <a:ln>
            <a:solidFill>
              <a:srgbClr val="008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F7735-A46C-0044-AEDF-88B27D37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5984"/>
            <a:ext cx="2743200" cy="365125"/>
          </a:xfrm>
        </p:spPr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32A11-8EFA-DE4A-B49A-19B4E42F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5984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2EBC4-F2F8-5A44-9828-BD91FEFF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6045"/>
            <a:ext cx="2743200" cy="365125"/>
          </a:xfrm>
        </p:spPr>
        <p:txBody>
          <a:bodyPr/>
          <a:lstStyle/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D2A4BA-D67B-2D41-98DC-277CBE4658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8300" y="457200"/>
            <a:ext cx="8915400" cy="594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67EF-974C-854A-B6A4-6ECCEC9FC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F8B22-9930-7048-85BF-EFA3A8CC6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C2F56-B2C7-5749-B2B1-00D8DC86E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3EEEC-1051-824F-BC53-A6EFFBB5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9B1D4-FDCF-464F-A20F-FCDB14FBFC94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8046-E6BB-1146-A0ED-55E6DC3D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96467-B9B6-7A4A-910D-B384A7CF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1FE687F-0A7C-BC4F-9FDA-9444C104E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9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A6D7-B3D9-694B-AAC6-51B3695D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6227-ED34-8542-A7E2-FFC57793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8F221-CF07-D443-85E1-920EBC9C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E6929-FC58-E54D-AD36-4082C3EC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DD38-5616-1C42-A2B9-9A1245C9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33B0741-CC45-AC45-9AC4-F9697958F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F34F-47BD-4D49-AB14-46306DED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E683C-EA9F-AB42-9425-7CE00DA06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D340-BEBC-4D4B-BE65-7DD9ECA5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249-C95C-B442-BCA3-2D44167D10D0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90BB-13C2-8842-8427-1F1D9ED8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A17E-19FE-5044-8753-E3A8B988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9B05-F1EE-3D48-8781-06FC8EEC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DF3CC-791C-2749-B865-083C81323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11D8E-2324-A64A-9201-05B2E882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A69C1-AB87-E94B-9EF1-5FC76870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7AC49-736A-0844-976B-F1F094A9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4E88B-06F9-5A4D-BA09-31008001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75A8F92-D687-9D40-AA5C-6F6C8AC2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0F75-0B14-424F-B81D-C4880EDF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8B05B-6495-7347-B758-6C4E646F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01397-5184-2246-97D2-4740904D5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981D6-4209-7846-B42B-14E34B628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03C5C-CF6F-7E47-8F2E-EEEB71A24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9B0EF-350C-8D43-B6E4-2FCEDD7B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4807-C72B-B84F-909A-32BACD42A8E5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9BE63-6AF0-C748-9422-A736F44D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878AF-21BC-F440-8B7F-AA972E2C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B89247-0FAB-EB41-8174-A6ED2042C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860B-4A41-F24D-9B87-C9983636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83BD1-A101-0B4C-BAD5-4DE43A37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767A-EE87-6845-B66E-A5DFAE94AC19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EE943-0641-B642-925B-F91E21DD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E448-E7E1-A249-BF46-43E5E31C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117AEA5-DB64-D24C-A128-915010B27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E3A65-3E75-2A40-9488-C2C1C4F9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EFE7-9F72-D04F-9F00-C80C61AB7262}" type="datetime1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E6A3E-7DEE-8143-AD96-286AAF10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4EA15-3BFC-9D4D-B811-670BDC1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5CD8FE9-382E-7248-AEC5-832BE0A20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80920"/>
            <a:ext cx="1600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6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1084-1CED-764A-9DF7-24B54BC3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67020-1DB5-F841-977B-CEB71EA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9EF068-FB60-A341-9100-C446FAEFC6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31"/>
          <a:stretch/>
        </p:blipFill>
        <p:spPr>
          <a:xfrm>
            <a:off x="3471211" y="0"/>
            <a:ext cx="882629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ADD756-ED6D-F24D-A058-5EC81007900D}"/>
              </a:ext>
            </a:extLst>
          </p:cNvPr>
          <p:cNvSpPr/>
          <p:nvPr userDrawn="1"/>
        </p:nvSpPr>
        <p:spPr>
          <a:xfrm>
            <a:off x="0" y="0"/>
            <a:ext cx="4982308" cy="6858000"/>
          </a:xfrm>
          <a:prstGeom prst="rect">
            <a:avLst/>
          </a:prstGeom>
          <a:solidFill>
            <a:srgbClr val="008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D1660-B2B3-2A43-B31F-9A028E7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84B6-94E4-4047-B0FD-7140ACF08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74320" indent="-27432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F5FFA-38C0-EF40-B587-BCC536C1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A1CE-FED0-6546-984C-3B5778E2B201}" type="datetime1">
              <a:rPr lang="en-US" smtClean="0"/>
              <a:t>10/18/2022</a:t>
            </a:fld>
            <a:endParaRPr lang="en-US"/>
          </a:p>
        </p:txBody>
      </p:sp>
      <p:pic>
        <p:nvPicPr>
          <p:cNvPr id="8" name="Picture 7" descr="Application&#10;&#10;Description automatically generated">
            <a:extLst>
              <a:ext uri="{FF2B5EF4-FFF2-40B4-BE49-F238E27FC236}">
                <a16:creationId xmlns:a16="http://schemas.microsoft.com/office/drawing/2014/main" id="{CF750A61-197A-7E44-B4D3-619EB39D2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359" y="-2551906"/>
            <a:ext cx="67183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11084-1CED-764A-9DF7-24B54BC3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67020-1DB5-F841-977B-CEB71EA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DD756-ED6D-F24D-A058-5EC81007900D}"/>
              </a:ext>
            </a:extLst>
          </p:cNvPr>
          <p:cNvSpPr/>
          <p:nvPr userDrawn="1"/>
        </p:nvSpPr>
        <p:spPr>
          <a:xfrm>
            <a:off x="0" y="0"/>
            <a:ext cx="4982308" cy="6858000"/>
          </a:xfrm>
          <a:prstGeom prst="rect">
            <a:avLst/>
          </a:prstGeom>
          <a:solidFill>
            <a:srgbClr val="008DCE"/>
          </a:solidFill>
          <a:ln>
            <a:solidFill>
              <a:srgbClr val="008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2D1660-B2B3-2A43-B31F-9A028E7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784B6-94E4-4047-B0FD-7140ACF08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274320" indent="-27432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F5FFA-38C0-EF40-B587-BCC536C1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A1CE-FED0-6546-984C-3B5778E2B201}" type="datetime1">
              <a:rPr lang="en-US" smtClean="0"/>
              <a:t>10/18/2022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F6C6E1F-C076-F542-9196-D2E33A3D5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4402" y="1520549"/>
            <a:ext cx="6412396" cy="38169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3B7326-3A79-354A-817F-36173B3A72E2}"/>
              </a:ext>
            </a:extLst>
          </p:cNvPr>
          <p:cNvSpPr/>
          <p:nvPr userDrawn="1"/>
        </p:nvSpPr>
        <p:spPr>
          <a:xfrm>
            <a:off x="4982308" y="6202017"/>
            <a:ext cx="7205472" cy="655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F4AC4-E40C-1243-96D3-9BE32A4B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FE4CA-E363-A44A-B778-D9C18CCB2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097"/>
            <a:ext cx="10515600" cy="471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0BB90-D103-C74E-8E77-01AF1FD899F7}"/>
              </a:ext>
            </a:extLst>
          </p:cNvPr>
          <p:cNvSpPr/>
          <p:nvPr userDrawn="1"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A8B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B42CF-4C37-F242-A870-14A5D3028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0FA12C-0FA9-F149-A7FE-A30517EAC4F7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4420-F3B4-B84F-9DF6-9081B1A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348A7-685D-114A-B209-A48D9DD53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26E00D1-9160-3F42-A3CA-0F4EA7A42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58" r:id="rId10"/>
    <p:sldLayoutId id="2147483660" r:id="rId11"/>
    <p:sldLayoutId id="2147483661" r:id="rId12"/>
    <p:sldLayoutId id="214748365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DCE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itchFamily="2" charset="2"/>
        <a:buChar char="§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hyperlink" Target="https://www.tva.com/kids/electricity/nuclear-powe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D82995-1158-2949-A883-3F7106B3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3799"/>
            <a:ext cx="12192000" cy="2316163"/>
          </a:xfrm>
        </p:spPr>
        <p:txBody>
          <a:bodyPr/>
          <a:lstStyle/>
          <a:p>
            <a:r>
              <a:rPr lang="en-US" dirty="0"/>
              <a:t>What is Electricity?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BA5E17B-4E29-B24D-855E-872153CB1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en-US" dirty="0"/>
              <a:t>DC WIN – Mason Crest Elementary</a:t>
            </a:r>
          </a:p>
          <a:p>
            <a:endParaRPr lang="en-US" dirty="0"/>
          </a:p>
          <a:p>
            <a:r>
              <a:rPr lang="en-US" dirty="0"/>
              <a:t>Nuclear Science Week 2022</a:t>
            </a:r>
          </a:p>
        </p:txBody>
      </p:sp>
    </p:spTree>
    <p:extLst>
      <p:ext uri="{BB962C8B-B14F-4D97-AF65-F5344CB8AC3E}">
        <p14:creationId xmlns:p14="http://schemas.microsoft.com/office/powerpoint/2010/main" val="136322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8FBD-8884-2749-B814-65EEBC58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Electricity: </a:t>
            </a:r>
            <a:br>
              <a:rPr lang="en-US" dirty="0"/>
            </a:br>
            <a:r>
              <a:rPr lang="en-US" dirty="0"/>
              <a:t>What is It To You?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0AC8-306C-3F40-967A-B0AEB434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5A3F6-91C9-6742-AAB1-16DDE68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10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63E0DE-0F0F-4A18-ACBA-F4E92BDFF633}"/>
              </a:ext>
            </a:extLst>
          </p:cNvPr>
          <p:cNvGrpSpPr/>
          <p:nvPr/>
        </p:nvGrpSpPr>
        <p:grpSpPr>
          <a:xfrm>
            <a:off x="711992" y="1780240"/>
            <a:ext cx="5738816" cy="3663470"/>
            <a:chOff x="937153" y="1813795"/>
            <a:chExt cx="5738816" cy="366347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0A166978-49DA-4BAD-9071-E9656A45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53" y="1813795"/>
              <a:ext cx="5233528" cy="366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53204A-A9E8-4586-BFAB-3DE5E8EDCD57}"/>
                </a:ext>
              </a:extLst>
            </p:cNvPr>
            <p:cNvSpPr/>
            <p:nvPr/>
          </p:nvSpPr>
          <p:spPr bwMode="auto">
            <a:xfrm>
              <a:off x="4351917" y="4967370"/>
              <a:ext cx="663632" cy="47634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F7950B-DB61-4A2D-9BF5-AD7A628E462A}"/>
                </a:ext>
              </a:extLst>
            </p:cNvPr>
            <p:cNvCxnSpPr>
              <a:cxnSpLocks/>
              <a:stCxn id="18" idx="6"/>
            </p:cNvCxnSpPr>
            <p:nvPr/>
          </p:nvCxnSpPr>
          <p:spPr bwMode="auto">
            <a:xfrm flipV="1">
              <a:off x="5015549" y="3698089"/>
              <a:ext cx="1660420" cy="150745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70700A-73BF-45E3-B249-579D82C8342F}"/>
              </a:ext>
            </a:extLst>
          </p:cNvPr>
          <p:cNvCxnSpPr/>
          <p:nvPr/>
        </p:nvCxnSpPr>
        <p:spPr bwMode="auto">
          <a:xfrm>
            <a:off x="6690355" y="1249076"/>
            <a:ext cx="19869" cy="48980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8AADFC-0C38-4D35-92FA-7E81697164F4}"/>
              </a:ext>
            </a:extLst>
          </p:cNvPr>
          <p:cNvGrpSpPr/>
          <p:nvPr/>
        </p:nvGrpSpPr>
        <p:grpSpPr>
          <a:xfrm>
            <a:off x="7021583" y="928058"/>
            <a:ext cx="4700499" cy="5001883"/>
            <a:chOff x="7310884" y="1064410"/>
            <a:chExt cx="4771920" cy="5082692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4737AA34-4351-4F9F-8278-BB36CFA00E9C}"/>
                </a:ext>
              </a:extLst>
            </p:cNvPr>
            <p:cNvSpPr/>
            <p:nvPr/>
          </p:nvSpPr>
          <p:spPr bwMode="auto">
            <a:xfrm>
              <a:off x="9063231" y="2679406"/>
              <a:ext cx="387510" cy="355456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C128D9D5-88B3-4494-BC03-489EFAF7C584}"/>
                </a:ext>
              </a:extLst>
            </p:cNvPr>
            <p:cNvSpPr/>
            <p:nvPr/>
          </p:nvSpPr>
          <p:spPr bwMode="auto">
            <a:xfrm>
              <a:off x="9087534" y="4328573"/>
              <a:ext cx="387510" cy="355456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8F6FD0-A8A3-4291-A405-82BAA2C62268}"/>
                </a:ext>
              </a:extLst>
            </p:cNvPr>
            <p:cNvSpPr txBox="1"/>
            <p:nvPr/>
          </p:nvSpPr>
          <p:spPr>
            <a:xfrm>
              <a:off x="11248968" y="1848780"/>
              <a:ext cx="743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Not connected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FCEDB2-9B47-43E8-A79A-5E7BD35D73DA}"/>
                </a:ext>
              </a:extLst>
            </p:cNvPr>
            <p:cNvSpPr txBox="1"/>
            <p:nvPr/>
          </p:nvSpPr>
          <p:spPr>
            <a:xfrm>
              <a:off x="11248968" y="3501434"/>
              <a:ext cx="743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Not connected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F339E1-5FB2-4508-9000-CFF230C03DC8}"/>
                </a:ext>
              </a:extLst>
            </p:cNvPr>
            <p:cNvSpPr txBox="1"/>
            <p:nvPr/>
          </p:nvSpPr>
          <p:spPr>
            <a:xfrm>
              <a:off x="11248968" y="5390683"/>
              <a:ext cx="833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000" dirty="0">
                  <a:solidFill>
                    <a:schemeClr val="tx1"/>
                  </a:solidFill>
                  <a:latin typeface="+mn-lt"/>
                </a:rPr>
                <a:t>Connected!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2D4898-0053-4800-816A-E1ACA1D65D3E}"/>
                </a:ext>
              </a:extLst>
            </p:cNvPr>
            <p:cNvGrpSpPr/>
            <p:nvPr/>
          </p:nvGrpSpPr>
          <p:grpSpPr>
            <a:xfrm>
              <a:off x="7310884" y="1064410"/>
              <a:ext cx="3890437" cy="5082692"/>
              <a:chOff x="7310884" y="1064410"/>
              <a:chExt cx="3890437" cy="508269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A20898A-C69D-4D59-BF8C-60051076625F}"/>
                  </a:ext>
                </a:extLst>
              </p:cNvPr>
              <p:cNvGrpSpPr/>
              <p:nvPr/>
            </p:nvGrpSpPr>
            <p:grpSpPr>
              <a:xfrm>
                <a:off x="7310884" y="1064410"/>
                <a:ext cx="3890437" cy="5082692"/>
                <a:chOff x="7162028" y="842323"/>
                <a:chExt cx="3890437" cy="5082692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C58E4CAA-B5CB-407B-89CD-4CA66A74A02B}"/>
                    </a:ext>
                  </a:extLst>
                </p:cNvPr>
                <p:cNvGrpSpPr/>
                <p:nvPr/>
              </p:nvGrpSpPr>
              <p:grpSpPr>
                <a:xfrm>
                  <a:off x="7162028" y="1211661"/>
                  <a:ext cx="3762603" cy="1113855"/>
                  <a:chOff x="7210196" y="1602782"/>
                  <a:chExt cx="3102069" cy="723023"/>
                </a:xfrm>
              </p:grpSpPr>
              <p:sp>
                <p:nvSpPr>
                  <p:cNvPr id="107" name="Cylinder 106">
                    <a:extLst>
                      <a:ext uri="{FF2B5EF4-FFF2-40B4-BE49-F238E27FC236}">
                        <a16:creationId xmlns:a16="http://schemas.microsoft.com/office/drawing/2014/main" id="{4AB0E4B2-7017-4C71-9B8F-0F373DA7485A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8399724" y="413263"/>
                    <a:ext cx="723014" cy="3102069"/>
                  </a:xfrm>
                  <a:prstGeom prst="can">
                    <a:avLst/>
                  </a:prstGeom>
                  <a:solidFill>
                    <a:schemeClr val="bg1"/>
                  </a:solidFill>
                  <a:ln w="349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R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grpSp>
                <p:nvGrpSpPr>
                  <p:cNvPr id="108" name="Group 107">
                    <a:extLst>
                      <a:ext uri="{FF2B5EF4-FFF2-40B4-BE49-F238E27FC236}">
                        <a16:creationId xmlns:a16="http://schemas.microsoft.com/office/drawing/2014/main" id="{B5D832CF-19F2-4495-B87D-41DDEEC2F68D}"/>
                      </a:ext>
                    </a:extLst>
                  </p:cNvPr>
                  <p:cNvGrpSpPr/>
                  <p:nvPr/>
                </p:nvGrpSpPr>
                <p:grpSpPr>
                  <a:xfrm>
                    <a:off x="7445104" y="1602789"/>
                    <a:ext cx="763232" cy="723015"/>
                    <a:chOff x="9103782" y="3928730"/>
                    <a:chExt cx="2080437" cy="2080437"/>
                  </a:xfrm>
                </p:grpSpPr>
                <p:pic>
                  <p:nvPicPr>
                    <p:cNvPr id="127" name="Graphic 126" descr="Atom outline">
                      <a:extLst>
                        <a:ext uri="{FF2B5EF4-FFF2-40B4-BE49-F238E27FC236}">
                          <a16:creationId xmlns:a16="http://schemas.microsoft.com/office/drawing/2014/main" id="{FE521A42-A796-410D-A4A5-865F58CED5E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03782" y="3928730"/>
                      <a:ext cx="2080437" cy="208043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8" name="Oval 127">
                      <a:extLst>
                        <a:ext uri="{FF2B5EF4-FFF2-40B4-BE49-F238E27FC236}">
                          <a16:creationId xmlns:a16="http://schemas.microsoft.com/office/drawing/2014/main" id="{2E9D72A6-322B-4E58-8977-8215C5EFA6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38167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3DB28E30-0B78-4755-B36B-19DA581186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220117" y="5508375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65D136D4-C34E-49A3-A7D8-0D98A073A74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77652" y="5361291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344EBE18-7435-41CA-ADC2-E26E0DFD23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582206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BC3EBACB-2F77-43D5-894C-5EE0A286EF79}"/>
                      </a:ext>
                    </a:extLst>
                  </p:cNvPr>
                  <p:cNvGrpSpPr/>
                  <p:nvPr/>
                </p:nvGrpSpPr>
                <p:grpSpPr>
                  <a:xfrm>
                    <a:off x="8141600" y="1602789"/>
                    <a:ext cx="763232" cy="723015"/>
                    <a:chOff x="9103782" y="3928730"/>
                    <a:chExt cx="2080437" cy="2080437"/>
                  </a:xfrm>
                </p:grpSpPr>
                <p:pic>
                  <p:nvPicPr>
                    <p:cNvPr id="122" name="Graphic 121" descr="Atom outline">
                      <a:extLst>
                        <a:ext uri="{FF2B5EF4-FFF2-40B4-BE49-F238E27FC236}">
                          <a16:creationId xmlns:a16="http://schemas.microsoft.com/office/drawing/2014/main" id="{F090771D-7C1E-487A-8354-B575FBD233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03782" y="3928730"/>
                      <a:ext cx="2080437" cy="208043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A171CAF2-4B09-4FCA-BE9C-BC2E5797043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38167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E837429D-638E-4F97-8BA6-5A8493D6F3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220117" y="5508375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25" name="Oval 124">
                      <a:extLst>
                        <a:ext uri="{FF2B5EF4-FFF2-40B4-BE49-F238E27FC236}">
                          <a16:creationId xmlns:a16="http://schemas.microsoft.com/office/drawing/2014/main" id="{BA6B519F-884B-4A39-9B30-39C529AD370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77652" y="5361291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26" name="Oval 125">
                      <a:extLst>
                        <a:ext uri="{FF2B5EF4-FFF2-40B4-BE49-F238E27FC236}">
                          <a16:creationId xmlns:a16="http://schemas.microsoft.com/office/drawing/2014/main" id="{0275695A-9C01-4F44-B086-B25FA28747B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582206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EFECC0B1-DABF-4DE6-80F9-5C5156CBE9A8}"/>
                      </a:ext>
                    </a:extLst>
                  </p:cNvPr>
                  <p:cNvGrpSpPr/>
                  <p:nvPr/>
                </p:nvGrpSpPr>
                <p:grpSpPr>
                  <a:xfrm>
                    <a:off x="8802447" y="1602782"/>
                    <a:ext cx="763232" cy="723015"/>
                    <a:chOff x="9103782" y="3928730"/>
                    <a:chExt cx="2080437" cy="2080437"/>
                  </a:xfrm>
                </p:grpSpPr>
                <p:pic>
                  <p:nvPicPr>
                    <p:cNvPr id="117" name="Graphic 116" descr="Atom outline">
                      <a:extLst>
                        <a:ext uri="{FF2B5EF4-FFF2-40B4-BE49-F238E27FC236}">
                          <a16:creationId xmlns:a16="http://schemas.microsoft.com/office/drawing/2014/main" id="{F4ABCB66-939B-4AF2-AB72-8D191D3544B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03782" y="3928730"/>
                      <a:ext cx="2080437" cy="208043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02A0B8E6-84CD-4C3F-A73A-B2005A6CC54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38167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B67BF7D2-508F-49A1-9626-2BBB9331AFC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220117" y="5508375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E9585D94-B76D-434A-B1E6-285CB1DF9F7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77652" y="5361291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9B80230B-74A2-40F7-919C-3591F657FE3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582206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ED22E60C-6697-488E-A38F-B22437C1606A}"/>
                      </a:ext>
                    </a:extLst>
                  </p:cNvPr>
                  <p:cNvGrpSpPr/>
                  <p:nvPr/>
                </p:nvGrpSpPr>
                <p:grpSpPr>
                  <a:xfrm>
                    <a:off x="9517015" y="1602786"/>
                    <a:ext cx="763232" cy="723015"/>
                    <a:chOff x="9103782" y="3928730"/>
                    <a:chExt cx="2080437" cy="2080437"/>
                  </a:xfrm>
                </p:grpSpPr>
                <p:pic>
                  <p:nvPicPr>
                    <p:cNvPr id="112" name="Graphic 111" descr="Atom outline">
                      <a:extLst>
                        <a:ext uri="{FF2B5EF4-FFF2-40B4-BE49-F238E27FC236}">
                          <a16:creationId xmlns:a16="http://schemas.microsoft.com/office/drawing/2014/main" id="{04BE3029-B3AB-48F2-AFD9-44F63708782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03782" y="3928730"/>
                      <a:ext cx="2080437" cy="2080437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82967070-F04E-4A0F-A3A9-91807D4C753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38167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5905EC5A-AA31-477A-A41C-C15487145B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220117" y="5508375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15" name="Oval 114">
                      <a:extLst>
                        <a:ext uri="{FF2B5EF4-FFF2-40B4-BE49-F238E27FC236}">
                          <a16:creationId xmlns:a16="http://schemas.microsoft.com/office/drawing/2014/main" id="{1B624FE7-4634-4EF8-9AB5-C102BE8F0CC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477652" y="5361291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116" name="Oval 115">
                      <a:extLst>
                        <a:ext uri="{FF2B5EF4-FFF2-40B4-BE49-F238E27FC236}">
                          <a16:creationId xmlns:a16="http://schemas.microsoft.com/office/drawing/2014/main" id="{F83B4503-1697-4B24-AA84-BA4C3FC28DF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582206" y="4412512"/>
                      <a:ext cx="184298" cy="15240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2A6AB0FA-642F-4680-AEC1-69CDCF831BB7}"/>
                    </a:ext>
                  </a:extLst>
                </p:cNvPr>
                <p:cNvGrpSpPr/>
                <p:nvPr/>
              </p:nvGrpSpPr>
              <p:grpSpPr>
                <a:xfrm>
                  <a:off x="7233448" y="2896901"/>
                  <a:ext cx="3762603" cy="1113841"/>
                  <a:chOff x="7210197" y="3064959"/>
                  <a:chExt cx="3102069" cy="723023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60D12DE5-689A-4D2A-A760-2E44E1D91E91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159673" y="3634092"/>
                    <a:ext cx="65949" cy="45719"/>
                  </a:xfrm>
                  <a:prstGeom prst="ellipse">
                    <a:avLst/>
                  </a:prstGeom>
                  <a:solidFill>
                    <a:srgbClr val="7030A0"/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R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BB95E85D-59E9-4037-9022-1AB04147B707}"/>
                      </a:ext>
                    </a:extLst>
                  </p:cNvPr>
                  <p:cNvGrpSpPr/>
                  <p:nvPr/>
                </p:nvGrpSpPr>
                <p:grpSpPr>
                  <a:xfrm>
                    <a:off x="7210197" y="3064959"/>
                    <a:ext cx="3102069" cy="723023"/>
                    <a:chOff x="7166748" y="3429000"/>
                    <a:chExt cx="3102069" cy="723023"/>
                  </a:xfrm>
                </p:grpSpPr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BEB793F4-685E-438F-A4ED-1BE180A93E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166748" y="3429000"/>
                      <a:ext cx="3102069" cy="723023"/>
                      <a:chOff x="7210196" y="1602782"/>
                      <a:chExt cx="3102069" cy="723023"/>
                    </a:xfrm>
                  </p:grpSpPr>
                  <p:sp>
                    <p:nvSpPr>
                      <p:cNvPr id="82" name="Cylinder 81">
                        <a:extLst>
                          <a:ext uri="{FF2B5EF4-FFF2-40B4-BE49-F238E27FC236}">
                            <a16:creationId xmlns:a16="http://schemas.microsoft.com/office/drawing/2014/main" id="{7CEE2B11-F021-48F4-AE95-0E6B82637B7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16200000">
                        <a:off x="8399724" y="413263"/>
                        <a:ext cx="723014" cy="3102069"/>
                      </a:xfrm>
                      <a:prstGeom prst="can">
                        <a:avLst/>
                      </a:prstGeom>
                      <a:solidFill>
                        <a:schemeClr val="bg1"/>
                      </a:solidFill>
                      <a:ln w="349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R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83" name="Group 82">
                        <a:extLst>
                          <a:ext uri="{FF2B5EF4-FFF2-40B4-BE49-F238E27FC236}">
                            <a16:creationId xmlns:a16="http://schemas.microsoft.com/office/drawing/2014/main" id="{24EAE51C-66BA-4BD7-88A4-506938DDF4D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45104" y="1602789"/>
                        <a:ext cx="763232" cy="723015"/>
                        <a:chOff x="9103782" y="3928730"/>
                        <a:chExt cx="2080437" cy="2080437"/>
                      </a:xfrm>
                    </p:grpSpPr>
                    <p:pic>
                      <p:nvPicPr>
                        <p:cNvPr id="102" name="Graphic 101" descr="Atom outline">
                          <a:extLst>
                            <a:ext uri="{FF2B5EF4-FFF2-40B4-BE49-F238E27FC236}">
                              <a16:creationId xmlns:a16="http://schemas.microsoft.com/office/drawing/2014/main" id="{9D4F8B09-05EC-4ADB-9F8B-A213906BA7C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103782" y="3928730"/>
                          <a:ext cx="2080437" cy="2080437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03" name="Oval 102">
                          <a:extLst>
                            <a:ext uri="{FF2B5EF4-FFF2-40B4-BE49-F238E27FC236}">
                              <a16:creationId xmlns:a16="http://schemas.microsoft.com/office/drawing/2014/main" id="{46D9C93C-46B5-4440-A378-B7179453BC1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38167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2D30BC70-54F8-460F-AB62-56F9C6A2BEA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220117" y="5508375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9E5592FD-CBAA-4028-A205-16D891AAE4E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77652" y="5361291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6" name="Oval 105">
                          <a:extLst>
                            <a:ext uri="{FF2B5EF4-FFF2-40B4-BE49-F238E27FC236}">
                              <a16:creationId xmlns:a16="http://schemas.microsoft.com/office/drawing/2014/main" id="{335C0C29-CB29-494C-BC7A-E6491250771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582206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84" name="Group 83">
                        <a:extLst>
                          <a:ext uri="{FF2B5EF4-FFF2-40B4-BE49-F238E27FC236}">
                            <a16:creationId xmlns:a16="http://schemas.microsoft.com/office/drawing/2014/main" id="{D61D18CA-4834-4908-92C5-1C44DD3E54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141600" y="1602789"/>
                        <a:ext cx="763232" cy="723015"/>
                        <a:chOff x="9103782" y="3928730"/>
                        <a:chExt cx="2080437" cy="2080437"/>
                      </a:xfrm>
                    </p:grpSpPr>
                    <p:pic>
                      <p:nvPicPr>
                        <p:cNvPr id="97" name="Graphic 96" descr="Atom outline">
                          <a:extLst>
                            <a:ext uri="{FF2B5EF4-FFF2-40B4-BE49-F238E27FC236}">
                              <a16:creationId xmlns:a16="http://schemas.microsoft.com/office/drawing/2014/main" id="{461B293A-A5E3-483A-A50E-F1FE6CC648C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103782" y="3928730"/>
                          <a:ext cx="2080437" cy="2080437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98" name="Oval 97">
                          <a:extLst>
                            <a:ext uri="{FF2B5EF4-FFF2-40B4-BE49-F238E27FC236}">
                              <a16:creationId xmlns:a16="http://schemas.microsoft.com/office/drawing/2014/main" id="{CBF641E7-D7B1-4101-804F-0AB50879FB1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38167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9" name="Oval 98">
                          <a:extLst>
                            <a:ext uri="{FF2B5EF4-FFF2-40B4-BE49-F238E27FC236}">
                              <a16:creationId xmlns:a16="http://schemas.microsoft.com/office/drawing/2014/main" id="{C947F452-013F-40CB-8CA4-5C2BDDAA057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220117" y="5508375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0" name="Oval 99">
                          <a:extLst>
                            <a:ext uri="{FF2B5EF4-FFF2-40B4-BE49-F238E27FC236}">
                              <a16:creationId xmlns:a16="http://schemas.microsoft.com/office/drawing/2014/main" id="{90D23CF5-4372-45CB-9A00-DBA35530723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77652" y="5361291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101" name="Oval 100">
                          <a:extLst>
                            <a:ext uri="{FF2B5EF4-FFF2-40B4-BE49-F238E27FC236}">
                              <a16:creationId xmlns:a16="http://schemas.microsoft.com/office/drawing/2014/main" id="{BA2EF636-8B81-4C65-B1AC-BC1692CE306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582206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85" name="Group 84">
                        <a:extLst>
                          <a:ext uri="{FF2B5EF4-FFF2-40B4-BE49-F238E27FC236}">
                            <a16:creationId xmlns:a16="http://schemas.microsoft.com/office/drawing/2014/main" id="{31A90B88-0C63-48D5-8340-AC0F473C12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802447" y="1602782"/>
                        <a:ext cx="763232" cy="723015"/>
                        <a:chOff x="9103782" y="3928730"/>
                        <a:chExt cx="2080437" cy="2080437"/>
                      </a:xfrm>
                    </p:grpSpPr>
                    <p:pic>
                      <p:nvPicPr>
                        <p:cNvPr id="92" name="Graphic 91" descr="Atom outline">
                          <a:extLst>
                            <a:ext uri="{FF2B5EF4-FFF2-40B4-BE49-F238E27FC236}">
                              <a16:creationId xmlns:a16="http://schemas.microsoft.com/office/drawing/2014/main" id="{115178DC-BD2B-46E7-8DC1-60D0B372CCE0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103782" y="3928730"/>
                          <a:ext cx="2080437" cy="2080437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93" name="Oval 92">
                          <a:extLst>
                            <a:ext uri="{FF2B5EF4-FFF2-40B4-BE49-F238E27FC236}">
                              <a16:creationId xmlns:a16="http://schemas.microsoft.com/office/drawing/2014/main" id="{D4D2F1C7-D23B-4848-A42E-571CB590F0B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38167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4" name="Oval 93">
                          <a:extLst>
                            <a:ext uri="{FF2B5EF4-FFF2-40B4-BE49-F238E27FC236}">
                              <a16:creationId xmlns:a16="http://schemas.microsoft.com/office/drawing/2014/main" id="{B8210CD5-EA78-422F-96CF-57E7AC9AF8B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220117" y="5508375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5" name="Oval 94">
                          <a:extLst>
                            <a:ext uri="{FF2B5EF4-FFF2-40B4-BE49-F238E27FC236}">
                              <a16:creationId xmlns:a16="http://schemas.microsoft.com/office/drawing/2014/main" id="{5B22A8BB-C3B5-44A3-AA1B-4870F4D8769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77652" y="5361291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6" name="Oval 95">
                          <a:extLst>
                            <a:ext uri="{FF2B5EF4-FFF2-40B4-BE49-F238E27FC236}">
                              <a16:creationId xmlns:a16="http://schemas.microsoft.com/office/drawing/2014/main" id="{27C9CA62-6B6A-4F2D-BCA4-8571AA84926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582206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</p:grpSp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30D64BC0-448F-419D-A6AC-4FB7B60738F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517015" y="1602786"/>
                        <a:ext cx="763232" cy="723015"/>
                        <a:chOff x="9103782" y="3928730"/>
                        <a:chExt cx="2080437" cy="2080437"/>
                      </a:xfrm>
                    </p:grpSpPr>
                    <p:pic>
                      <p:nvPicPr>
                        <p:cNvPr id="87" name="Graphic 86" descr="Atom outline">
                          <a:extLst>
                            <a:ext uri="{FF2B5EF4-FFF2-40B4-BE49-F238E27FC236}">
                              <a16:creationId xmlns:a16="http://schemas.microsoft.com/office/drawing/2014/main" id="{C49BAB2F-537D-4C8B-B06E-59CA52FE2247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103782" y="3928730"/>
                          <a:ext cx="2080437" cy="2080437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88" name="Oval 87">
                          <a:extLst>
                            <a:ext uri="{FF2B5EF4-FFF2-40B4-BE49-F238E27FC236}">
                              <a16:creationId xmlns:a16="http://schemas.microsoft.com/office/drawing/2014/main" id="{7BE6D9CC-9747-48C2-8F45-6546807752B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38167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89" name="Oval 88">
                          <a:extLst>
                            <a:ext uri="{FF2B5EF4-FFF2-40B4-BE49-F238E27FC236}">
                              <a16:creationId xmlns:a16="http://schemas.microsoft.com/office/drawing/2014/main" id="{55939A4F-F170-46E5-8B9B-B1AC3DA569B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220117" y="5508375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0" name="Oval 89">
                          <a:extLst>
                            <a:ext uri="{FF2B5EF4-FFF2-40B4-BE49-F238E27FC236}">
                              <a16:creationId xmlns:a16="http://schemas.microsoft.com/office/drawing/2014/main" id="{24F3276A-F249-488B-BE90-E1D75466E86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477652" y="5361291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91" name="Oval 90">
                          <a:extLst>
                            <a:ext uri="{FF2B5EF4-FFF2-40B4-BE49-F238E27FC236}">
                              <a16:creationId xmlns:a16="http://schemas.microsoft.com/office/drawing/2014/main" id="{3FC1A4C1-CC4C-4AA5-8BC6-292C2DF5FD0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582206" y="4412512"/>
                          <a:ext cx="184298" cy="152400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8A36DA45-EEDC-47C8-8341-425E7466F395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8773051" y="3564780"/>
                      <a:ext cx="65949" cy="4571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25221190-EA68-4076-B4B9-5E3B327D6B52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8075651" y="3519061"/>
                      <a:ext cx="65949" cy="4571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8EE572C5-F984-41EF-BE70-D5D2CC5D2990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9268401" y="4075658"/>
                      <a:ext cx="65949" cy="4571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858F86A2-A5CE-45C3-AC77-14F2E98F8918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9419918" y="3541920"/>
                      <a:ext cx="65949" cy="4571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BB55D7C2-FE4B-46E2-867F-0648125817EA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10082448" y="4052798"/>
                      <a:ext cx="65949" cy="4571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AFB70C2D-8F93-4184-9DCC-03FE11DF4BD7}"/>
                        </a:ext>
                      </a:extLst>
                    </p:cNvPr>
                    <p:cNvSpPr/>
                    <p:nvPr/>
                  </p:nvSpPr>
                  <p:spPr bwMode="auto">
                    <a:xfrm flipH="1">
                      <a:off x="7450661" y="4043852"/>
                      <a:ext cx="65949" cy="45719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333D3BCB-CF65-4993-BCD9-DE6F61C0F758}"/>
                    </a:ext>
                  </a:extLst>
                </p:cNvPr>
                <p:cNvGrpSpPr/>
                <p:nvPr/>
              </p:nvGrpSpPr>
              <p:grpSpPr>
                <a:xfrm>
                  <a:off x="7289862" y="4585342"/>
                  <a:ext cx="3762603" cy="1339673"/>
                  <a:chOff x="7310180" y="4935071"/>
                  <a:chExt cx="3762603" cy="1339673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99101D89-24F6-4B23-8AE8-FDF017E4C3ED}"/>
                      </a:ext>
                    </a:extLst>
                  </p:cNvPr>
                  <p:cNvGrpSpPr/>
                  <p:nvPr/>
                </p:nvGrpSpPr>
                <p:grpSpPr>
                  <a:xfrm>
                    <a:off x="7310180" y="4935071"/>
                    <a:ext cx="3762603" cy="1339673"/>
                    <a:chOff x="7310180" y="4944606"/>
                    <a:chExt cx="3762603" cy="1339673"/>
                  </a:xfrm>
                </p:grpSpPr>
                <p:grpSp>
                  <p:nvGrpSpPr>
                    <p:cNvPr id="37" name="Group 36">
                      <a:extLst>
                        <a:ext uri="{FF2B5EF4-FFF2-40B4-BE49-F238E27FC236}">
                          <a16:creationId xmlns:a16="http://schemas.microsoft.com/office/drawing/2014/main" id="{82D35A3B-3849-49A5-BA61-62375F0EED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10180" y="4944606"/>
                      <a:ext cx="3762603" cy="1339673"/>
                      <a:chOff x="7210197" y="3064968"/>
                      <a:chExt cx="3102069" cy="723014"/>
                    </a:xfrm>
                  </p:grpSpPr>
                  <p:sp>
                    <p:nvSpPr>
                      <p:cNvPr id="45" name="Oval 44">
                        <a:extLst>
                          <a:ext uri="{FF2B5EF4-FFF2-40B4-BE49-F238E27FC236}">
                            <a16:creationId xmlns:a16="http://schemas.microsoft.com/office/drawing/2014/main" id="{DD4871E9-D1A4-457D-B127-192EB26292F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flipH="1">
                        <a:off x="8159673" y="3634092"/>
                        <a:ext cx="65949" cy="45719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 w="9525" cap="flat" cmpd="sng" algn="ctr">
                        <a:solidFill>
                          <a:srgbClr val="7030A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R="0" algn="ct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03435B33-4256-47F8-8274-9E8926117B4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210197" y="3064968"/>
                        <a:ext cx="3102069" cy="723014"/>
                        <a:chOff x="7166748" y="3429009"/>
                        <a:chExt cx="3102069" cy="723014"/>
                      </a:xfrm>
                    </p:grpSpPr>
                    <p:grpSp>
                      <p:nvGrpSpPr>
                        <p:cNvPr id="47" name="Group 46">
                          <a:extLst>
                            <a:ext uri="{FF2B5EF4-FFF2-40B4-BE49-F238E27FC236}">
                              <a16:creationId xmlns:a16="http://schemas.microsoft.com/office/drawing/2014/main" id="{915BBA66-CB24-49D0-8E58-00917C5CFB1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166748" y="3429009"/>
                          <a:ext cx="3102069" cy="723014"/>
                          <a:chOff x="7210196" y="1602791"/>
                          <a:chExt cx="3102069" cy="723014"/>
                        </a:xfrm>
                      </p:grpSpPr>
                      <p:sp>
                        <p:nvSpPr>
                          <p:cNvPr id="53" name="Cylinder 52">
                            <a:extLst>
                              <a:ext uri="{FF2B5EF4-FFF2-40B4-BE49-F238E27FC236}">
                                <a16:creationId xmlns:a16="http://schemas.microsoft.com/office/drawing/2014/main" id="{876AC46C-80CE-43D8-A370-577833DAB33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rot="16200000">
                            <a:off x="8399724" y="413263"/>
                            <a:ext cx="723014" cy="3102069"/>
                          </a:xfrm>
                          <a:prstGeom prst="can">
                            <a:avLst/>
                          </a:prstGeom>
                          <a:solidFill>
                            <a:schemeClr val="bg1"/>
                          </a:solidFill>
                          <a:ln w="34925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R="0" algn="ctr" defTabSz="914400" rtl="0" eaLnBrk="0" fontAlgn="base" latinLnBrk="0" hangingPunct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endPara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54" name="Group 53">
                            <a:extLst>
                              <a:ext uri="{FF2B5EF4-FFF2-40B4-BE49-F238E27FC236}">
                                <a16:creationId xmlns:a16="http://schemas.microsoft.com/office/drawing/2014/main" id="{CBC8CAE7-B0E4-4B83-A449-8DF678F4723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7500415" y="1666454"/>
                            <a:ext cx="763232" cy="615294"/>
                            <a:chOff x="9254551" y="4111919"/>
                            <a:chExt cx="2080437" cy="1770474"/>
                          </a:xfrm>
                        </p:grpSpPr>
                        <p:pic>
                          <p:nvPicPr>
                            <p:cNvPr id="68" name="Graphic 67" descr="Atom outline">
                              <a:extLst>
                                <a:ext uri="{FF2B5EF4-FFF2-40B4-BE49-F238E27FC236}">
                                  <a16:creationId xmlns:a16="http://schemas.microsoft.com/office/drawing/2014/main" id="{AA5EC78C-934D-4B20-8463-EC478900FD63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4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54551" y="4188122"/>
                              <a:ext cx="2080437" cy="1694271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69" name="Oval 68">
                              <a:extLst>
                                <a:ext uri="{FF2B5EF4-FFF2-40B4-BE49-F238E27FC236}">
                                  <a16:creationId xmlns:a16="http://schemas.microsoft.com/office/drawing/2014/main" id="{B52654C2-0909-448D-82E1-3643F77FBA82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9438173" y="4111919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70" name="Oval 69">
                              <a:extLst>
                                <a:ext uri="{FF2B5EF4-FFF2-40B4-BE49-F238E27FC236}">
                                  <a16:creationId xmlns:a16="http://schemas.microsoft.com/office/drawing/2014/main" id="{100C095C-0DD7-4F07-843F-4E1FA8C5FE6E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0315993" y="5545512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71" name="Oval 70">
                              <a:extLst>
                                <a:ext uri="{FF2B5EF4-FFF2-40B4-BE49-F238E27FC236}">
                                  <a16:creationId xmlns:a16="http://schemas.microsoft.com/office/drawing/2014/main" id="{3E890C3E-E55C-41FF-AE77-2D884CE57966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9478834" y="5285076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72" name="Oval 71">
                              <a:extLst>
                                <a:ext uri="{FF2B5EF4-FFF2-40B4-BE49-F238E27FC236}">
                                  <a16:creationId xmlns:a16="http://schemas.microsoft.com/office/drawing/2014/main" id="{DBB02B04-4AB5-489D-8202-0B5BB14CA8F6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0297313" y="4116275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EEB67E25-B99C-4850-8724-DCFE42800E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167906" y="1667967"/>
                            <a:ext cx="763232" cy="587911"/>
                            <a:chOff x="9175487" y="4116269"/>
                            <a:chExt cx="2080437" cy="1691680"/>
                          </a:xfrm>
                        </p:grpSpPr>
                        <p:pic>
                          <p:nvPicPr>
                            <p:cNvPr id="64" name="Graphic 63" descr="Atom outline">
                              <a:extLst>
                                <a:ext uri="{FF2B5EF4-FFF2-40B4-BE49-F238E27FC236}">
                                  <a16:creationId xmlns:a16="http://schemas.microsoft.com/office/drawing/2014/main" id="{89C9062C-0C1A-4413-B187-E0A67581EF50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4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75487" y="4293942"/>
                              <a:ext cx="2080437" cy="1514007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65" name="Oval 64">
                              <a:extLst>
                                <a:ext uri="{FF2B5EF4-FFF2-40B4-BE49-F238E27FC236}">
                                  <a16:creationId xmlns:a16="http://schemas.microsoft.com/office/drawing/2014/main" id="{F62001F6-2709-4EAD-AB98-3A9247E2CC16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9388974" y="4116269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66" name="Oval 65">
                              <a:extLst>
                                <a:ext uri="{FF2B5EF4-FFF2-40B4-BE49-F238E27FC236}">
                                  <a16:creationId xmlns:a16="http://schemas.microsoft.com/office/drawing/2014/main" id="{982F52B8-1CC9-485F-819E-590D97470C64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0220117" y="5508375"/>
                              <a:ext cx="184298" cy="152400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67" name="Oval 66">
                              <a:extLst>
                                <a:ext uri="{FF2B5EF4-FFF2-40B4-BE49-F238E27FC236}">
                                  <a16:creationId xmlns:a16="http://schemas.microsoft.com/office/drawing/2014/main" id="{3ED8193B-0B9C-4B54-A5D6-63AC21D28A67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9429915" y="5261638"/>
                              <a:ext cx="184299" cy="152401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6" name="Group 55">
                            <a:extLst>
                              <a:ext uri="{FF2B5EF4-FFF2-40B4-BE49-F238E27FC236}">
                                <a16:creationId xmlns:a16="http://schemas.microsoft.com/office/drawing/2014/main" id="{00C82EC8-D523-4663-82F7-FCD2F1EDA1A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845678" y="1720930"/>
                            <a:ext cx="763232" cy="526165"/>
                            <a:chOff x="9221620" y="4268692"/>
                            <a:chExt cx="2080437" cy="1514010"/>
                          </a:xfrm>
                        </p:grpSpPr>
                        <p:pic>
                          <p:nvPicPr>
                            <p:cNvPr id="61" name="Graphic 60" descr="Atom outline">
                              <a:extLst>
                                <a:ext uri="{FF2B5EF4-FFF2-40B4-BE49-F238E27FC236}">
                                  <a16:creationId xmlns:a16="http://schemas.microsoft.com/office/drawing/2014/main" id="{F701FE83-B9A3-44E4-B2E9-1CF23640FCE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4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21620" y="4268692"/>
                              <a:ext cx="2080437" cy="1514010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62" name="Oval 61">
                              <a:extLst>
                                <a:ext uri="{FF2B5EF4-FFF2-40B4-BE49-F238E27FC236}">
                                  <a16:creationId xmlns:a16="http://schemas.microsoft.com/office/drawing/2014/main" id="{B4BEF174-14A5-4813-96E3-C6A43837F62F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0220117" y="5508375"/>
                              <a:ext cx="184298" cy="152400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63" name="Oval 62">
                              <a:extLst>
                                <a:ext uri="{FF2B5EF4-FFF2-40B4-BE49-F238E27FC236}">
                                  <a16:creationId xmlns:a16="http://schemas.microsoft.com/office/drawing/2014/main" id="{CB692ECC-BE48-43E5-B93C-8EA37A4BEEC8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0337494" y="4436578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12F0C702-EFB1-4102-BFF0-9D8F87AD14C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517355" y="1724647"/>
                            <a:ext cx="763232" cy="501925"/>
                            <a:chOff x="9104708" y="4279380"/>
                            <a:chExt cx="2080437" cy="1444263"/>
                          </a:xfrm>
                        </p:grpSpPr>
                        <p:pic>
                          <p:nvPicPr>
                            <p:cNvPr id="58" name="Graphic 57" descr="Atom outline">
                              <a:extLst>
                                <a:ext uri="{FF2B5EF4-FFF2-40B4-BE49-F238E27FC236}">
                                  <a16:creationId xmlns:a16="http://schemas.microsoft.com/office/drawing/2014/main" id="{E9B99E18-C92E-4F0B-A859-B6C8A0E17042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  <a:ext uri="{96DAC541-7B7A-43D3-8B79-37D633B846F1}">
                                  <asvg:svgBlip xmlns:asvg="http://schemas.microsoft.com/office/drawing/2016/SVG/main" r:embed="rId4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04708" y="4279380"/>
                              <a:ext cx="2080437" cy="1444263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0447A9FB-B121-433C-93DE-5E48E7116851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10220735" y="4485272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43EC6890-FA0E-406F-99EA-B42B66E04FBE}"/>
                                </a:ext>
                              </a:extLst>
                            </p:cNvPr>
                            <p:cNvSpPr/>
                            <p:nvPr/>
                          </p:nvSpPr>
                          <p:spPr bwMode="auto">
                            <a:xfrm>
                              <a:off x="9546529" y="5240161"/>
                              <a:ext cx="184299" cy="152399"/>
                            </a:xfrm>
                            <a:prstGeom prst="ellipse">
                              <a:avLst/>
                            </a:prstGeom>
                            <a:solidFill>
                              <a:srgbClr val="7030A0"/>
                            </a:solidFill>
                            <a:ln w="9525" cap="flat" cmpd="sng" algn="ctr">
                              <a:solidFill>
                                <a:srgbClr val="7030A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R="0" algn="ctr" defTabSz="914400" rtl="0" eaLnBrk="0" fontAlgn="base" latinLnBrk="0" hangingPunct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endParaRPr kumimoji="0" lang="en-US" sz="1800" b="0" i="0" u="none" strike="noStrike" cap="none" normalizeH="0" baseline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+mn-lt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48" name="Oval 47">
                          <a:extLst>
                            <a:ext uri="{FF2B5EF4-FFF2-40B4-BE49-F238E27FC236}">
                              <a16:creationId xmlns:a16="http://schemas.microsoft.com/office/drawing/2014/main" id="{FAD3AA7E-904C-4CC9-9EBF-CF0FAE02794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H="1">
                          <a:off x="8571085" y="3496294"/>
                          <a:ext cx="65949" cy="45719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49" name="Oval 48">
                          <a:extLst>
                            <a:ext uri="{FF2B5EF4-FFF2-40B4-BE49-F238E27FC236}">
                              <a16:creationId xmlns:a16="http://schemas.microsoft.com/office/drawing/2014/main" id="{CEC00DA3-7843-4F35-865F-7E6799D4554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H="1">
                          <a:off x="8526110" y="3598148"/>
                          <a:ext cx="65949" cy="45719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0" name="Oval 49">
                          <a:extLst>
                            <a:ext uri="{FF2B5EF4-FFF2-40B4-BE49-F238E27FC236}">
                              <a16:creationId xmlns:a16="http://schemas.microsoft.com/office/drawing/2014/main" id="{7C81DCC4-3144-4ED2-9FCF-E5DD2B46516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H="1">
                          <a:off x="9638770" y="3496364"/>
                          <a:ext cx="65949" cy="45719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1" name="Oval 50">
                          <a:extLst>
                            <a:ext uri="{FF2B5EF4-FFF2-40B4-BE49-F238E27FC236}">
                              <a16:creationId xmlns:a16="http://schemas.microsoft.com/office/drawing/2014/main" id="{FB934E49-B31A-4CB0-8604-1AEAFF79631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H="1">
                          <a:off x="10027180" y="3892237"/>
                          <a:ext cx="65949" cy="45719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  <p:sp>
                      <p:nvSpPr>
                        <p:cNvPr id="52" name="Oval 51">
                          <a:extLst>
                            <a:ext uri="{FF2B5EF4-FFF2-40B4-BE49-F238E27FC236}">
                              <a16:creationId xmlns:a16="http://schemas.microsoft.com/office/drawing/2014/main" id="{CF3E374B-AE4B-4586-841A-BA5BD0DA962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H="1">
                          <a:off x="9281937" y="3498473"/>
                          <a:ext cx="65949" cy="45719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 w="9525" cap="flat" cmpd="sng" algn="ctr">
                          <a:solidFill>
                            <a:srgbClr val="7030A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R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38" name="Straight Arrow Connector 37">
                      <a:extLst>
                        <a:ext uri="{FF2B5EF4-FFF2-40B4-BE49-F238E27FC236}">
                          <a16:creationId xmlns:a16="http://schemas.microsoft.com/office/drawing/2014/main" id="{251D9B2E-354A-4241-9BD6-97FA086D608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8275362" y="5111592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39" name="Straight Arrow Connector 38">
                      <a:extLst>
                        <a:ext uri="{FF2B5EF4-FFF2-40B4-BE49-F238E27FC236}">
                          <a16:creationId xmlns:a16="http://schemas.microsoft.com/office/drawing/2014/main" id="{F656E6F9-D025-4320-80AF-06232A20E65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8712812" y="5122225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65247840-655A-4220-A407-191A9123E3E0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9172079" y="5122225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5264A103-6B02-4FFC-B94B-8422690DE59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7845254" y="5112510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2" name="Straight Arrow Connector 41">
                      <a:extLst>
                        <a:ext uri="{FF2B5EF4-FFF2-40B4-BE49-F238E27FC236}">
                          <a16:creationId xmlns:a16="http://schemas.microsoft.com/office/drawing/2014/main" id="{022FD803-CCAB-4095-B66B-71650C992760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9603011" y="5122225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6FE59F5C-8BCC-47E0-9022-68FB366A24D3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0022515" y="5122225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E0F358F7-CE02-4C77-BBA1-9876597A838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0474250" y="5112336"/>
                      <a:ext cx="225489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22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B53365DE-0EAE-437B-B668-40DA1676FF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748090" y="5060952"/>
                    <a:ext cx="82009" cy="98136"/>
                  </a:xfrm>
                  <a:prstGeom prst="ellipse">
                    <a:avLst/>
                  </a:prstGeom>
                  <a:solidFill>
                    <a:srgbClr val="7030A0"/>
                  </a:solidFill>
                  <a:ln w="9525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R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endParaRPr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9E25871-86FF-48AD-A5AD-9A4F88A6F2CF}"/>
                    </a:ext>
                  </a:extLst>
                </p:cNvPr>
                <p:cNvSpPr txBox="1"/>
                <p:nvPr/>
              </p:nvSpPr>
              <p:spPr>
                <a:xfrm>
                  <a:off x="7942787" y="842323"/>
                  <a:ext cx="7058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0"/>
                    </a:spcBef>
                  </a:pPr>
                  <a:r>
                    <a:rPr lang="en-US" sz="1800" b="1" dirty="0">
                      <a:solidFill>
                        <a:schemeClr val="tx1"/>
                      </a:solidFill>
                      <a:latin typeface="+mn-lt"/>
                    </a:rPr>
                    <a:t>Atom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2C13E9D-BCC2-4704-B9B9-F36F32D7A553}"/>
                    </a:ext>
                  </a:extLst>
                </p:cNvPr>
                <p:cNvSpPr txBox="1"/>
                <p:nvPr/>
              </p:nvSpPr>
              <p:spPr>
                <a:xfrm>
                  <a:off x="9392784" y="842323"/>
                  <a:ext cx="9705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spcBef>
                      <a:spcPts val="0"/>
                    </a:spcBef>
                  </a:pPr>
                  <a:r>
                    <a:rPr lang="en-US" sz="1800" b="1" dirty="0">
                      <a:solidFill>
                        <a:srgbClr val="7030A0"/>
                      </a:solidFill>
                      <a:latin typeface="+mn-lt"/>
                    </a:rPr>
                    <a:t>Electron</a:t>
                  </a: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D0BBD8D-5541-4720-9914-31B7A6829660}"/>
                  </a:ext>
                </a:extLst>
              </p:cNvPr>
              <p:cNvSpPr/>
              <p:nvPr/>
            </p:nvSpPr>
            <p:spPr bwMode="auto">
              <a:xfrm flipH="1">
                <a:off x="9579118" y="4937403"/>
                <a:ext cx="79992" cy="84713"/>
              </a:xfrm>
              <a:prstGeom prst="ellipse">
                <a:avLst/>
              </a:prstGeom>
              <a:solidFill>
                <a:srgbClr val="7030A0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63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#1: Let’s Power Stuff!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1A7-94A1-DA45-8547-C7EE070B6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6887" cy="4351338"/>
          </a:xfrm>
        </p:spPr>
        <p:txBody>
          <a:bodyPr>
            <a:norm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 to power an equipment: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Light motor (Project 1),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Fan (Project 2)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Horn (Project 6)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happens when you switch direction of an equipment? What does it mean?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Red light / Yellow light (Projects 4 and 5)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you combine equipment? What do you notice?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Light and sound (Project 7)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11</a:t>
            </a:fld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BFCF634-AED0-4F0E-B9F7-E9095665B9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82" y="1825625"/>
            <a:ext cx="5038043" cy="39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7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#2: How Does Electricity 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1A7-94A1-DA45-8547-C7EE070B6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6887" cy="4351338"/>
          </a:xfrm>
        </p:spPr>
        <p:txBody>
          <a:bodyPr>
            <a:norm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 to make a circuit with: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Your body</a:t>
            </a:r>
          </a:p>
          <a:p>
            <a:pPr marL="566738" marR="0" lvl="1" indent="-279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Your friends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happens when you add objects to your circuit? Why is that?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about other stuffs? Water?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E80BF89-5AA6-4DED-AD94-D63E6A5F23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t="5235" r="20597" b="5081"/>
          <a:stretch/>
        </p:blipFill>
        <p:spPr bwMode="auto">
          <a:xfrm>
            <a:off x="8052319" y="1330342"/>
            <a:ext cx="2640564" cy="41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6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#3: How Do You Make Electricity?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1A7-94A1-DA45-8547-C7EE070B6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6887" cy="4351338"/>
          </a:xfrm>
        </p:spPr>
        <p:txBody>
          <a:bodyPr>
            <a:norm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you make the clock work with a lemon? What does it mean?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 other fruits / vegetables. Why do some work and others don’t?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>
                  <a:lumMod val="65000"/>
                  <a:lumOff val="35000"/>
                </a:srgbClr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you think of other ways to make electricity?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00D3325-081D-4940-8766-33CC342F99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20" y="1354170"/>
            <a:ext cx="4760514" cy="46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5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AC729-BD4B-411D-A506-37ADA64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2D6C3-4782-4A8E-B92B-0527A7F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E81F2-69D7-4AB4-A753-B74EE99536EC}"/>
              </a:ext>
            </a:extLst>
          </p:cNvPr>
          <p:cNvSpPr txBox="1">
            <a:spLocks/>
          </p:cNvSpPr>
          <p:nvPr/>
        </p:nvSpPr>
        <p:spPr>
          <a:xfrm>
            <a:off x="0" y="3028950"/>
            <a:ext cx="12191999" cy="8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1491871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Smallest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1A7-94A1-DA45-8547-C7EE070B6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86887" cy="4351338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Atoms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 the smallest piece of an element.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Atoms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are made of protons (+), neutrons (0), and electrons (-).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number of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FF0000"/>
                  </a:glow>
                </a:effectLst>
                <a:uLnTx/>
                <a:uFillTx/>
                <a:latin typeface="Arial" charset="0"/>
                <a:ea typeface="+mn-ea"/>
                <a:cs typeface="+mn-cs"/>
              </a:rPr>
              <a:t>protons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atom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determines the kind of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element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7B3412F-32D0-47E2-9E7F-164DF4341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13" t="13471"/>
          <a:stretch/>
        </p:blipFill>
        <p:spPr>
          <a:xfrm>
            <a:off x="6525086" y="1279525"/>
            <a:ext cx="5488919" cy="46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3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1A7-94A1-DA45-8547-C7EE070B6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1252576"/>
          </a:xfrm>
        </p:spPr>
        <p:txBody>
          <a:bodyPr>
            <a:normAutofit/>
          </a:bodyPr>
          <a:lstStyle/>
          <a:p>
            <a:r>
              <a:rPr lang="en-US" sz="2400" dirty="0"/>
              <a:t>Nuclear power plants use a chain reaction to boil water to make steam </a:t>
            </a:r>
          </a:p>
          <a:p>
            <a:r>
              <a:rPr lang="en-US" sz="2400" dirty="0"/>
              <a:t>The steam is used to make a machine move, which generates electricity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F7FE6-E02C-49E9-AEA8-305962A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7" t="43373" r="21836" b="6104"/>
          <a:stretch/>
        </p:blipFill>
        <p:spPr>
          <a:xfrm>
            <a:off x="3198844" y="3078201"/>
            <a:ext cx="5794310" cy="2941794"/>
          </a:xfrm>
          <a:prstGeom prst="rect">
            <a:avLst/>
          </a:prstGeom>
        </p:spPr>
      </p:pic>
      <p:pic>
        <p:nvPicPr>
          <p:cNvPr id="9" name="Graphic 8" descr="Film strip outline">
            <a:hlinkClick r:id="rId4"/>
            <a:extLst>
              <a:ext uri="{FF2B5EF4-FFF2-40B4-BE49-F238E27FC236}">
                <a16:creationId xmlns:a16="http://schemas.microsoft.com/office/drawing/2014/main" id="{A69B02BE-3865-4416-A732-62FEAB47F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199" y="51055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6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Fusion: Makes Energy by </a:t>
            </a:r>
            <a:br>
              <a:rPr lang="en-US" dirty="0"/>
            </a:br>
            <a:r>
              <a:rPr lang="en-US" dirty="0"/>
              <a:t>Combining Atoms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2" descr="DOE Explains...Nuclear Fusion Reactions | Department of Energy">
            <a:extLst>
              <a:ext uri="{FF2B5EF4-FFF2-40B4-BE49-F238E27FC236}">
                <a16:creationId xmlns:a16="http://schemas.microsoft.com/office/drawing/2014/main" id="{53C13428-0777-4F39-8D40-F2AE9EEFF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24" y="1610942"/>
            <a:ext cx="6237952" cy="44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3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AC729-BD4B-411D-A506-37ADA64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2D6C3-4782-4A8E-B92B-0527A7F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E81F2-69D7-4AB4-A753-B74EE99536EC}"/>
              </a:ext>
            </a:extLst>
          </p:cNvPr>
          <p:cNvSpPr txBox="1">
            <a:spLocks/>
          </p:cNvSpPr>
          <p:nvPr/>
        </p:nvSpPr>
        <p:spPr>
          <a:xfrm>
            <a:off x="0" y="3028950"/>
            <a:ext cx="12191999" cy="8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61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pylon, outdoor object, wire&#10;&#10;Description automatically generated">
            <a:extLst>
              <a:ext uri="{FF2B5EF4-FFF2-40B4-BE49-F238E27FC236}">
                <a16:creationId xmlns:a16="http://schemas.microsoft.com/office/drawing/2014/main" id="{16D5870E-3BC4-4AD3-842D-4B84CF55F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0" r="7502"/>
          <a:stretch/>
        </p:blipFill>
        <p:spPr>
          <a:xfrm>
            <a:off x="4979406" y="0"/>
            <a:ext cx="731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64877A-68D2-2B4B-805C-D0239BD5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87D00-3485-F946-B406-9ECD5E84E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Electricity: </a:t>
            </a:r>
            <a:br>
              <a:rPr lang="en-US" dirty="0"/>
            </a:br>
            <a:r>
              <a:rPr lang="en-US" dirty="0"/>
              <a:t>The Energy We Need </a:t>
            </a:r>
          </a:p>
          <a:p>
            <a:r>
              <a:rPr lang="en-US" dirty="0"/>
              <a:t>What is Electricity </a:t>
            </a:r>
            <a:br>
              <a:rPr lang="en-US" dirty="0"/>
            </a:br>
            <a:r>
              <a:rPr lang="en-US" dirty="0"/>
              <a:t>Made of?</a:t>
            </a:r>
          </a:p>
          <a:p>
            <a:r>
              <a:rPr lang="en-US" dirty="0"/>
              <a:t>Nuclear Energy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FAE5B-8133-3642-B9BF-318D799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4331B-818D-5A4D-8C63-8E30535C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B41-6C78-A94A-B3A4-881089C0A3BD}" type="datetime1">
              <a:rPr lang="en-US" smtClean="0"/>
              <a:t>10/18/2022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AC729-BD4B-411D-A506-37ADA64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2D6C3-4782-4A8E-B92B-0527A7F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E81F2-69D7-4AB4-A753-B74EE99536EC}"/>
              </a:ext>
            </a:extLst>
          </p:cNvPr>
          <p:cNvSpPr txBox="1">
            <a:spLocks/>
          </p:cNvSpPr>
          <p:nvPr/>
        </p:nvSpPr>
        <p:spPr>
          <a:xfrm>
            <a:off x="0" y="3028950"/>
            <a:ext cx="12191999" cy="8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94806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702C-DDD7-8349-9BB0-8D3BA5EA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Welcome Future Nuclear Scientists and Engineers!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6491-82F3-C44C-B9D7-AE15705B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learn about electricity and how it powers our lives!</a:t>
            </a:r>
          </a:p>
          <a:p>
            <a:r>
              <a:rPr lang="en-US" dirty="0"/>
              <a:t>You will learn how machines make electricity!</a:t>
            </a:r>
          </a:p>
          <a:p>
            <a:r>
              <a:rPr lang="en-US" dirty="0"/>
              <a:t>You will build machines that make electricity!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5110-3991-8E4A-AEC1-5C6C417F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0415C-58A1-2542-BA35-FA83B658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411A6E-DBE6-4C56-8CDE-9E648CA1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226" y="3288275"/>
            <a:ext cx="2184201" cy="2201979"/>
          </a:xfrm>
          <a:prstGeom prst="rect">
            <a:avLst/>
          </a:prstGeom>
        </p:spPr>
      </p:pic>
      <p:pic>
        <p:nvPicPr>
          <p:cNvPr id="7" name="Picture 8" descr="What is a laptop?: How to charge a laptop:">
            <a:extLst>
              <a:ext uri="{FF2B5EF4-FFF2-40B4-BE49-F238E27FC236}">
                <a16:creationId xmlns:a16="http://schemas.microsoft.com/office/drawing/2014/main" id="{CAF7325D-66FC-4570-A475-17CAA0D2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" y="3467278"/>
            <a:ext cx="3937252" cy="28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ideo Game Controller Painted Wood Shape">
            <a:extLst>
              <a:ext uri="{FF2B5EF4-FFF2-40B4-BE49-F238E27FC236}">
                <a16:creationId xmlns:a16="http://schemas.microsoft.com/office/drawing/2014/main" id="{593E733E-63ED-48C7-B55E-254151E6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58" y="4106509"/>
            <a:ext cx="1786756" cy="1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13,025 Electric Vehicle Illustrations &amp;amp; Clip Art - iStock">
            <a:extLst>
              <a:ext uri="{FF2B5EF4-FFF2-40B4-BE49-F238E27FC236}">
                <a16:creationId xmlns:a16="http://schemas.microsoft.com/office/drawing/2014/main" id="{62605009-8EBC-4D3B-8105-A7916A8EA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/>
          <a:stretch/>
        </p:blipFill>
        <p:spPr bwMode="auto">
          <a:xfrm>
            <a:off x="9349966" y="2220690"/>
            <a:ext cx="2588620" cy="138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855DF0-D6F3-4EC3-814A-EA162114E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7167" y="3686772"/>
            <a:ext cx="2153793" cy="2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AC729-BD4B-411D-A506-37ADA64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2D6C3-4782-4A8E-B92B-0527A7F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E81F2-69D7-4AB4-A753-B74EE99536EC}"/>
              </a:ext>
            </a:extLst>
          </p:cNvPr>
          <p:cNvSpPr txBox="1">
            <a:spLocks/>
          </p:cNvSpPr>
          <p:nvPr/>
        </p:nvSpPr>
        <p:spPr>
          <a:xfrm>
            <a:off x="0" y="3028950"/>
            <a:ext cx="12191999" cy="8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Electricity: The Energy We Need </a:t>
            </a:r>
          </a:p>
        </p:txBody>
      </p:sp>
    </p:spTree>
    <p:extLst>
      <p:ext uri="{BB962C8B-B14F-4D97-AF65-F5344CB8AC3E}">
        <p14:creationId xmlns:p14="http://schemas.microsoft.com/office/powerpoint/2010/main" val="407115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B9B5A-3014-B24D-BA02-3EEC0D05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A1A7-94A1-DA45-8547-C7EE070B64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just learned that electricity is a kind of </a:t>
            </a:r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energy</a:t>
            </a:r>
            <a:r>
              <a:rPr lang="en-US" b="1" dirty="0"/>
              <a:t>.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dirty="0"/>
          </a:p>
          <a:p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Energy</a:t>
            </a:r>
            <a:r>
              <a:rPr lang="en-US" dirty="0"/>
              <a:t> is the power to put enough </a:t>
            </a:r>
            <a:r>
              <a:rPr lang="en-US" b="1" i="1" dirty="0"/>
              <a:t>force</a:t>
            </a:r>
            <a:r>
              <a:rPr lang="en-US" dirty="0"/>
              <a:t> on something to change it.</a:t>
            </a:r>
          </a:p>
          <a:p>
            <a:r>
              <a:rPr lang="en-US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Energy</a:t>
            </a:r>
            <a:r>
              <a:rPr lang="en-US" dirty="0"/>
              <a:t> exists all around us and even inside of us!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3EB-63CD-C14B-B719-94444053D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EE5-FF9A-3B46-9583-8FADDE3CF8A1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1203-00A7-F742-B3E0-E6904DA1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C41DA9-129A-4CEF-AF7C-4FF1458B6BCB}"/>
              </a:ext>
            </a:extLst>
          </p:cNvPr>
          <p:cNvGrpSpPr/>
          <p:nvPr/>
        </p:nvGrpSpPr>
        <p:grpSpPr>
          <a:xfrm>
            <a:off x="6503093" y="1657720"/>
            <a:ext cx="2170504" cy="3151942"/>
            <a:chOff x="6866463" y="3459612"/>
            <a:chExt cx="1866562" cy="2720711"/>
          </a:xfrm>
        </p:grpSpPr>
        <p:pic>
          <p:nvPicPr>
            <p:cNvPr id="10" name="Graphic 9" descr="Sun outline">
              <a:extLst>
                <a:ext uri="{FF2B5EF4-FFF2-40B4-BE49-F238E27FC236}">
                  <a16:creationId xmlns:a16="http://schemas.microsoft.com/office/drawing/2014/main" id="{8A958ECD-9C87-497D-BC70-2D92AD41A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6463" y="3459612"/>
              <a:ext cx="1866562" cy="1866562"/>
            </a:xfrm>
            <a:prstGeom prst="rect">
              <a:avLst/>
            </a:prstGeom>
          </p:spPr>
        </p:pic>
        <p:pic>
          <p:nvPicPr>
            <p:cNvPr id="11" name="Graphic 10" descr="Plant With Roots outline">
              <a:extLst>
                <a:ext uri="{FF2B5EF4-FFF2-40B4-BE49-F238E27FC236}">
                  <a16:creationId xmlns:a16="http://schemas.microsoft.com/office/drawing/2014/main" id="{0865594A-2163-428A-97FA-74B1C0E39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1006" y="5497033"/>
              <a:ext cx="683290" cy="683290"/>
            </a:xfrm>
            <a:prstGeom prst="rect">
              <a:avLst/>
            </a:prstGeom>
          </p:spPr>
        </p:pic>
        <p:pic>
          <p:nvPicPr>
            <p:cNvPr id="12" name="Graphic 11" descr="Plant With Roots outline">
              <a:extLst>
                <a:ext uri="{FF2B5EF4-FFF2-40B4-BE49-F238E27FC236}">
                  <a16:creationId xmlns:a16="http://schemas.microsoft.com/office/drawing/2014/main" id="{BCDFF800-DA55-44C1-84B5-AA7C29AD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98537" y="5497033"/>
              <a:ext cx="683290" cy="683290"/>
            </a:xfrm>
            <a:prstGeom prst="rect">
              <a:avLst/>
            </a:prstGeom>
          </p:spPr>
        </p:pic>
        <p:pic>
          <p:nvPicPr>
            <p:cNvPr id="13" name="Graphic 12" descr="Plant With Roots outline">
              <a:extLst>
                <a:ext uri="{FF2B5EF4-FFF2-40B4-BE49-F238E27FC236}">
                  <a16:creationId xmlns:a16="http://schemas.microsoft.com/office/drawing/2014/main" id="{4B8E1851-AF38-439D-9AFC-926E0B9B5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16454" y="5497033"/>
              <a:ext cx="683290" cy="683290"/>
            </a:xfrm>
            <a:prstGeom prst="rect">
              <a:avLst/>
            </a:prstGeom>
          </p:spPr>
        </p:pic>
      </p:grpSp>
      <p:pic>
        <p:nvPicPr>
          <p:cNvPr id="14" name="Graphic 13" descr="Soccer outline">
            <a:extLst>
              <a:ext uri="{FF2B5EF4-FFF2-40B4-BE49-F238E27FC236}">
                <a16:creationId xmlns:a16="http://schemas.microsoft.com/office/drawing/2014/main" id="{2E89A020-7368-4F52-B4C6-49C18515FA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2458" y="2268610"/>
            <a:ext cx="2278202" cy="2278202"/>
          </a:xfrm>
          <a:prstGeom prst="rect">
            <a:avLst/>
          </a:prstGeom>
        </p:spPr>
      </p:pic>
      <p:pic>
        <p:nvPicPr>
          <p:cNvPr id="15" name="Graphic 14" descr="Soccer ball with solid fill">
            <a:extLst>
              <a:ext uri="{FF2B5EF4-FFF2-40B4-BE49-F238E27FC236}">
                <a16:creationId xmlns:a16="http://schemas.microsoft.com/office/drawing/2014/main" id="{AFBF279A-533C-4497-AF24-698F5F3709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65534" y="3994948"/>
            <a:ext cx="441348" cy="4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8FBD-8884-2749-B814-65EEBC58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Energy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70AC8-306C-3F40-967A-B0AEB434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04FDB-3789-C645-B52C-9CCB1A735439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5A3F6-91C9-6742-AAB1-16DDE686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6" descr="Energy Transformation | Texas Gateway">
            <a:extLst>
              <a:ext uri="{FF2B5EF4-FFF2-40B4-BE49-F238E27FC236}">
                <a16:creationId xmlns:a16="http://schemas.microsoft.com/office/drawing/2014/main" id="{91A49FD5-E922-4D50-B619-83C8119ADD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32" y="1208502"/>
            <a:ext cx="6050582" cy="48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DCEB289-80B1-446E-B22E-F4E6AA70A81C}"/>
              </a:ext>
            </a:extLst>
          </p:cNvPr>
          <p:cNvGrpSpPr/>
          <p:nvPr/>
        </p:nvGrpSpPr>
        <p:grpSpPr>
          <a:xfrm>
            <a:off x="2245787" y="1447936"/>
            <a:ext cx="7350975" cy="4419851"/>
            <a:chOff x="2115273" y="1264147"/>
            <a:chExt cx="8434375" cy="48922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C73FC9-D916-44B5-B201-68FA8EB54C96}"/>
                </a:ext>
              </a:extLst>
            </p:cNvPr>
            <p:cNvSpPr txBox="1"/>
            <p:nvPr/>
          </p:nvSpPr>
          <p:spPr>
            <a:xfrm>
              <a:off x="2115273" y="2481361"/>
              <a:ext cx="1180531" cy="40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Thermal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02B1E7-5E66-44EE-8E00-27BAF598D12A}"/>
                </a:ext>
              </a:extLst>
            </p:cNvPr>
            <p:cNvSpPr txBox="1"/>
            <p:nvPr/>
          </p:nvSpPr>
          <p:spPr>
            <a:xfrm>
              <a:off x="6759599" y="1264147"/>
              <a:ext cx="1528739" cy="40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Mechanical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531F99-F9E6-45BF-9466-A5C4B9F65926}"/>
                </a:ext>
              </a:extLst>
            </p:cNvPr>
            <p:cNvSpPr txBox="1"/>
            <p:nvPr/>
          </p:nvSpPr>
          <p:spPr>
            <a:xfrm>
              <a:off x="9218208" y="2324136"/>
              <a:ext cx="1331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dirty="0">
                  <a:ln w="0"/>
                  <a:solidFill>
                    <a:srgbClr val="7030A0"/>
                  </a:solidFill>
                  <a:latin typeface="+mn-lt"/>
                </a:rPr>
                <a:t>Nuclear</a:t>
              </a:r>
              <a:endParaRPr lang="en-US" sz="1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FCBBC1-6FA9-4E2D-9C3D-DAB7E67E4E68}"/>
                </a:ext>
              </a:extLst>
            </p:cNvPr>
            <p:cNvSpPr txBox="1"/>
            <p:nvPr/>
          </p:nvSpPr>
          <p:spPr>
            <a:xfrm>
              <a:off x="8840797" y="4697192"/>
              <a:ext cx="1696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dirty="0">
                  <a:solidFill>
                    <a:srgbClr val="DFDA00"/>
                  </a:solidFill>
                  <a:latin typeface="+mn-lt"/>
                </a:rPr>
                <a:t>Light (Radiant)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81D8EE-404B-4963-AF04-1C4AB51DF9DC}"/>
                </a:ext>
              </a:extLst>
            </p:cNvPr>
            <p:cNvSpPr txBox="1"/>
            <p:nvPr/>
          </p:nvSpPr>
          <p:spPr>
            <a:xfrm>
              <a:off x="4336925" y="5787039"/>
              <a:ext cx="1261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dirty="0">
                  <a:solidFill>
                    <a:schemeClr val="tx1"/>
                  </a:solidFill>
                  <a:latin typeface="+mn-lt"/>
                </a:rPr>
                <a:t>Electrical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8DD9BC-6017-4EE4-AA85-6BC500BAF92F}"/>
                </a:ext>
              </a:extLst>
            </p:cNvPr>
            <p:cNvSpPr txBox="1"/>
            <p:nvPr/>
          </p:nvSpPr>
          <p:spPr>
            <a:xfrm>
              <a:off x="2115273" y="4784797"/>
              <a:ext cx="1261729" cy="40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dirty="0">
                  <a:solidFill>
                    <a:srgbClr val="FF0000"/>
                  </a:solidFill>
                  <a:latin typeface="+mn-lt"/>
                </a:rPr>
                <a:t>Chemical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0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3CDB-731D-FB49-A511-F1303943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3A3CA-DB92-844A-A4B2-A8F18D928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1809"/>
            <a:ext cx="10515600" cy="575153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Energy is not created or destroyed; only changed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B0DD4-5A0B-FF40-ADBB-E267DCDE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CCB4B-CBC5-EA48-AD62-32684B48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27A5-341E-8543-A1FB-4651CA4D2F7A}" type="datetime1">
              <a:rPr lang="en-US" smtClean="0"/>
              <a:t>10/18/2022</a:t>
            </a:fld>
            <a:endParaRPr lang="en-US"/>
          </a:p>
        </p:txBody>
      </p:sp>
      <p:pic>
        <p:nvPicPr>
          <p:cNvPr id="6" name="Picture 4" descr="Energy Transformation Example Illustration | Energy transformations,  Transformation examples, Energy activities">
            <a:extLst>
              <a:ext uri="{FF2B5EF4-FFF2-40B4-BE49-F238E27FC236}">
                <a16:creationId xmlns:a16="http://schemas.microsoft.com/office/drawing/2014/main" id="{87BFC465-2685-40E2-9784-B563E0355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3"/>
          <a:stretch/>
        </p:blipFill>
        <p:spPr bwMode="auto">
          <a:xfrm>
            <a:off x="3455032" y="1279525"/>
            <a:ext cx="5281936" cy="42671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6459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7AC729-BD4B-411D-A506-37ADA646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A12C-0FA9-F149-A7FE-A30517EAC4F7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2D6C3-4782-4A8E-B92B-0527A7F2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E00D1-9160-3F42-A3CA-0F4EA7A424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8E81F2-69D7-4AB4-A753-B74EE99536EC}"/>
              </a:ext>
            </a:extLst>
          </p:cNvPr>
          <p:cNvSpPr txBox="1">
            <a:spLocks/>
          </p:cNvSpPr>
          <p:nvPr/>
        </p:nvSpPr>
        <p:spPr>
          <a:xfrm>
            <a:off x="0" y="3028950"/>
            <a:ext cx="12191999" cy="80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8D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What is Electricity Made of?</a:t>
            </a:r>
          </a:p>
        </p:txBody>
      </p:sp>
    </p:spTree>
    <p:extLst>
      <p:ext uri="{BB962C8B-B14F-4D97-AF65-F5344CB8AC3E}">
        <p14:creationId xmlns:p14="http://schemas.microsoft.com/office/powerpoint/2010/main" val="57701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 WI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DC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0475A7F581DF479920E74568793604" ma:contentTypeVersion="15" ma:contentTypeDescription="Create a new document." ma:contentTypeScope="" ma:versionID="4d7fcd02f678bd496fdf544ede021c8d">
  <xsd:schema xmlns:xsd="http://www.w3.org/2001/XMLSchema" xmlns:xs="http://www.w3.org/2001/XMLSchema" xmlns:p="http://schemas.microsoft.com/office/2006/metadata/properties" xmlns:ns2="b4a1eecc-0b9f-4ddf-8913-62eb29e203a1" xmlns:ns3="43029154-05e0-4156-a596-9508acd23cb5" targetNamespace="http://schemas.microsoft.com/office/2006/metadata/properties" ma:root="true" ma:fieldsID="96960f7c0d0dc1e7a4538fa55e059f2b" ns2:_="" ns3:_="">
    <xsd:import namespace="b4a1eecc-0b9f-4ddf-8913-62eb29e203a1"/>
    <xsd:import namespace="43029154-05e0-4156-a596-9508acd23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1eecc-0b9f-4ddf-8913-62eb29e20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a5c9fb-8aec-4446-a401-79074fcd9d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29154-05e0-4156-a596-9508acd23cb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60e6712-3d8b-4d55-a303-3329d3167f69}" ma:internalName="TaxCatchAll" ma:showField="CatchAllData" ma:web="43029154-05e0-4156-a596-9508acd23c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029154-05e0-4156-a596-9508acd23cb5" xsi:nil="true"/>
    <lcf76f155ced4ddcb4097134ff3c332f xmlns="b4a1eecc-0b9f-4ddf-8913-62eb29e203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7FC0AA-7A3E-4554-9B8C-F16B9DCC2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384E7-D155-4E85-B870-C48C18E2E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1eecc-0b9f-4ddf-8913-62eb29e203a1"/>
    <ds:schemaRef ds:uri="43029154-05e0-4156-a596-9508acd23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AA2BCE-0915-4E90-96D9-07EF95BF7D0C}">
  <ds:schemaRefs>
    <ds:schemaRef ds:uri="http://schemas.microsoft.com/office/2006/metadata/properties"/>
    <ds:schemaRef ds:uri="http://schemas.microsoft.com/office/infopath/2007/PartnerControls"/>
    <ds:schemaRef ds:uri="43029154-05e0-4156-a596-9508acd23cb5"/>
    <ds:schemaRef ds:uri="b4a1eecc-0b9f-4ddf-8913-62eb29e203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5806</TotalTime>
  <Words>448</Words>
  <Application>Microsoft Office PowerPoint</Application>
  <PresentationFormat>Widescreen</PresentationFormat>
  <Paragraphs>106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Office Theme</vt:lpstr>
      <vt:lpstr>What is Electricity?</vt:lpstr>
      <vt:lpstr>Table of Contents</vt:lpstr>
      <vt:lpstr>PowerPoint Presentation</vt:lpstr>
      <vt:lpstr>Welcome Future Nuclear Scientists and Engineers!</vt:lpstr>
      <vt:lpstr>PowerPoint Presentation</vt:lpstr>
      <vt:lpstr>What is Energy?</vt:lpstr>
      <vt:lpstr>Types of Energy</vt:lpstr>
      <vt:lpstr>Changing Energy</vt:lpstr>
      <vt:lpstr>PowerPoint Presentation</vt:lpstr>
      <vt:lpstr>Understanding Electricity:  What is It To You? </vt:lpstr>
      <vt:lpstr>Activity #1: Let’s Power Stuff!</vt:lpstr>
      <vt:lpstr>Activity #2: How Does Electricity Move?</vt:lpstr>
      <vt:lpstr>Activity #3: How Do You Make Electricity?</vt:lpstr>
      <vt:lpstr>PowerPoint Presentation</vt:lpstr>
      <vt:lpstr>The Smallest Thing</vt:lpstr>
      <vt:lpstr>Nuclear Power Plants</vt:lpstr>
      <vt:lpstr>Fusion: Makes Energy by  Combining Atoms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Spencer</dc:creator>
  <cp:lastModifiedBy>Rothstein, Leslie</cp:lastModifiedBy>
  <cp:revision>19</cp:revision>
  <dcterms:created xsi:type="dcterms:W3CDTF">2020-10-29T00:30:54Z</dcterms:created>
  <dcterms:modified xsi:type="dcterms:W3CDTF">2022-10-18T16:39:32Z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0x010100D20475A7F581DF479920E74568793604</vt:lpwstr>
  </property>
  <property fmtid="{D5CDD505-2E9C-101B-9397-08002B2CF9AE}" pid="3" name="Order">
    <vt:r8>22591400</vt:r8>
  </property>
</Properties>
</file>