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72" r:id="rId4"/>
    <p:sldId id="271" r:id="rId5"/>
    <p:sldId id="268" r:id="rId6"/>
    <p:sldId id="273" r:id="rId7"/>
    <p:sldId id="269" r:id="rId8"/>
    <p:sldId id="270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296C8-891D-4A8B-9B52-BB06FF62BADB}" v="11" dt="2022-06-08T17:49:19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tner, Svetlana R" userId="b265e1a3-e276-45ed-80db-6215ef242025" providerId="ADAL" clId="{080296C8-891D-4A8B-9B52-BB06FF62BADB}"/>
    <pc:docChg chg="undo custSel addSld modSld">
      <pc:chgData name="Cartner, Svetlana R" userId="b265e1a3-e276-45ed-80db-6215ef242025" providerId="ADAL" clId="{080296C8-891D-4A8B-9B52-BB06FF62BADB}" dt="2022-06-08T17:49:50.045" v="410" actId="20577"/>
      <pc:docMkLst>
        <pc:docMk/>
      </pc:docMkLst>
      <pc:sldChg chg="addSp modSp mod">
        <pc:chgData name="Cartner, Svetlana R" userId="b265e1a3-e276-45ed-80db-6215ef242025" providerId="ADAL" clId="{080296C8-891D-4A8B-9B52-BB06FF62BADB}" dt="2022-06-08T17:37:13.118" v="30" actId="1076"/>
        <pc:sldMkLst>
          <pc:docMk/>
          <pc:sldMk cId="279088341" sldId="258"/>
        </pc:sldMkLst>
        <pc:spChg chg="mod">
          <ac:chgData name="Cartner, Svetlana R" userId="b265e1a3-e276-45ed-80db-6215ef242025" providerId="ADAL" clId="{080296C8-891D-4A8B-9B52-BB06FF62BADB}" dt="2022-06-08T17:30:56.512" v="3" actId="14100"/>
          <ac:spMkLst>
            <pc:docMk/>
            <pc:sldMk cId="279088341" sldId="258"/>
            <ac:spMk id="4" creationId="{A042C126-0B74-4409-B248-85DA374C0590}"/>
          </ac:spMkLst>
        </pc:spChg>
        <pc:spChg chg="mod">
          <ac:chgData name="Cartner, Svetlana R" userId="b265e1a3-e276-45ed-80db-6215ef242025" providerId="ADAL" clId="{080296C8-891D-4A8B-9B52-BB06FF62BADB}" dt="2022-06-08T17:31:23.128" v="10" actId="14100"/>
          <ac:spMkLst>
            <pc:docMk/>
            <pc:sldMk cId="279088341" sldId="258"/>
            <ac:spMk id="5" creationId="{F8B71B3D-D603-4DA7-B8FD-E898DCB7ABD8}"/>
          </ac:spMkLst>
        </pc:spChg>
        <pc:spChg chg="mod">
          <ac:chgData name="Cartner, Svetlana R" userId="b265e1a3-e276-45ed-80db-6215ef242025" providerId="ADAL" clId="{080296C8-891D-4A8B-9B52-BB06FF62BADB}" dt="2022-06-08T17:31:13.008" v="7" actId="1076"/>
          <ac:spMkLst>
            <pc:docMk/>
            <pc:sldMk cId="279088341" sldId="258"/>
            <ac:spMk id="6" creationId="{9186F2BE-00A0-4177-ACC6-3C31D260BCDF}"/>
          </ac:spMkLst>
        </pc:spChg>
        <pc:spChg chg="mod">
          <ac:chgData name="Cartner, Svetlana R" userId="b265e1a3-e276-45ed-80db-6215ef242025" providerId="ADAL" clId="{080296C8-891D-4A8B-9B52-BB06FF62BADB}" dt="2022-06-08T17:32:10.898" v="22" actId="1076"/>
          <ac:spMkLst>
            <pc:docMk/>
            <pc:sldMk cId="279088341" sldId="258"/>
            <ac:spMk id="7" creationId="{BA14499C-6B80-450B-846A-9E94C9E95D72}"/>
          </ac:spMkLst>
        </pc:spChg>
        <pc:spChg chg="add mod">
          <ac:chgData name="Cartner, Svetlana R" userId="b265e1a3-e276-45ed-80db-6215ef242025" providerId="ADAL" clId="{080296C8-891D-4A8B-9B52-BB06FF62BADB}" dt="2022-06-08T17:37:13.118" v="30" actId="1076"/>
          <ac:spMkLst>
            <pc:docMk/>
            <pc:sldMk cId="279088341" sldId="258"/>
            <ac:spMk id="8" creationId="{DA35F604-9270-43C9-88A4-23B69A635F31}"/>
          </ac:spMkLst>
        </pc:spChg>
        <pc:spChg chg="add mod">
          <ac:chgData name="Cartner, Svetlana R" userId="b265e1a3-e276-45ed-80db-6215ef242025" providerId="ADAL" clId="{080296C8-891D-4A8B-9B52-BB06FF62BADB}" dt="2022-06-08T17:37:07.877" v="29" actId="1076"/>
          <ac:spMkLst>
            <pc:docMk/>
            <pc:sldMk cId="279088341" sldId="258"/>
            <ac:spMk id="9" creationId="{552C1C70-8FF3-40E0-B489-185DDFCC20ED}"/>
          </ac:spMkLst>
        </pc:spChg>
      </pc:sldChg>
      <pc:sldChg chg="addSp delSp modSp mod setBg setClrOvrMap">
        <pc:chgData name="Cartner, Svetlana R" userId="b265e1a3-e276-45ed-80db-6215ef242025" providerId="ADAL" clId="{080296C8-891D-4A8B-9B52-BB06FF62BADB}" dt="2022-06-08T17:49:50.045" v="410" actId="20577"/>
        <pc:sldMkLst>
          <pc:docMk/>
          <pc:sldMk cId="3558076682" sldId="259"/>
        </pc:sldMkLst>
        <pc:spChg chg="mod">
          <ac:chgData name="Cartner, Svetlana R" userId="b265e1a3-e276-45ed-80db-6215ef242025" providerId="ADAL" clId="{080296C8-891D-4A8B-9B52-BB06FF62BADB}" dt="2022-06-08T17:41:35.836" v="239" actId="1076"/>
          <ac:spMkLst>
            <pc:docMk/>
            <pc:sldMk cId="3558076682" sldId="259"/>
            <ac:spMk id="2" creationId="{5FE49948-B67C-47DA-88A6-792802A670FE}"/>
          </ac:spMkLst>
        </pc:spChg>
        <pc:spChg chg="del">
          <ac:chgData name="Cartner, Svetlana R" userId="b265e1a3-e276-45ed-80db-6215ef242025" providerId="ADAL" clId="{080296C8-891D-4A8B-9B52-BB06FF62BADB}" dt="2022-06-08T17:31:48.166" v="16" actId="21"/>
          <ac:spMkLst>
            <pc:docMk/>
            <pc:sldMk cId="3558076682" sldId="259"/>
            <ac:spMk id="3" creationId="{9CBF3FAD-1E9A-450C-8959-9A89CAFC6394}"/>
          </ac:spMkLst>
        </pc:spChg>
        <pc:spChg chg="add mod">
          <ac:chgData name="Cartner, Svetlana R" userId="b265e1a3-e276-45ed-80db-6215ef242025" providerId="ADAL" clId="{080296C8-891D-4A8B-9B52-BB06FF62BADB}" dt="2022-06-08T17:48:58.240" v="383" actId="20577"/>
          <ac:spMkLst>
            <pc:docMk/>
            <pc:sldMk cId="3558076682" sldId="259"/>
            <ac:spMk id="4" creationId="{0CEFB618-E09D-4DFE-8EC2-D293E1EF5EFF}"/>
          </ac:spMkLst>
        </pc:spChg>
        <pc:spChg chg="add mod">
          <ac:chgData name="Cartner, Svetlana R" userId="b265e1a3-e276-45ed-80db-6215ef242025" providerId="ADAL" clId="{080296C8-891D-4A8B-9B52-BB06FF62BADB}" dt="2022-06-08T17:49:50.045" v="410" actId="20577"/>
          <ac:spMkLst>
            <pc:docMk/>
            <pc:sldMk cId="3558076682" sldId="259"/>
            <ac:spMk id="5" creationId="{DBFF3049-9C8A-4D0B-9B6B-219D46354F41}"/>
          </ac:spMkLst>
        </pc:spChg>
        <pc:spChg chg="add">
          <ac:chgData name="Cartner, Svetlana R" userId="b265e1a3-e276-45ed-80db-6215ef242025" providerId="ADAL" clId="{080296C8-891D-4A8B-9B52-BB06FF62BADB}" dt="2022-06-08T17:41:30.202" v="238" actId="26606"/>
          <ac:spMkLst>
            <pc:docMk/>
            <pc:sldMk cId="3558076682" sldId="259"/>
            <ac:spMk id="3076" creationId="{5FDF4720-5445-47BE-89FE-E40D1AE6F619}"/>
          </ac:spMkLst>
        </pc:spChg>
        <pc:spChg chg="add">
          <ac:chgData name="Cartner, Svetlana R" userId="b265e1a3-e276-45ed-80db-6215ef242025" providerId="ADAL" clId="{080296C8-891D-4A8B-9B52-BB06FF62BADB}" dt="2022-06-08T17:41:30.202" v="238" actId="26606"/>
          <ac:spMkLst>
            <pc:docMk/>
            <pc:sldMk cId="3558076682" sldId="259"/>
            <ac:spMk id="3077" creationId="{AC8710B4-A815-4082-9E4F-F13A0007090C}"/>
          </ac:spMkLst>
        </pc:spChg>
        <pc:spChg chg="add del">
          <ac:chgData name="Cartner, Svetlana R" userId="b265e1a3-e276-45ed-80db-6215ef242025" providerId="ADAL" clId="{080296C8-891D-4A8B-9B52-BB06FF62BADB}" dt="2022-06-08T17:41:08.296" v="237" actId="26606"/>
          <ac:spMkLst>
            <pc:docMk/>
            <pc:sldMk cId="3558076682" sldId="259"/>
            <ac:spMk id="3079" creationId="{21A75659-5A6F-4F77-9679-678A00B9D8DC}"/>
          </ac:spMkLst>
        </pc:spChg>
        <pc:spChg chg="add del">
          <ac:chgData name="Cartner, Svetlana R" userId="b265e1a3-e276-45ed-80db-6215ef242025" providerId="ADAL" clId="{080296C8-891D-4A8B-9B52-BB06FF62BADB}" dt="2022-06-08T17:41:08.296" v="237" actId="26606"/>
          <ac:spMkLst>
            <pc:docMk/>
            <pc:sldMk cId="3558076682" sldId="259"/>
            <ac:spMk id="3081" creationId="{E30A3A45-140E-431E-AED0-07EF836310B3}"/>
          </ac:spMkLst>
        </pc:spChg>
        <pc:spChg chg="add del">
          <ac:chgData name="Cartner, Svetlana R" userId="b265e1a3-e276-45ed-80db-6215ef242025" providerId="ADAL" clId="{080296C8-891D-4A8B-9B52-BB06FF62BADB}" dt="2022-06-08T17:41:08.296" v="237" actId="26606"/>
          <ac:spMkLst>
            <pc:docMk/>
            <pc:sldMk cId="3558076682" sldId="259"/>
            <ac:spMk id="3083" creationId="{55D4142C-5077-457F-A6AD-3FECFDB39685}"/>
          </ac:spMkLst>
        </pc:spChg>
        <pc:spChg chg="add del">
          <ac:chgData name="Cartner, Svetlana R" userId="b265e1a3-e276-45ed-80db-6215ef242025" providerId="ADAL" clId="{080296C8-891D-4A8B-9B52-BB06FF62BADB}" dt="2022-06-08T17:41:08.296" v="237" actId="26606"/>
          <ac:spMkLst>
            <pc:docMk/>
            <pc:sldMk cId="3558076682" sldId="259"/>
            <ac:spMk id="3085" creationId="{7A5F0580-5EE9-419F-96EE-B6529EF6E7D0}"/>
          </ac:spMkLst>
        </pc:spChg>
        <pc:picChg chg="add mod ord">
          <ac:chgData name="Cartner, Svetlana R" userId="b265e1a3-e276-45ed-80db-6215ef242025" providerId="ADAL" clId="{080296C8-891D-4A8B-9B52-BB06FF62BADB}" dt="2022-06-08T17:41:30.202" v="238" actId="26606"/>
          <ac:picMkLst>
            <pc:docMk/>
            <pc:sldMk cId="3558076682" sldId="259"/>
            <ac:picMk id="3074" creationId="{7A4926F7-5F0A-4A47-AD9D-40D7E05A2AB5}"/>
          </ac:picMkLst>
        </pc:picChg>
      </pc:sldChg>
      <pc:sldChg chg="addSp modSp new mod setBg">
        <pc:chgData name="Cartner, Svetlana R" userId="b265e1a3-e276-45ed-80db-6215ef242025" providerId="ADAL" clId="{080296C8-891D-4A8B-9B52-BB06FF62BADB}" dt="2022-06-08T17:47:58.480" v="343" actId="255"/>
        <pc:sldMkLst>
          <pc:docMk/>
          <pc:sldMk cId="1708918984" sldId="260"/>
        </pc:sldMkLst>
        <pc:spChg chg="add mod">
          <ac:chgData name="Cartner, Svetlana R" userId="b265e1a3-e276-45ed-80db-6215ef242025" providerId="ADAL" clId="{080296C8-891D-4A8B-9B52-BB06FF62BADB}" dt="2022-06-08T17:43:31.105" v="293" actId="20577"/>
          <ac:spMkLst>
            <pc:docMk/>
            <pc:sldMk cId="1708918984" sldId="260"/>
            <ac:spMk id="2" creationId="{3B5EAB93-A55F-4114-8FB9-A7D39043236E}"/>
          </ac:spMkLst>
        </pc:spChg>
        <pc:spChg chg="add mod">
          <ac:chgData name="Cartner, Svetlana R" userId="b265e1a3-e276-45ed-80db-6215ef242025" providerId="ADAL" clId="{080296C8-891D-4A8B-9B52-BB06FF62BADB}" dt="2022-06-08T17:47:58.480" v="343" actId="255"/>
          <ac:spMkLst>
            <pc:docMk/>
            <pc:sldMk cId="1708918984" sldId="260"/>
            <ac:spMk id="3" creationId="{98E62567-29B2-4EB7-BF62-274C6B8887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10D2-B135-4C9B-B81D-9AD35DDC4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A0CC3-2D35-4CCB-8C47-A9E138642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73E1C-17B3-472C-B0A1-35DF4EBC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235EE-4E28-4904-A989-D032CD97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A5760-7991-49EB-AB4B-0612A8E4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7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9539-3E50-4340-9B7A-388D6C75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D3C7A-4354-4814-8C2E-D7F2567F5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2403-C8E7-464F-B690-49F40634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10BE-BD69-42CE-BA82-AA67D722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764BC-F38B-4FE2-9557-65294A15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7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128A9-4B27-442D-98B3-8F5C25B48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0A96A-4F23-47C5-AF5A-6F4360376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4CC92-F160-4402-87B6-F0DF9F1B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68332-C1DF-4724-8026-D5D501B5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649BD-FDF5-461A-B977-F10B881B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67F8-A531-4C68-9A58-DA98E10E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6A7A9-D5C0-4FDC-8B29-E37DEEFCA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A72A1-106F-45B0-8180-C4B106CC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823BC-A239-4665-A464-CB64D680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F3FA0-B5FA-4401-A65D-154BBB9B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BD35-11B1-4F26-BDC9-0B923A83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FC9A9-546E-4B3E-B1F9-565D98E9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33E45-8473-4C7D-9116-5BA82D7B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2904-4259-44CB-948F-EE0E0639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1910-F5FA-4034-A5F5-D70D0903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DE08-362A-4912-9AED-CE8E9CF5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FBB99-DAD1-49D8-8094-F09C1CAB1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B6C7A-FDD7-40CB-941B-6C523FEA5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EA366-6B3E-4812-8791-025CE9AD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FDE0-AD44-4C41-BCF6-651861E0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E23E7-78FA-4DCC-AEA8-29F11153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04F4-7795-4AAE-94E8-05CF866D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E572D-64FC-4902-995B-EE3A1B80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B01B9-4C2B-4053-AEB5-67FB11CA8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5DC0C-AA2D-42D5-BA1B-9C6D2EA16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4B4B06-668A-4152-A7C3-3DB653B98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07A9B-1B0F-40E7-84E8-68626A50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1DDD2-4BCC-4ECD-B30B-4F433482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2D0A39-41E9-466F-A6B6-A1FC407B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6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F164-9024-4816-8EFC-58AF94DB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8698D-3EB8-4DF7-BA0F-2D72D8CF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0EA1B-1483-4F19-B949-F25657F6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4625C-DC4E-456D-8287-4926A114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5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1FF9C-7221-4489-A132-F8262A73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7C852-4EC2-4D9B-82C9-F9536D44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A5B07-ACC0-411E-A8E4-0F7143F0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141A-D53B-48C7-8DA0-CE1AED6E8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56605-2866-40DF-89D3-B80A6703C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00389-D15E-459E-92D2-3233DDF48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AD86B-FFD5-4D5A-8DEF-BE7C0A54A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B6650-2BA3-4EE3-902E-45FF11B9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3DC05-D083-47CE-BCCD-41C4040F5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5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BA96-5635-463D-9EE2-5195A1897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54AC37-98E1-4597-A3DE-E9FCB4218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F2000-F501-4F47-AA94-0BFC1C92B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B3BE1-35EE-4661-B1C2-C0061851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08A8F-0254-4D83-8F25-66B66FA4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579CC-624D-4566-B088-E3AD395B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3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1E54B-4B2A-4B8F-AA71-BFF091D8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9D23D-62F5-4F0F-BEEE-87B1A88FF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27A1-16E6-492A-92BA-B543599FF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8C07-4439-441D-9128-B373A19E98E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A988E-8F62-4D0A-8170-08F8F6397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FE16B-0618-4D37-B1FE-E3085F9F7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1F87-45F9-4F6A-8CF6-616CEA70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SNzgsZOel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Oq5laPllAQ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FCCE-D922-4878-8CEC-77457B0B1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8115" y="2792283"/>
            <a:ext cx="5863883" cy="12728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A Professional Development &amp; Networking Opportunity: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Hosted by ONS WIN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FEF850-D46D-4CF4-9563-7EBC90ABE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" r="4146"/>
          <a:stretch/>
        </p:blipFill>
        <p:spPr bwMode="auto"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noFill/>
          <a:effectLst>
            <a:outerShdw blurRad="381000" dist="152400" algn="tl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44475A6-25ED-4BE6-8C2D-35DB504E0302}"/>
              </a:ext>
            </a:extLst>
          </p:cNvPr>
          <p:cNvSpPr txBox="1">
            <a:spLocks/>
          </p:cNvSpPr>
          <p:nvPr/>
        </p:nvSpPr>
        <p:spPr>
          <a:xfrm>
            <a:off x="6249304" y="2358681"/>
            <a:ext cx="5942695" cy="439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BF52A2E-4247-4BB2-8F3B-0927355BD64E}"/>
              </a:ext>
            </a:extLst>
          </p:cNvPr>
          <p:cNvSpPr txBox="1">
            <a:spLocks/>
          </p:cNvSpPr>
          <p:nvPr/>
        </p:nvSpPr>
        <p:spPr>
          <a:xfrm>
            <a:off x="6328117" y="1375731"/>
            <a:ext cx="5863883" cy="54817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lvl="0" indent="-8572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265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Brief 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</a:rPr>
              <a:t>Unit 2 went online December 1978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</a:rPr>
              <a:t>On March 28, 1979 at 4 AM, alarms in Control Room started going off – PORV stuck open (closed 2 hours later) </a:t>
            </a:r>
            <a:r>
              <a:rPr lang="en-US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https://youtu.be/aSNzgsZOelA</a:t>
            </a:r>
            <a:endParaRPr lang="en-US" sz="1600" b="1" dirty="0">
              <a:solidFill>
                <a:srgbClr val="0070C0"/>
              </a:solidFill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</a:rPr>
              <a:t>July 1982 - Quick look into the core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</a:rPr>
              <a:t>Melted upper half of the core</a:t>
            </a:r>
          </a:p>
        </p:txBody>
      </p:sp>
    </p:spTree>
    <p:extLst>
      <p:ext uri="{BB962C8B-B14F-4D97-AF65-F5344CB8AC3E}">
        <p14:creationId xmlns:p14="http://schemas.microsoft.com/office/powerpoint/2010/main" val="73264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1: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“The Accident”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700" b="1" dirty="0">
                <a:solidFill>
                  <a:schemeClr val="bg1"/>
                </a:solidFill>
              </a:rPr>
              <a:t>Talking Points: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Unit 1: Online in 1974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Unit 2: Online in December 1978 - Accident March 28, 1979 (Online 3 months)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chemeClr val="bg1"/>
                </a:solidFill>
              </a:rPr>
              <a:t>4AM - Relief valve (PORV) stuck open (2 hours before it was closed)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Similar scenario happened at ONS months earlier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Declared site emergency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Newly elected press secretary did not know what TMI was when he was notified of accident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Metropolitan Edison owned TMI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The China Syndrome (released 12 days before accident) - Has anyone watched it?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Ed Houser - Chemistry Supervisor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chemeClr val="bg1"/>
                </a:solidFill>
              </a:rPr>
              <a:t>Elected to get boron sample - Concentration was low - Where did the boron go?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chemeClr val="bg1"/>
                </a:solidFill>
              </a:rPr>
              <a:t>He incurred a dose of 2.8 Rem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NRC reported off site radiation levels at this time - Now we report if there has been a release during an event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b="1" dirty="0">
                <a:solidFill>
                  <a:schemeClr val="bg1"/>
                </a:solidFill>
              </a:rPr>
              <a:t>NRC was claiming the dose was "no more than a dental x-ray"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chemeClr val="bg1"/>
                </a:solidFill>
              </a:rPr>
              <a:t>1200 mrem/</a:t>
            </a:r>
            <a:r>
              <a:rPr lang="en-US" sz="1700" b="1" dirty="0" err="1">
                <a:solidFill>
                  <a:schemeClr val="bg1"/>
                </a:solidFill>
              </a:rPr>
              <a:t>hr</a:t>
            </a:r>
            <a:r>
              <a:rPr lang="en-US" sz="1700" b="1" dirty="0">
                <a:solidFill>
                  <a:schemeClr val="bg1"/>
                </a:solidFill>
              </a:rPr>
              <a:t> was thought to be evacuation criteria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chemeClr val="bg1"/>
                </a:solidFill>
              </a:rPr>
              <a:t>helicopter detected this level in the air around the reactor building</a:t>
            </a:r>
          </a:p>
        </p:txBody>
      </p:sp>
    </p:spTree>
    <p:extLst>
      <p:ext uri="{BB962C8B-B14F-4D97-AF65-F5344CB8AC3E}">
        <p14:creationId xmlns:p14="http://schemas.microsoft.com/office/powerpoint/2010/main" val="23548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1: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“The Accident”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700" b="1" dirty="0">
                <a:solidFill>
                  <a:schemeClr val="bg1"/>
                </a:solidFill>
              </a:rPr>
              <a:t>Questions: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radioactivity was released?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noise that the public heard?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pressure spike that the operators saw?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there really airborne radioactivity in the control room?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they releasing radioactive steam?</a:t>
            </a:r>
          </a:p>
        </p:txBody>
      </p:sp>
    </p:spTree>
    <p:extLst>
      <p:ext uri="{BB962C8B-B14F-4D97-AF65-F5344CB8AC3E}">
        <p14:creationId xmlns:p14="http://schemas.microsoft.com/office/powerpoint/2010/main" val="9987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2: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</a:t>
            </a:r>
            <a:r>
              <a:rPr lang="en-US" i="1" dirty="0">
                <a:solidFill>
                  <a:schemeClr val="bg1"/>
                </a:solidFill>
              </a:rPr>
              <a:t>Women and Children First</a:t>
            </a:r>
            <a:r>
              <a:rPr lang="en-US" sz="4400" dirty="0">
                <a:solidFill>
                  <a:schemeClr val="bg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Talking Points: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Governers</a:t>
            </a: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orders/Media Recommendation: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Evacuate within 5 miles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indoors within 10 miles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30,000 Rem/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dome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of information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 Carter - Part of the Nuclear Navy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Helped dismantle a reactor - Chalk River Canada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5 he visits TMI to put public at ease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 gas bubble formed in reactor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nuclear scientist on site trying to figure this problem out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Harold Denton - NRC guy on site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 fish on riverbanks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3631-A026-48C2-92DE-3A988AD141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Ailments: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stated they "taste a metallic taste"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 stated they threw up "green mucus"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irritation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TMI Alert organized 1977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 of: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William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Zewe</a:t>
            </a: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(SRO)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 Faust (RO) - Turned off RCPs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Edward Fredrick (RO) - Throttled HPI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1982 - Quick look into the core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Melted upper half of the core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9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2: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</a:t>
            </a:r>
            <a:r>
              <a:rPr lang="en-US" i="1" dirty="0">
                <a:solidFill>
                  <a:schemeClr val="bg1"/>
                </a:solidFill>
              </a:rPr>
              <a:t>Women and Children First</a:t>
            </a:r>
            <a:r>
              <a:rPr lang="en-US" sz="4400" dirty="0">
                <a:solidFill>
                  <a:schemeClr val="bg1"/>
                </a:solidFill>
              </a:rPr>
              <a:t>”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0202612-67D4-4B71-AE83-E5ACED423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63691"/>
              </p:ext>
            </p:extLst>
          </p:nvPr>
        </p:nvGraphicFramePr>
        <p:xfrm>
          <a:off x="2677108" y="2350516"/>
          <a:ext cx="6837783" cy="2156968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007706">
                  <a:extLst>
                    <a:ext uri="{9D8B030D-6E8A-4147-A177-3AD203B41FA5}">
                      <a16:colId xmlns:a16="http://schemas.microsoft.com/office/drawing/2014/main" val="20703257"/>
                    </a:ext>
                  </a:extLst>
                </a:gridCol>
                <a:gridCol w="5830077">
                  <a:extLst>
                    <a:ext uri="{9D8B030D-6E8A-4147-A177-3AD203B41FA5}">
                      <a16:colId xmlns:a16="http://schemas.microsoft.com/office/drawing/2014/main" val="33573133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Dose (rem)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Effects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36379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5-20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Possible late effects; possible chromosomal damage.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0217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20-100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Temporary reduction in white blood cells.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8202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100-200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Mild radiation sickness within a few hours: vomiting, diarrhea, fatigue; reduction in resistance to infection.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3657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200-300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Serious radiation sickness effects as in 100-200 rem and hemorrhage; exposure is a Lethal Dose to 10-35% of the population after 30 days (LD 10-35/30).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16263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300-400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Serious radiation sickness; also marrow and intestine destruction; LD 50-70/30.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70984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400-1000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Acute illness, early death; LD 60-95/30.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946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1000-5000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Acute illness, early death in days; LD 100/10.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0056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33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3: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</a:t>
            </a:r>
            <a:r>
              <a:rPr lang="en-US" sz="4400" i="1" dirty="0">
                <a:solidFill>
                  <a:schemeClr val="bg1"/>
                </a:solidFill>
              </a:rPr>
              <a:t>The Whistleblower</a:t>
            </a:r>
            <a:r>
              <a:rPr lang="en-US" sz="4400" dirty="0">
                <a:solidFill>
                  <a:schemeClr val="bg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Talking Points: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Rick - Nuclear Navy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Arrived at TMI in June 1980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Claims he told NRC of the problems with the polar crane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Bechtel – Hired for nuclear clean 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Need to vent Krypton out of reactor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Clean up melted fuel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9ft of contaminated water in the basement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"Get it done no matter what" mentality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Established "milestones"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Wanted to move reactor head - issues with polar crane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PANE = People Against Nuclear Energy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NRC - Lake Barrett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Karen Silkwood </a:t>
            </a:r>
            <a:r>
              <a:rPr lang="en-US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  <a:hlinkClick r:id="rId3"/>
              </a:rPr>
              <a:t>https://youtu.be/nOq5laPllAQ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Billie with GAP (Government Accountability Project)</a:t>
            </a:r>
          </a:p>
        </p:txBody>
      </p:sp>
    </p:spTree>
    <p:extLst>
      <p:ext uri="{BB962C8B-B14F-4D97-AF65-F5344CB8AC3E}">
        <p14:creationId xmlns:p14="http://schemas.microsoft.com/office/powerpoint/2010/main" val="316886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Discussion of Episode 4: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“</a:t>
            </a:r>
            <a:r>
              <a:rPr lang="en-US" sz="4400" i="1" dirty="0">
                <a:solidFill>
                  <a:schemeClr val="bg1"/>
                </a:solidFill>
              </a:rPr>
              <a:t>Fall</a:t>
            </a:r>
            <a:r>
              <a:rPr lang="en-US" i="1" dirty="0">
                <a:solidFill>
                  <a:schemeClr val="bg1"/>
                </a:solidFill>
              </a:rPr>
              <a:t>out</a:t>
            </a:r>
            <a:r>
              <a:rPr lang="en-US" sz="4400" dirty="0">
                <a:solidFill>
                  <a:schemeClr val="bg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chemeClr val="bg1"/>
                </a:solidFill>
              </a:rPr>
              <a:t>Talking Points: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"Whistleblowers in the nuclear industry are in danger"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22, 1983 - Polar crane lift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Stopped - Suspended cleanup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Falsified safety reports - indictment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Leak rate falsification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Lied the day of - 1:15PM (loud thud) - H2 gas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July 24, 1984 - Lift takes place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Restart vote for Unit 1 on May 29, 1985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1986 - Chernobyl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2011 - Fukushima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2019 - TMI 1 closes</a:t>
            </a:r>
          </a:p>
        </p:txBody>
      </p:sp>
    </p:spTree>
    <p:extLst>
      <p:ext uri="{BB962C8B-B14F-4D97-AF65-F5344CB8AC3E}">
        <p14:creationId xmlns:p14="http://schemas.microsoft.com/office/powerpoint/2010/main" val="391514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7E47-94C9-48AE-8D3F-87F5412D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Factoids Learned in Teams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3EDD-BEC1-4351-864E-8C92B5CA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Operators do have the ability to lock themselves in the CR – Security Event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Amount of radiation to cause mild radiation sickness within a few hours (vomiting, diarrhea, fatigue; reduction in resistance to infection) is </a:t>
            </a:r>
            <a:r>
              <a:rPr lang="en-US" sz="1600" b="1" u="sng" dirty="0">
                <a:solidFill>
                  <a:schemeClr val="bg1"/>
                </a:solidFill>
              </a:rPr>
              <a:t>100-200 Rem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NRC had a single phone line to control room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Media was listening to radio traffic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Movies to watch: Atomic Twister, The China Syndrome, Silkwood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</a:rPr>
              <a:t>Books to read: Midnight in Chernobyl and Atomic Accidents</a:t>
            </a:r>
          </a:p>
        </p:txBody>
      </p:sp>
    </p:spTree>
    <p:extLst>
      <p:ext uri="{BB962C8B-B14F-4D97-AF65-F5344CB8AC3E}">
        <p14:creationId xmlns:p14="http://schemas.microsoft.com/office/powerpoint/2010/main" val="17716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863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Office Theme</vt:lpstr>
      <vt:lpstr>A Professional Development &amp; Networking Opportunity:  Hosted by ONS WIN</vt:lpstr>
      <vt:lpstr>Brief Summary</vt:lpstr>
      <vt:lpstr>Discussion of Episode 1: “The Accident”</vt:lpstr>
      <vt:lpstr>Discussion of Episode 1: “The Accident”</vt:lpstr>
      <vt:lpstr>Discussion of Episode 2: “Women and Children First”</vt:lpstr>
      <vt:lpstr>Discussion of Episode 2: “Women and Children First”</vt:lpstr>
      <vt:lpstr>Discussion of Episode 3: “The Whistleblower”</vt:lpstr>
      <vt:lpstr>Discussion of Episode 4: “Fallout”</vt:lpstr>
      <vt:lpstr>Factoids Learned in Teams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Episode 2 “Women and Children First”</dc:title>
  <dc:creator>Cartner, Svetlana R</dc:creator>
  <cp:lastModifiedBy>Olbon, Amber LeAnn</cp:lastModifiedBy>
  <cp:revision>18</cp:revision>
  <dcterms:created xsi:type="dcterms:W3CDTF">2022-06-08T16:39:58Z</dcterms:created>
  <dcterms:modified xsi:type="dcterms:W3CDTF">2022-08-22T05:40:30Z</dcterms:modified>
</cp:coreProperties>
</file>