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3" autoAdjust="0"/>
    <p:restoredTop sz="94660"/>
  </p:normalViewPr>
  <p:slideViewPr>
    <p:cSldViewPr snapToGrid="0">
      <p:cViewPr varScale="1">
        <p:scale>
          <a:sx n="91" d="100"/>
          <a:sy n="91" d="100"/>
        </p:scale>
        <p:origin x="84" y="294"/>
      </p:cViewPr>
      <p:guideLst/>
    </p:cSldViewPr>
  </p:slideViewPr>
  <p:notesTextViewPr>
    <p:cViewPr>
      <p:scale>
        <a:sx n="1" d="1"/>
        <a:sy n="1" d="1"/>
      </p:scale>
      <p:origin x="0" y="-3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E59ED1-E141-4BC5-BAC2-17D53944C6AE}" type="datetimeFigureOut">
              <a:rPr lang="en-US" smtClean="0"/>
              <a:t>4/26/2022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BE2300-2704-4CD9-AAA9-E9851DF55769}" type="slidenum">
              <a:rPr lang="en-US" smtClean="0"/>
              <a:t>‹#›</a:t>
            </a:fld>
            <a:endParaRPr lang="en-US"/>
          </a:p>
        </p:txBody>
      </p:sp>
    </p:spTree>
    <p:extLst>
      <p:ext uri="{BB962C8B-B14F-4D97-AF65-F5344CB8AC3E}">
        <p14:creationId xmlns:p14="http://schemas.microsoft.com/office/powerpoint/2010/main" val="2241842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 if test had been at BOC, more reactivity in the core</a:t>
            </a:r>
          </a:p>
          <a:p>
            <a:r>
              <a:rPr lang="en-US" dirty="0"/>
              <a:t>Less experienced night shift – can we say that about our crews?</a:t>
            </a:r>
          </a:p>
        </p:txBody>
      </p:sp>
      <p:sp>
        <p:nvSpPr>
          <p:cNvPr id="4" name="Slide Number Placeholder 3"/>
          <p:cNvSpPr>
            <a:spLocks noGrp="1"/>
          </p:cNvSpPr>
          <p:nvPr>
            <p:ph type="sldNum" sz="quarter" idx="5"/>
          </p:nvPr>
        </p:nvSpPr>
        <p:spPr/>
        <p:txBody>
          <a:bodyPr/>
          <a:lstStyle/>
          <a:p>
            <a:fld id="{E3BE2300-2704-4CD9-AAA9-E9851DF55769}" type="slidenum">
              <a:rPr lang="en-US" smtClean="0"/>
              <a:t>2</a:t>
            </a:fld>
            <a:endParaRPr lang="en-US"/>
          </a:p>
        </p:txBody>
      </p:sp>
    </p:spTree>
    <p:extLst>
      <p:ext uri="{BB962C8B-B14F-4D97-AF65-F5344CB8AC3E}">
        <p14:creationId xmlns:p14="http://schemas.microsoft.com/office/powerpoint/2010/main" val="197151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Lower power than what test was planned for – do you think higher power would have made it worse?</a:t>
            </a:r>
          </a:p>
          <a:p>
            <a:r>
              <a:rPr lang="en-US" dirty="0"/>
              <a:t>Shutdown button: AZ-5</a:t>
            </a:r>
          </a:p>
        </p:txBody>
      </p:sp>
      <p:sp>
        <p:nvSpPr>
          <p:cNvPr id="4" name="Slide Number Placeholder 3"/>
          <p:cNvSpPr>
            <a:spLocks noGrp="1"/>
          </p:cNvSpPr>
          <p:nvPr>
            <p:ph type="sldNum" sz="quarter" idx="5"/>
          </p:nvPr>
        </p:nvSpPr>
        <p:spPr/>
        <p:txBody>
          <a:bodyPr/>
          <a:lstStyle/>
          <a:p>
            <a:fld id="{E3BE2300-2704-4CD9-AAA9-E9851DF55769}" type="slidenum">
              <a:rPr lang="en-US" smtClean="0"/>
              <a:t>3</a:t>
            </a:fld>
            <a:endParaRPr lang="en-US"/>
          </a:p>
        </p:txBody>
      </p:sp>
    </p:spTree>
    <p:extLst>
      <p:ext uri="{BB962C8B-B14F-4D97-AF65-F5344CB8AC3E}">
        <p14:creationId xmlns:p14="http://schemas.microsoft.com/office/powerpoint/2010/main" val="2809495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Firefighters – do you think they were even trained for a nuclear plant response?</a:t>
            </a:r>
          </a:p>
        </p:txBody>
      </p:sp>
      <p:sp>
        <p:nvSpPr>
          <p:cNvPr id="4" name="Slide Number Placeholder 3"/>
          <p:cNvSpPr>
            <a:spLocks noGrp="1"/>
          </p:cNvSpPr>
          <p:nvPr>
            <p:ph type="sldNum" sz="quarter" idx="5"/>
          </p:nvPr>
        </p:nvSpPr>
        <p:spPr/>
        <p:txBody>
          <a:bodyPr/>
          <a:lstStyle/>
          <a:p>
            <a:fld id="{E3BE2300-2704-4CD9-AAA9-E9851DF55769}" type="slidenum">
              <a:rPr lang="en-US" smtClean="0"/>
              <a:t>4</a:t>
            </a:fld>
            <a:endParaRPr lang="en-US"/>
          </a:p>
        </p:txBody>
      </p:sp>
    </p:spTree>
    <p:extLst>
      <p:ext uri="{BB962C8B-B14F-4D97-AF65-F5344CB8AC3E}">
        <p14:creationId xmlns:p14="http://schemas.microsoft.com/office/powerpoint/2010/main" val="2454914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about our ERO and how communications work for us.</a:t>
            </a:r>
          </a:p>
          <a:p>
            <a:r>
              <a:rPr lang="en-US" dirty="0"/>
              <a:t>Do you think we would have </a:t>
            </a:r>
            <a:r>
              <a:rPr lang="en-US" dirty="0" err="1"/>
              <a:t>SCRAMed</a:t>
            </a:r>
            <a:r>
              <a:rPr lang="en-US" dirty="0"/>
              <a:t> all our reactors after one had such a catastrophic event?</a:t>
            </a:r>
          </a:p>
        </p:txBody>
      </p:sp>
      <p:sp>
        <p:nvSpPr>
          <p:cNvPr id="4" name="Slide Number Placeholder 3"/>
          <p:cNvSpPr>
            <a:spLocks noGrp="1"/>
          </p:cNvSpPr>
          <p:nvPr>
            <p:ph type="sldNum" sz="quarter" idx="5"/>
          </p:nvPr>
        </p:nvSpPr>
        <p:spPr/>
        <p:txBody>
          <a:bodyPr/>
          <a:lstStyle/>
          <a:p>
            <a:fld id="{E3BE2300-2704-4CD9-AAA9-E9851DF55769}" type="slidenum">
              <a:rPr lang="en-US" smtClean="0"/>
              <a:t>5</a:t>
            </a:fld>
            <a:endParaRPr lang="en-US"/>
          </a:p>
        </p:txBody>
      </p:sp>
    </p:spTree>
    <p:extLst>
      <p:ext uri="{BB962C8B-B14F-4D97-AF65-F5344CB8AC3E}">
        <p14:creationId xmlns:p14="http://schemas.microsoft.com/office/powerpoint/2010/main" val="4103498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7716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606658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58400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7461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1143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59111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8587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014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5563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3904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95566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4/26/2022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0949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4/26/2022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44177176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19" r:id="rId6"/>
    <p:sldLayoutId id="2147483714" r:id="rId7"/>
    <p:sldLayoutId id="2147483715" r:id="rId8"/>
    <p:sldLayoutId id="2147483716" r:id="rId9"/>
    <p:sldLayoutId id="2147483717" r:id="rId10"/>
    <p:sldLayoutId id="2147483718" r:id="rId11"/>
    <p:sldLayoutId id="2147483720"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tomicarchive.com/science/power/chernobyl-timeline.html"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187B58-3857-4454-9C70-EFB475976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A4A40F3-B6ED-D579-7066-A8C7978771C0}"/>
              </a:ext>
            </a:extLst>
          </p:cNvPr>
          <p:cNvPicPr>
            <a:picLocks noChangeAspect="1"/>
          </p:cNvPicPr>
          <p:nvPr/>
        </p:nvPicPr>
        <p:blipFill rotWithShape="1">
          <a:blip r:embed="rId2"/>
          <a:srcRect t="14122"/>
          <a:stretch/>
        </p:blipFill>
        <p:spPr>
          <a:xfrm>
            <a:off x="20" y="10"/>
            <a:ext cx="12191980" cy="6857990"/>
          </a:xfrm>
          <a:prstGeom prst="rect">
            <a:avLst/>
          </a:prstGeom>
        </p:spPr>
      </p:pic>
      <p:sp>
        <p:nvSpPr>
          <p:cNvPr id="11" name="Freeform: Shape 10">
            <a:extLst>
              <a:ext uri="{FF2B5EF4-FFF2-40B4-BE49-F238E27FC236}">
                <a16:creationId xmlns:a16="http://schemas.microsoft.com/office/drawing/2014/main" id="{4C5418A4-3935-49EA-B51C-5DDCBFAA39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DDCF5A8-FF65-412A-97EE-D4F4D41F26B5}"/>
              </a:ext>
            </a:extLst>
          </p:cNvPr>
          <p:cNvSpPr>
            <a:spLocks noGrp="1"/>
          </p:cNvSpPr>
          <p:nvPr>
            <p:ph type="ctrTitle"/>
          </p:nvPr>
        </p:nvSpPr>
        <p:spPr>
          <a:xfrm>
            <a:off x="6438986" y="3547277"/>
            <a:ext cx="4452181" cy="1341624"/>
          </a:xfrm>
        </p:spPr>
        <p:txBody>
          <a:bodyPr anchor="b">
            <a:normAutofit/>
          </a:bodyPr>
          <a:lstStyle/>
          <a:p>
            <a:r>
              <a:rPr lang="en-US" sz="4000" dirty="0"/>
              <a:t>Chernobyl Timeline</a:t>
            </a:r>
          </a:p>
        </p:txBody>
      </p:sp>
      <p:sp>
        <p:nvSpPr>
          <p:cNvPr id="3" name="Subtitle 2">
            <a:extLst>
              <a:ext uri="{FF2B5EF4-FFF2-40B4-BE49-F238E27FC236}">
                <a16:creationId xmlns:a16="http://schemas.microsoft.com/office/drawing/2014/main" id="{345C147C-4A60-4852-9374-6861950B67E0}"/>
              </a:ext>
            </a:extLst>
          </p:cNvPr>
          <p:cNvSpPr>
            <a:spLocks noGrp="1"/>
          </p:cNvSpPr>
          <p:nvPr>
            <p:ph type="subTitle" idx="1"/>
          </p:nvPr>
        </p:nvSpPr>
        <p:spPr>
          <a:xfrm>
            <a:off x="6565110" y="4945656"/>
            <a:ext cx="3957144" cy="646785"/>
          </a:xfrm>
        </p:spPr>
        <p:txBody>
          <a:bodyPr>
            <a:normAutofit fontScale="62500" lnSpcReduction="20000"/>
          </a:bodyPr>
          <a:lstStyle/>
          <a:p>
            <a:r>
              <a:rPr lang="en-US" sz="2000" dirty="0"/>
              <a:t>April 26, 1986</a:t>
            </a:r>
          </a:p>
          <a:p>
            <a:r>
              <a:rPr lang="en-US" sz="1600" dirty="0">
                <a:hlinkClick r:id="rId3"/>
              </a:rPr>
              <a:t>Chernobyl: Timeline of Events (atomicarchive.com)</a:t>
            </a:r>
            <a:endParaRPr lang="en-US" sz="2000" dirty="0"/>
          </a:p>
        </p:txBody>
      </p:sp>
    </p:spTree>
    <p:extLst>
      <p:ext uri="{BB962C8B-B14F-4D97-AF65-F5344CB8AC3E}">
        <p14:creationId xmlns:p14="http://schemas.microsoft.com/office/powerpoint/2010/main" val="1817577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0" name="Rectangle 9">
            <a:extLst>
              <a:ext uri="{FF2B5EF4-FFF2-40B4-BE49-F238E27FC236}">
                <a16:creationId xmlns:a16="http://schemas.microsoft.com/office/drawing/2014/main" id="{B20EED73-1494-4E89-869B-E501A02B2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E9D7A3A2-205A-4FD7-89D2-24FA8A54E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934" y="0"/>
            <a:ext cx="11377066" cy="4001047"/>
          </a:xfrm>
          <a:custGeom>
            <a:avLst/>
            <a:gdLst>
              <a:gd name="connsiteX0" fmla="*/ 914840 w 11377066"/>
              <a:gd name="connsiteY0" fmla="*/ 0 h 3343806"/>
              <a:gd name="connsiteX1" fmla="*/ 11365513 w 11377066"/>
              <a:gd name="connsiteY1" fmla="*/ 0 h 3343806"/>
              <a:gd name="connsiteX2" fmla="*/ 11365513 w 11377066"/>
              <a:gd name="connsiteY2" fmla="*/ 846735 h 3343806"/>
              <a:gd name="connsiteX3" fmla="*/ 11050704 w 11377066"/>
              <a:gd name="connsiteY3" fmla="*/ 1046017 h 3343806"/>
              <a:gd name="connsiteX4" fmla="*/ 11195112 w 11377066"/>
              <a:gd name="connsiteY4" fmla="*/ 1103780 h 3343806"/>
              <a:gd name="connsiteX5" fmla="*/ 10553944 w 11377066"/>
              <a:gd name="connsiteY5" fmla="*/ 1441695 h 3343806"/>
              <a:gd name="connsiteX6" fmla="*/ 11148902 w 11377066"/>
              <a:gd name="connsiteY6" fmla="*/ 1383932 h 3343806"/>
              <a:gd name="connsiteX7" fmla="*/ 11117132 w 11377066"/>
              <a:gd name="connsiteY7" fmla="*/ 1430142 h 3343806"/>
              <a:gd name="connsiteX8" fmla="*/ 11085363 w 11377066"/>
              <a:gd name="connsiteY8" fmla="*/ 1476352 h 3343806"/>
              <a:gd name="connsiteX9" fmla="*/ 11365513 w 11377066"/>
              <a:gd name="connsiteY9" fmla="*/ 1447471 h 3343806"/>
              <a:gd name="connsiteX10" fmla="*/ 11365513 w 11377066"/>
              <a:gd name="connsiteY10" fmla="*/ 1496569 h 3343806"/>
              <a:gd name="connsiteX11" fmla="*/ 11278869 w 11377066"/>
              <a:gd name="connsiteY11" fmla="*/ 1554332 h 3343806"/>
              <a:gd name="connsiteX12" fmla="*/ 11365513 w 11377066"/>
              <a:gd name="connsiteY12" fmla="*/ 1539891 h 3343806"/>
              <a:gd name="connsiteX13" fmla="*/ 11377066 w 11377066"/>
              <a:gd name="connsiteY13" fmla="*/ 1539891 h 3343806"/>
              <a:gd name="connsiteX14" fmla="*/ 11377066 w 11377066"/>
              <a:gd name="connsiteY14" fmla="*/ 1765167 h 3343806"/>
              <a:gd name="connsiteX15" fmla="*/ 4624577 w 11377066"/>
              <a:gd name="connsiteY15" fmla="*/ 3342096 h 3343806"/>
              <a:gd name="connsiteX16" fmla="*/ 4000738 w 11377066"/>
              <a:gd name="connsiteY16" fmla="*/ 3313214 h 3343806"/>
              <a:gd name="connsiteX17" fmla="*/ 3853443 w 11377066"/>
              <a:gd name="connsiteY17" fmla="*/ 3217905 h 3343806"/>
              <a:gd name="connsiteX18" fmla="*/ 4003625 w 11377066"/>
              <a:gd name="connsiteY18" fmla="*/ 3171695 h 3343806"/>
              <a:gd name="connsiteX19" fmla="*/ 4465729 w 11377066"/>
              <a:gd name="connsiteY19" fmla="*/ 3024399 h 3343806"/>
              <a:gd name="connsiteX20" fmla="*/ 4015179 w 11377066"/>
              <a:gd name="connsiteY20" fmla="*/ 3047505 h 3343806"/>
              <a:gd name="connsiteX21" fmla="*/ 4656346 w 11377066"/>
              <a:gd name="connsiteY21" fmla="*/ 2926202 h 3343806"/>
              <a:gd name="connsiteX22" fmla="*/ 4841188 w 11377066"/>
              <a:gd name="connsiteY22" fmla="*/ 2862663 h 3343806"/>
              <a:gd name="connsiteX23" fmla="*/ 4659236 w 11377066"/>
              <a:gd name="connsiteY23" fmla="*/ 2836670 h 3343806"/>
              <a:gd name="connsiteX24" fmla="*/ 3778351 w 11377066"/>
              <a:gd name="connsiteY24" fmla="*/ 2914650 h 3343806"/>
              <a:gd name="connsiteX25" fmla="*/ 3694595 w 11377066"/>
              <a:gd name="connsiteY25" fmla="*/ 2923314 h 3343806"/>
              <a:gd name="connsiteX26" fmla="*/ 3119852 w 11377066"/>
              <a:gd name="connsiteY26" fmla="*/ 2862663 h 3343806"/>
              <a:gd name="connsiteX27" fmla="*/ 3440437 w 11377066"/>
              <a:gd name="connsiteY27" fmla="*/ 2799124 h 3343806"/>
              <a:gd name="connsiteX28" fmla="*/ 3070753 w 11377066"/>
              <a:gd name="connsiteY28" fmla="*/ 2761578 h 3343806"/>
              <a:gd name="connsiteX29" fmla="*/ 2623091 w 11377066"/>
              <a:gd name="connsiteY29" fmla="*/ 2726920 h 3343806"/>
              <a:gd name="connsiteX30" fmla="*/ 2160987 w 11377066"/>
              <a:gd name="connsiteY30" fmla="*/ 2611394 h 3343806"/>
              <a:gd name="connsiteX31" fmla="*/ 1837515 w 11377066"/>
              <a:gd name="connsiteY31" fmla="*/ 2573848 h 3343806"/>
              <a:gd name="connsiteX32" fmla="*/ 1869284 w 11377066"/>
              <a:gd name="connsiteY32" fmla="*/ 2472763 h 3343806"/>
              <a:gd name="connsiteX33" fmla="*/ 1808633 w 11377066"/>
              <a:gd name="connsiteY33" fmla="*/ 2386119 h 3343806"/>
              <a:gd name="connsiteX34" fmla="*/ 2354493 w 11377066"/>
              <a:gd name="connsiteY34" fmla="*/ 2342797 h 3343806"/>
              <a:gd name="connsiteX35" fmla="*/ 2146546 w 11377066"/>
              <a:gd name="connsiteY35" fmla="*/ 2328356 h 3343806"/>
              <a:gd name="connsiteX36" fmla="*/ 2054126 w 11377066"/>
              <a:gd name="connsiteY36" fmla="*/ 2285034 h 3343806"/>
              <a:gd name="connsiteX37" fmla="*/ 2132106 w 11377066"/>
              <a:gd name="connsiteY37" fmla="*/ 2238823 h 3343806"/>
              <a:gd name="connsiteX38" fmla="*/ 2478684 w 11377066"/>
              <a:gd name="connsiteY38" fmla="*/ 2085751 h 3343806"/>
              <a:gd name="connsiteX39" fmla="*/ 1511154 w 11377066"/>
              <a:gd name="connsiteY39" fmla="*/ 2094416 h 3343806"/>
              <a:gd name="connsiteX40" fmla="*/ 1638232 w 11377066"/>
              <a:gd name="connsiteY40" fmla="*/ 2042429 h 3343806"/>
              <a:gd name="connsiteX41" fmla="*/ 2972556 w 11377066"/>
              <a:gd name="connsiteY41" fmla="*/ 1718957 h 3343806"/>
              <a:gd name="connsiteX42" fmla="*/ 3238266 w 11377066"/>
              <a:gd name="connsiteY42" fmla="*/ 1678523 h 3343806"/>
              <a:gd name="connsiteX43" fmla="*/ 2522005 w 11377066"/>
              <a:gd name="connsiteY43" fmla="*/ 1664082 h 3343806"/>
              <a:gd name="connsiteX44" fmla="*/ 1421621 w 11377066"/>
              <a:gd name="connsiteY44" fmla="*/ 1522563 h 3343806"/>
              <a:gd name="connsiteX45" fmla="*/ 1525595 w 11377066"/>
              <a:gd name="connsiteY45" fmla="*/ 1392596 h 3343806"/>
              <a:gd name="connsiteX46" fmla="*/ 982623 w 11377066"/>
              <a:gd name="connsiteY46" fmla="*/ 1415701 h 3343806"/>
              <a:gd name="connsiteX47" fmla="*/ 1231003 w 11377066"/>
              <a:gd name="connsiteY47" fmla="*/ 1314616 h 3343806"/>
              <a:gd name="connsiteX48" fmla="*/ 1025945 w 11377066"/>
              <a:gd name="connsiteY48" fmla="*/ 1297287 h 3343806"/>
              <a:gd name="connsiteX49" fmla="*/ 841104 w 11377066"/>
              <a:gd name="connsiteY49" fmla="*/ 1225083 h 3343806"/>
              <a:gd name="connsiteX50" fmla="*/ 1612239 w 11377066"/>
              <a:gd name="connsiteY50" fmla="*/ 1112445 h 3343806"/>
              <a:gd name="connsiteX51" fmla="*/ 1814409 w 11377066"/>
              <a:gd name="connsiteY51" fmla="*/ 1008471 h 3343806"/>
              <a:gd name="connsiteX52" fmla="*/ 1932824 w 11377066"/>
              <a:gd name="connsiteY52" fmla="*/ 979590 h 3343806"/>
              <a:gd name="connsiteX53" fmla="*/ 2083007 w 11377066"/>
              <a:gd name="connsiteY53" fmla="*/ 936268 h 3343806"/>
              <a:gd name="connsiteX54" fmla="*/ 1947265 w 11377066"/>
              <a:gd name="connsiteY54" fmla="*/ 924715 h 3343806"/>
              <a:gd name="connsiteX55" fmla="*/ 1271438 w 11377066"/>
              <a:gd name="connsiteY55" fmla="*/ 895834 h 3343806"/>
              <a:gd name="connsiteX56" fmla="*/ 659150 w 11377066"/>
              <a:gd name="connsiteY56" fmla="*/ 907386 h 3343806"/>
              <a:gd name="connsiteX57" fmla="*/ 780453 w 11377066"/>
              <a:gd name="connsiteY57" fmla="*/ 846735 h 3343806"/>
              <a:gd name="connsiteX58" fmla="*/ 841104 w 11377066"/>
              <a:gd name="connsiteY58" fmla="*/ 788972 h 3343806"/>
              <a:gd name="connsiteX59" fmla="*/ 448316 w 11377066"/>
              <a:gd name="connsiteY59" fmla="*/ 659006 h 3343806"/>
              <a:gd name="connsiteX60" fmla="*/ 910419 w 11377066"/>
              <a:gd name="connsiteY60" fmla="*/ 569473 h 3343806"/>
              <a:gd name="connsiteX61" fmla="*/ 604275 w 11377066"/>
              <a:gd name="connsiteY61" fmla="*/ 514598 h 3343806"/>
              <a:gd name="connsiteX62" fmla="*/ 15093 w 11377066"/>
              <a:gd name="connsiteY62" fmla="*/ 352862 h 3343806"/>
              <a:gd name="connsiteX63" fmla="*/ 430987 w 11377066"/>
              <a:gd name="connsiteY63" fmla="*/ 136251 h 3343806"/>
              <a:gd name="connsiteX64" fmla="*/ 874092 w 11377066"/>
              <a:gd name="connsiteY64" fmla="*/ 17656 h 334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1377066" h="3343806">
                <a:moveTo>
                  <a:pt x="914840" y="0"/>
                </a:moveTo>
                <a:lnTo>
                  <a:pt x="11365513" y="0"/>
                </a:lnTo>
                <a:lnTo>
                  <a:pt x="11365513" y="846735"/>
                </a:lnTo>
                <a:cubicBezTo>
                  <a:pt x="11273092" y="924715"/>
                  <a:pt x="11163343" y="985366"/>
                  <a:pt x="11050704" y="1046017"/>
                </a:cubicBezTo>
                <a:cubicBezTo>
                  <a:pt x="11088251" y="1089339"/>
                  <a:pt x="11169119" y="1037353"/>
                  <a:pt x="11195112" y="1103780"/>
                </a:cubicBezTo>
                <a:cubicBezTo>
                  <a:pt x="10987166" y="1216419"/>
                  <a:pt x="10796548" y="1357938"/>
                  <a:pt x="10553944" y="1441695"/>
                </a:cubicBezTo>
                <a:cubicBezTo>
                  <a:pt x="10753226" y="1381043"/>
                  <a:pt x="10952508" y="1409925"/>
                  <a:pt x="11148902" y="1383932"/>
                </a:cubicBezTo>
                <a:cubicBezTo>
                  <a:pt x="11174895" y="1418589"/>
                  <a:pt x="11131573" y="1418589"/>
                  <a:pt x="11117132" y="1430142"/>
                </a:cubicBezTo>
                <a:cubicBezTo>
                  <a:pt x="11102692" y="1441695"/>
                  <a:pt x="11082474" y="1450359"/>
                  <a:pt x="11085363" y="1476352"/>
                </a:cubicBezTo>
                <a:cubicBezTo>
                  <a:pt x="11174895" y="1487905"/>
                  <a:pt x="11273092" y="1447471"/>
                  <a:pt x="11365513" y="1447471"/>
                </a:cubicBezTo>
                <a:lnTo>
                  <a:pt x="11365513" y="1496569"/>
                </a:lnTo>
                <a:cubicBezTo>
                  <a:pt x="11333743" y="1513898"/>
                  <a:pt x="11293310" y="1519674"/>
                  <a:pt x="11278869" y="1554332"/>
                </a:cubicBezTo>
                <a:cubicBezTo>
                  <a:pt x="11307750" y="1548556"/>
                  <a:pt x="11336632" y="1545668"/>
                  <a:pt x="11365513" y="1539891"/>
                </a:cubicBezTo>
                <a:lnTo>
                  <a:pt x="11377066" y="1539891"/>
                </a:lnTo>
                <a:lnTo>
                  <a:pt x="11377066" y="1765167"/>
                </a:lnTo>
                <a:cubicBezTo>
                  <a:pt x="9482441" y="3362313"/>
                  <a:pt x="4945162" y="3324767"/>
                  <a:pt x="4624577" y="3342096"/>
                </a:cubicBezTo>
                <a:cubicBezTo>
                  <a:pt x="4523492" y="3347872"/>
                  <a:pt x="4098935" y="3339207"/>
                  <a:pt x="4000738" y="3313214"/>
                </a:cubicBezTo>
                <a:cubicBezTo>
                  <a:pt x="3867883" y="3281444"/>
                  <a:pt x="3853443" y="3217905"/>
                  <a:pt x="3853443" y="3217905"/>
                </a:cubicBezTo>
                <a:cubicBezTo>
                  <a:pt x="3853443" y="3217905"/>
                  <a:pt x="3919869" y="3191912"/>
                  <a:pt x="4003625" y="3171695"/>
                </a:cubicBezTo>
                <a:cubicBezTo>
                  <a:pt x="4165361" y="3131261"/>
                  <a:pt x="4298217" y="3056169"/>
                  <a:pt x="4465729" y="3024399"/>
                </a:cubicBezTo>
                <a:cubicBezTo>
                  <a:pt x="4315546" y="3033064"/>
                  <a:pt x="4165361" y="3038840"/>
                  <a:pt x="4015179" y="3047505"/>
                </a:cubicBezTo>
                <a:cubicBezTo>
                  <a:pt x="4223124" y="2969524"/>
                  <a:pt x="4442625" y="2957972"/>
                  <a:pt x="4656346" y="2926202"/>
                </a:cubicBezTo>
                <a:cubicBezTo>
                  <a:pt x="4725662" y="2917538"/>
                  <a:pt x="4841188" y="2943531"/>
                  <a:pt x="4841188" y="2862663"/>
                </a:cubicBezTo>
                <a:cubicBezTo>
                  <a:pt x="4838300" y="2810676"/>
                  <a:pt x="4725662" y="2833782"/>
                  <a:pt x="4659236" y="2836670"/>
                </a:cubicBezTo>
                <a:cubicBezTo>
                  <a:pt x="4364644" y="2845334"/>
                  <a:pt x="4072941" y="2882880"/>
                  <a:pt x="3778351" y="2914650"/>
                </a:cubicBezTo>
                <a:cubicBezTo>
                  <a:pt x="3749468" y="2917538"/>
                  <a:pt x="3714811" y="2931979"/>
                  <a:pt x="3694595" y="2923314"/>
                </a:cubicBezTo>
                <a:cubicBezTo>
                  <a:pt x="3527082" y="2865551"/>
                  <a:pt x="3336463" y="2879992"/>
                  <a:pt x="3119852" y="2862663"/>
                </a:cubicBezTo>
                <a:cubicBezTo>
                  <a:pt x="3238266" y="2796236"/>
                  <a:pt x="3339351" y="2842446"/>
                  <a:pt x="3440437" y="2799124"/>
                </a:cubicBezTo>
                <a:cubicBezTo>
                  <a:pt x="3316246" y="2752913"/>
                  <a:pt x="3189168" y="2773131"/>
                  <a:pt x="3070753" y="2761578"/>
                </a:cubicBezTo>
                <a:cubicBezTo>
                  <a:pt x="2984109" y="2752913"/>
                  <a:pt x="2672189" y="2741361"/>
                  <a:pt x="2623091" y="2726920"/>
                </a:cubicBezTo>
                <a:cubicBezTo>
                  <a:pt x="2472907" y="2683598"/>
                  <a:pt x="2293842" y="2689374"/>
                  <a:pt x="2160987" y="2611394"/>
                </a:cubicBezTo>
                <a:cubicBezTo>
                  <a:pt x="2065678" y="2556519"/>
                  <a:pt x="1938600" y="2602730"/>
                  <a:pt x="1837515" y="2573848"/>
                </a:cubicBezTo>
                <a:cubicBezTo>
                  <a:pt x="1794192" y="2533414"/>
                  <a:pt x="1854843" y="2504533"/>
                  <a:pt x="1869284" y="2472763"/>
                </a:cubicBezTo>
                <a:cubicBezTo>
                  <a:pt x="1889502" y="2432329"/>
                  <a:pt x="1834626" y="2423665"/>
                  <a:pt x="1808633" y="2386119"/>
                </a:cubicBezTo>
                <a:cubicBezTo>
                  <a:pt x="1987698" y="2389007"/>
                  <a:pt x="2158099" y="2377454"/>
                  <a:pt x="2354493" y="2342797"/>
                </a:cubicBezTo>
                <a:cubicBezTo>
                  <a:pt x="2273625" y="2290810"/>
                  <a:pt x="2204309" y="2339908"/>
                  <a:pt x="2146546" y="2328356"/>
                </a:cubicBezTo>
                <a:cubicBezTo>
                  <a:pt x="2106113" y="2319691"/>
                  <a:pt x="2054126" y="2328356"/>
                  <a:pt x="2054126" y="2285034"/>
                </a:cubicBezTo>
                <a:cubicBezTo>
                  <a:pt x="2054126" y="2250376"/>
                  <a:pt x="2100336" y="2244599"/>
                  <a:pt x="2132106" y="2238823"/>
                </a:cubicBezTo>
                <a:cubicBezTo>
                  <a:pt x="2256296" y="2218606"/>
                  <a:pt x="2377599" y="2192613"/>
                  <a:pt x="2478684" y="2085751"/>
                </a:cubicBezTo>
                <a:cubicBezTo>
                  <a:pt x="2152323" y="2051094"/>
                  <a:pt x="1817297" y="2186837"/>
                  <a:pt x="1511154" y="2094416"/>
                </a:cubicBezTo>
                <a:cubicBezTo>
                  <a:pt x="1537147" y="2033765"/>
                  <a:pt x="1597798" y="2045317"/>
                  <a:pt x="1638232" y="2042429"/>
                </a:cubicBezTo>
                <a:cubicBezTo>
                  <a:pt x="1909718" y="2016436"/>
                  <a:pt x="2825261" y="1701628"/>
                  <a:pt x="2972556" y="1718957"/>
                </a:cubicBezTo>
                <a:cubicBezTo>
                  <a:pt x="3062089" y="1727621"/>
                  <a:pt x="3154510" y="1721845"/>
                  <a:pt x="3238266" y="1678523"/>
                </a:cubicBezTo>
                <a:cubicBezTo>
                  <a:pt x="3339351" y="1626536"/>
                  <a:pt x="2695295" y="1736286"/>
                  <a:pt x="2522005" y="1664082"/>
                </a:cubicBezTo>
                <a:cubicBezTo>
                  <a:pt x="2438249" y="1629424"/>
                  <a:pt x="1730654" y="1528339"/>
                  <a:pt x="1421621" y="1522563"/>
                </a:cubicBezTo>
                <a:cubicBezTo>
                  <a:pt x="1450503" y="1467688"/>
                  <a:pt x="1557364" y="1470576"/>
                  <a:pt x="1525595" y="1392596"/>
                </a:cubicBezTo>
                <a:cubicBezTo>
                  <a:pt x="1358082" y="1386820"/>
                  <a:pt x="1179017" y="1435918"/>
                  <a:pt x="982623" y="1415701"/>
                </a:cubicBezTo>
                <a:cubicBezTo>
                  <a:pt x="1051938" y="1346386"/>
                  <a:pt x="1153023" y="1352162"/>
                  <a:pt x="1231003" y="1314616"/>
                </a:cubicBezTo>
                <a:cubicBezTo>
                  <a:pt x="1170352" y="1262629"/>
                  <a:pt x="1095261" y="1294399"/>
                  <a:pt x="1025945" y="1297287"/>
                </a:cubicBezTo>
                <a:cubicBezTo>
                  <a:pt x="965294" y="1300175"/>
                  <a:pt x="812222" y="1227972"/>
                  <a:pt x="841104" y="1225083"/>
                </a:cubicBezTo>
                <a:cubicBezTo>
                  <a:pt x="1101037" y="1207755"/>
                  <a:pt x="1352306" y="1129775"/>
                  <a:pt x="1612239" y="1112445"/>
                </a:cubicBezTo>
                <a:cubicBezTo>
                  <a:pt x="1698883" y="1106668"/>
                  <a:pt x="1797081" y="1112445"/>
                  <a:pt x="1814409" y="1008471"/>
                </a:cubicBezTo>
                <a:cubicBezTo>
                  <a:pt x="1817297" y="979590"/>
                  <a:pt x="1808633" y="973814"/>
                  <a:pt x="1932824" y="979590"/>
                </a:cubicBezTo>
                <a:cubicBezTo>
                  <a:pt x="1981922" y="982478"/>
                  <a:pt x="2045461" y="982478"/>
                  <a:pt x="2083007" y="936268"/>
                </a:cubicBezTo>
                <a:cubicBezTo>
                  <a:pt x="2045461" y="898722"/>
                  <a:pt x="1990587" y="927603"/>
                  <a:pt x="1947265" y="924715"/>
                </a:cubicBezTo>
                <a:cubicBezTo>
                  <a:pt x="1828850" y="921827"/>
                  <a:pt x="1386963" y="904498"/>
                  <a:pt x="1271438" y="895834"/>
                </a:cubicBezTo>
                <a:cubicBezTo>
                  <a:pt x="1031721" y="875617"/>
                  <a:pt x="901755" y="933380"/>
                  <a:pt x="659150" y="907386"/>
                </a:cubicBezTo>
                <a:cubicBezTo>
                  <a:pt x="734242" y="890057"/>
                  <a:pt x="705361" y="866952"/>
                  <a:pt x="780453" y="846735"/>
                </a:cubicBezTo>
                <a:cubicBezTo>
                  <a:pt x="815110" y="838071"/>
                  <a:pt x="849768" y="820742"/>
                  <a:pt x="841104" y="788972"/>
                </a:cubicBezTo>
                <a:cubicBezTo>
                  <a:pt x="835327" y="757202"/>
                  <a:pt x="396329" y="690775"/>
                  <a:pt x="448316" y="659006"/>
                </a:cubicBezTo>
                <a:cubicBezTo>
                  <a:pt x="592723" y="575249"/>
                  <a:pt x="1020169" y="607019"/>
                  <a:pt x="910419" y="569473"/>
                </a:cubicBezTo>
                <a:cubicBezTo>
                  <a:pt x="742907" y="511710"/>
                  <a:pt x="716913" y="500157"/>
                  <a:pt x="604275" y="514598"/>
                </a:cubicBezTo>
                <a:cubicBezTo>
                  <a:pt x="506079" y="529039"/>
                  <a:pt x="113290" y="349974"/>
                  <a:pt x="15093" y="352862"/>
                </a:cubicBezTo>
                <a:cubicBezTo>
                  <a:pt x="-71551" y="352862"/>
                  <a:pt x="234593" y="211343"/>
                  <a:pt x="430987" y="136251"/>
                </a:cubicBezTo>
                <a:cubicBezTo>
                  <a:pt x="571784" y="82098"/>
                  <a:pt x="732076" y="70184"/>
                  <a:pt x="874092" y="17656"/>
                </a:cubicBezTo>
                <a:close/>
              </a:path>
            </a:pathLst>
          </a:custGeom>
          <a:solidFill>
            <a:srgbClr val="7688E6">
              <a:alpha val="15000"/>
            </a:srgbClr>
          </a:solidFill>
          <a:ln w="32707" cap="flat">
            <a:noFill/>
            <a:prstDash val="solid"/>
            <a:miter/>
          </a:ln>
        </p:spPr>
        <p:txBody>
          <a:bodyPr wrap="square" rtlCol="0" anchor="ctr">
            <a:noAutofit/>
          </a:bodyPr>
          <a:lstStyle/>
          <a:p>
            <a:endParaRPr lang="en-US">
              <a:solidFill>
                <a:schemeClr val="tx1"/>
              </a:solidFill>
            </a:endParaRPr>
          </a:p>
        </p:txBody>
      </p:sp>
      <p:sp>
        <p:nvSpPr>
          <p:cNvPr id="3" name="TextBox 2">
            <a:extLst>
              <a:ext uri="{FF2B5EF4-FFF2-40B4-BE49-F238E27FC236}">
                <a16:creationId xmlns:a16="http://schemas.microsoft.com/office/drawing/2014/main" id="{54906374-4877-49D1-86B9-FEF0C3CA2345}"/>
              </a:ext>
            </a:extLst>
          </p:cNvPr>
          <p:cNvSpPr txBox="1"/>
          <p:nvPr/>
        </p:nvSpPr>
        <p:spPr>
          <a:xfrm>
            <a:off x="640080" y="587829"/>
            <a:ext cx="10713721" cy="5556860"/>
          </a:xfrm>
          <a:prstGeom prst="rect">
            <a:avLst/>
          </a:prstGeom>
        </p:spPr>
        <p:txBody>
          <a:bodyPr vert="horz" lIns="91440" tIns="45720" rIns="91440" bIns="45720" rtlCol="0" anchor="t">
            <a:noAutofit/>
          </a:bodyPr>
          <a:lstStyle/>
          <a:p>
            <a:pPr>
              <a:lnSpc>
                <a:spcPct val="90000"/>
              </a:lnSpc>
              <a:spcAft>
                <a:spcPts val="600"/>
              </a:spcAft>
            </a:pPr>
            <a:r>
              <a:rPr lang="en-US" sz="2000" b="1" i="0" dirty="0">
                <a:effectLst/>
                <a:latin typeface="Garamond" panose="02020404030301010803" pitchFamily="18" charset="0"/>
              </a:rPr>
              <a:t>April 25, 1986, 1 a.m.</a:t>
            </a:r>
          </a:p>
          <a:p>
            <a:pPr>
              <a:lnSpc>
                <a:spcPct val="90000"/>
              </a:lnSpc>
              <a:spcAft>
                <a:spcPts val="600"/>
              </a:spcAft>
            </a:pPr>
            <a:r>
              <a:rPr lang="en-US" sz="2000" b="0" i="0" dirty="0">
                <a:effectLst/>
                <a:latin typeface="Garamond" panose="02020404030301010803" pitchFamily="18" charset="0"/>
              </a:rPr>
              <a:t>Chernobyl’s operators begin reducing power at reactor No. 4 in preparation for a safety test, which they have timed to coincide with a routine shutdown for maintenance. The test is supposed to determine whether, in the event of a power failure, the plant’s still-spinning turbines can produce enough electricity to keep coolant pumps running during the brief gap before the emergency generators kick in. Ironically, this safety test brings about the reactor’s destruction.</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25, 1986, 2 p.m.</a:t>
            </a:r>
          </a:p>
          <a:p>
            <a:pPr>
              <a:lnSpc>
                <a:spcPct val="90000"/>
              </a:lnSpc>
              <a:spcAft>
                <a:spcPts val="600"/>
              </a:spcAft>
            </a:pPr>
            <a:r>
              <a:rPr lang="en-US" sz="2000" b="0" i="0" dirty="0">
                <a:effectLst/>
                <a:latin typeface="Garamond" panose="02020404030301010803" pitchFamily="18" charset="0"/>
              </a:rPr>
              <a:t>Reactor No. 4’s emergency core cooling system is disabled to keep it from interfering with the test. Though this doesn’t cause the accident, it worsens the impact. At around the same time, the test and shutdown are temporarily delayed to accommodate the region’s power needs.</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25, 1986, 11:10 p.m</a:t>
            </a:r>
            <a:r>
              <a:rPr lang="en-US" sz="2000" b="0" i="0" dirty="0">
                <a:effectLst/>
                <a:latin typeface="Garamond" panose="02020404030301010803" pitchFamily="18" charset="0"/>
              </a:rPr>
              <a:t>.</a:t>
            </a:r>
          </a:p>
          <a:p>
            <a:pPr>
              <a:lnSpc>
                <a:spcPct val="90000"/>
              </a:lnSpc>
              <a:spcAft>
                <a:spcPts val="600"/>
              </a:spcAft>
            </a:pPr>
            <a:r>
              <a:rPr lang="en-US" sz="2000" b="0" i="0" dirty="0">
                <a:effectLst/>
                <a:latin typeface="Garamond" panose="02020404030301010803" pitchFamily="18" charset="0"/>
              </a:rPr>
              <a:t>Operators receive permission to continue with the test and shutdown. By now, the less-experienced night shift is on the job, which purportedly never received proper instructions on how to perform the test.</a:t>
            </a:r>
          </a:p>
        </p:txBody>
      </p:sp>
      <p:sp>
        <p:nvSpPr>
          <p:cNvPr id="14" name="Freeform: Shape 13">
            <a:extLst>
              <a:ext uri="{FF2B5EF4-FFF2-40B4-BE49-F238E27FC236}">
                <a16:creationId xmlns:a16="http://schemas.microsoft.com/office/drawing/2014/main" id="{C6BFDF0B-6325-416D-926F-7141006D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93668" y="5127460"/>
            <a:ext cx="6498333" cy="1730540"/>
          </a:xfrm>
          <a:custGeom>
            <a:avLst/>
            <a:gdLst>
              <a:gd name="connsiteX0" fmla="*/ 2987112 w 6498333"/>
              <a:gd name="connsiteY0" fmla="*/ 1730384 h 1730540"/>
              <a:gd name="connsiteX1" fmla="*/ 3113423 w 6498333"/>
              <a:gd name="connsiteY1" fmla="*/ 1728494 h 1730540"/>
              <a:gd name="connsiteX2" fmla="*/ 6436159 w 6498333"/>
              <a:gd name="connsiteY2" fmla="*/ 1396018 h 1730540"/>
              <a:gd name="connsiteX3" fmla="*/ 6498333 w 6498333"/>
              <a:gd name="connsiteY3" fmla="*/ 1381988 h 1730540"/>
              <a:gd name="connsiteX4" fmla="*/ 6498333 w 6498333"/>
              <a:gd name="connsiteY4" fmla="*/ 0 h 1730540"/>
              <a:gd name="connsiteX5" fmla="*/ 723703 w 6498333"/>
              <a:gd name="connsiteY5" fmla="*/ 0 h 1730540"/>
              <a:gd name="connsiteX6" fmla="*/ 629735 w 6498333"/>
              <a:gd name="connsiteY6" fmla="*/ 31770 h 1730540"/>
              <a:gd name="connsiteX7" fmla="*/ 127078 w 6498333"/>
              <a:gd name="connsiteY7" fmla="*/ 173371 h 1730540"/>
              <a:gd name="connsiteX8" fmla="*/ 0 w 6498333"/>
              <a:gd name="connsiteY8" fmla="*/ 235577 h 1730540"/>
              <a:gd name="connsiteX9" fmla="*/ 967530 w 6498333"/>
              <a:gd name="connsiteY9" fmla="*/ 225208 h 1730540"/>
              <a:gd name="connsiteX10" fmla="*/ 620954 w 6498333"/>
              <a:gd name="connsiteY10" fmla="*/ 408367 h 1730540"/>
              <a:gd name="connsiteX11" fmla="*/ 542972 w 6498333"/>
              <a:gd name="connsiteY11" fmla="*/ 463661 h 1730540"/>
              <a:gd name="connsiteX12" fmla="*/ 635392 w 6498333"/>
              <a:gd name="connsiteY12" fmla="*/ 515499 h 1730540"/>
              <a:gd name="connsiteX13" fmla="*/ 843339 w 6498333"/>
              <a:gd name="connsiteY13" fmla="*/ 532778 h 1730540"/>
              <a:gd name="connsiteX14" fmla="*/ 297479 w 6498333"/>
              <a:gd name="connsiteY14" fmla="*/ 584615 h 1730540"/>
              <a:gd name="connsiteX15" fmla="*/ 358130 w 6498333"/>
              <a:gd name="connsiteY15" fmla="*/ 688289 h 1730540"/>
              <a:gd name="connsiteX16" fmla="*/ 326361 w 6498333"/>
              <a:gd name="connsiteY16" fmla="*/ 809243 h 1730540"/>
              <a:gd name="connsiteX17" fmla="*/ 649833 w 6498333"/>
              <a:gd name="connsiteY17" fmla="*/ 854169 h 1730540"/>
              <a:gd name="connsiteX18" fmla="*/ 1111937 w 6498333"/>
              <a:gd name="connsiteY18" fmla="*/ 992402 h 1730540"/>
              <a:gd name="connsiteX19" fmla="*/ 1559599 w 6498333"/>
              <a:gd name="connsiteY19" fmla="*/ 1033872 h 1730540"/>
              <a:gd name="connsiteX20" fmla="*/ 1929284 w 6498333"/>
              <a:gd name="connsiteY20" fmla="*/ 1078798 h 1730540"/>
              <a:gd name="connsiteX21" fmla="*/ 1608698 w 6498333"/>
              <a:gd name="connsiteY21" fmla="*/ 1154826 h 1730540"/>
              <a:gd name="connsiteX22" fmla="*/ 2183442 w 6498333"/>
              <a:gd name="connsiteY22" fmla="*/ 1227398 h 1730540"/>
              <a:gd name="connsiteX23" fmla="*/ 2267197 w 6498333"/>
              <a:gd name="connsiteY23" fmla="*/ 1217031 h 1730540"/>
              <a:gd name="connsiteX24" fmla="*/ 3148082 w 6498333"/>
              <a:gd name="connsiteY24" fmla="*/ 1123724 h 1730540"/>
              <a:gd name="connsiteX25" fmla="*/ 3330034 w 6498333"/>
              <a:gd name="connsiteY25" fmla="*/ 1154826 h 1730540"/>
              <a:gd name="connsiteX26" fmla="*/ 3145192 w 6498333"/>
              <a:gd name="connsiteY26" fmla="*/ 1230854 h 1730540"/>
              <a:gd name="connsiteX27" fmla="*/ 2504025 w 6498333"/>
              <a:gd name="connsiteY27" fmla="*/ 1376000 h 1730540"/>
              <a:gd name="connsiteX28" fmla="*/ 2954575 w 6498333"/>
              <a:gd name="connsiteY28" fmla="*/ 1348352 h 1730540"/>
              <a:gd name="connsiteX29" fmla="*/ 2492471 w 6498333"/>
              <a:gd name="connsiteY29" fmla="*/ 1524600 h 1730540"/>
              <a:gd name="connsiteX30" fmla="*/ 2342289 w 6498333"/>
              <a:gd name="connsiteY30" fmla="*/ 1579893 h 1730540"/>
              <a:gd name="connsiteX31" fmla="*/ 2489584 w 6498333"/>
              <a:gd name="connsiteY31" fmla="*/ 1693935 h 1730540"/>
              <a:gd name="connsiteX32" fmla="*/ 2987112 w 6498333"/>
              <a:gd name="connsiteY32" fmla="*/ 1730384 h 173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498333" h="1730540">
                <a:moveTo>
                  <a:pt x="2987112" y="1730384"/>
                </a:moveTo>
                <a:cubicBezTo>
                  <a:pt x="3042664" y="1730870"/>
                  <a:pt x="3088152" y="1730222"/>
                  <a:pt x="3113423" y="1728494"/>
                </a:cubicBezTo>
                <a:cubicBezTo>
                  <a:pt x="3293752" y="1716831"/>
                  <a:pt x="4808270" y="1725943"/>
                  <a:pt x="6436159" y="1396018"/>
                </a:cubicBezTo>
                <a:lnTo>
                  <a:pt x="6498333" y="1381988"/>
                </a:lnTo>
                <a:lnTo>
                  <a:pt x="6498333" y="0"/>
                </a:lnTo>
                <a:lnTo>
                  <a:pt x="723703" y="0"/>
                </a:lnTo>
                <a:lnTo>
                  <a:pt x="629735" y="31770"/>
                </a:lnTo>
                <a:cubicBezTo>
                  <a:pt x="421263" y="101447"/>
                  <a:pt x="228886" y="161708"/>
                  <a:pt x="127078" y="173371"/>
                </a:cubicBezTo>
                <a:cubicBezTo>
                  <a:pt x="86644" y="176827"/>
                  <a:pt x="25993" y="163004"/>
                  <a:pt x="0" y="235577"/>
                </a:cubicBezTo>
                <a:cubicBezTo>
                  <a:pt x="306144" y="346163"/>
                  <a:pt x="641170" y="183739"/>
                  <a:pt x="967530" y="225208"/>
                </a:cubicBezTo>
                <a:cubicBezTo>
                  <a:pt x="866445" y="353075"/>
                  <a:pt x="745142" y="384177"/>
                  <a:pt x="620954" y="408367"/>
                </a:cubicBezTo>
                <a:cubicBezTo>
                  <a:pt x="589182" y="415279"/>
                  <a:pt x="542972" y="422191"/>
                  <a:pt x="542972" y="463661"/>
                </a:cubicBezTo>
                <a:cubicBezTo>
                  <a:pt x="542972" y="515499"/>
                  <a:pt x="594959" y="505130"/>
                  <a:pt x="635392" y="515499"/>
                </a:cubicBezTo>
                <a:cubicBezTo>
                  <a:pt x="693155" y="529321"/>
                  <a:pt x="762471" y="470573"/>
                  <a:pt x="843339" y="532778"/>
                </a:cubicBezTo>
                <a:cubicBezTo>
                  <a:pt x="646945" y="574247"/>
                  <a:pt x="476544" y="588071"/>
                  <a:pt x="297479" y="584615"/>
                </a:cubicBezTo>
                <a:cubicBezTo>
                  <a:pt x="323472" y="629541"/>
                  <a:pt x="378348" y="639908"/>
                  <a:pt x="358130" y="688289"/>
                </a:cubicBezTo>
                <a:cubicBezTo>
                  <a:pt x="343689" y="726304"/>
                  <a:pt x="283038" y="760862"/>
                  <a:pt x="326361" y="809243"/>
                </a:cubicBezTo>
                <a:cubicBezTo>
                  <a:pt x="427447" y="843802"/>
                  <a:pt x="554524" y="788508"/>
                  <a:pt x="649833" y="854169"/>
                </a:cubicBezTo>
                <a:cubicBezTo>
                  <a:pt x="782688" y="947476"/>
                  <a:pt x="961753" y="940565"/>
                  <a:pt x="1111937" y="992402"/>
                </a:cubicBezTo>
                <a:cubicBezTo>
                  <a:pt x="1161035" y="1009682"/>
                  <a:pt x="1472955" y="1023504"/>
                  <a:pt x="1559599" y="1033872"/>
                </a:cubicBezTo>
                <a:cubicBezTo>
                  <a:pt x="1678015" y="1047696"/>
                  <a:pt x="1805093" y="1023504"/>
                  <a:pt x="1929284" y="1078798"/>
                </a:cubicBezTo>
                <a:cubicBezTo>
                  <a:pt x="1828198" y="1130635"/>
                  <a:pt x="1727113" y="1075343"/>
                  <a:pt x="1608698" y="1154826"/>
                </a:cubicBezTo>
                <a:cubicBezTo>
                  <a:pt x="1825309" y="1175561"/>
                  <a:pt x="2015928" y="1158282"/>
                  <a:pt x="2183442" y="1227398"/>
                </a:cubicBezTo>
                <a:cubicBezTo>
                  <a:pt x="2203658" y="1237767"/>
                  <a:pt x="2238314" y="1220487"/>
                  <a:pt x="2267197" y="1217031"/>
                </a:cubicBezTo>
                <a:cubicBezTo>
                  <a:pt x="2561787" y="1179017"/>
                  <a:pt x="2853490" y="1134091"/>
                  <a:pt x="3148082" y="1123724"/>
                </a:cubicBezTo>
                <a:cubicBezTo>
                  <a:pt x="3214508" y="1120268"/>
                  <a:pt x="3327146" y="1092621"/>
                  <a:pt x="3330034" y="1154826"/>
                </a:cubicBezTo>
                <a:cubicBezTo>
                  <a:pt x="3330034" y="1251589"/>
                  <a:pt x="3214508" y="1220487"/>
                  <a:pt x="3145192" y="1230854"/>
                </a:cubicBezTo>
                <a:cubicBezTo>
                  <a:pt x="2931471" y="1268869"/>
                  <a:pt x="2711970" y="1282691"/>
                  <a:pt x="2504025" y="1376000"/>
                </a:cubicBezTo>
                <a:cubicBezTo>
                  <a:pt x="2654207" y="1365632"/>
                  <a:pt x="2804392" y="1358720"/>
                  <a:pt x="2954575" y="1348352"/>
                </a:cubicBezTo>
                <a:cubicBezTo>
                  <a:pt x="2787063" y="1386367"/>
                  <a:pt x="2654207" y="1476218"/>
                  <a:pt x="2492471" y="1524600"/>
                </a:cubicBezTo>
                <a:cubicBezTo>
                  <a:pt x="2408715" y="1548791"/>
                  <a:pt x="2342289" y="1579893"/>
                  <a:pt x="2342289" y="1579893"/>
                </a:cubicBezTo>
                <a:cubicBezTo>
                  <a:pt x="2342289" y="1579893"/>
                  <a:pt x="2356730" y="1655921"/>
                  <a:pt x="2489584" y="1693935"/>
                </a:cubicBezTo>
                <a:cubicBezTo>
                  <a:pt x="2563232" y="1717262"/>
                  <a:pt x="2820457" y="1728925"/>
                  <a:pt x="2987112" y="1730384"/>
                </a:cubicBezTo>
                <a:close/>
              </a:path>
            </a:pathLst>
          </a:custGeom>
          <a:solidFill>
            <a:srgbClr val="7688E6">
              <a:alpha val="10000"/>
            </a:srgbClr>
          </a:solidFill>
          <a:ln w="32707" cap="flat">
            <a:noFill/>
            <a:prstDash val="solid"/>
            <a:miter/>
          </a:ln>
        </p:spPr>
        <p:txBody>
          <a:bodyPr wrap="square" rtlCol="0" anchor="ctr">
            <a:noAutofit/>
          </a:bodyPr>
          <a:lstStyle/>
          <a:p>
            <a:endParaRPr lang="en-US">
              <a:solidFill>
                <a:schemeClr val="tx1"/>
              </a:solidFill>
            </a:endParaRPr>
          </a:p>
        </p:txBody>
      </p:sp>
    </p:spTree>
    <p:extLst>
      <p:ext uri="{BB962C8B-B14F-4D97-AF65-F5344CB8AC3E}">
        <p14:creationId xmlns:p14="http://schemas.microsoft.com/office/powerpoint/2010/main" val="3936334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0" name="Rectangle 9">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7688E6">
              <a:alpha val="20000"/>
            </a:srgbClr>
          </a:solidFill>
          <a:ln w="32707" cap="flat">
            <a:noFill/>
            <a:prstDash val="solid"/>
            <a:miter/>
          </a:ln>
        </p:spPr>
        <p:txBody>
          <a:bodyPr rtlCol="0" anchor="ctr"/>
          <a:lstStyle/>
          <a:p>
            <a:endParaRPr lang="en-US" dirty="0"/>
          </a:p>
        </p:txBody>
      </p:sp>
      <p:sp>
        <p:nvSpPr>
          <p:cNvPr id="3" name="TextBox 2">
            <a:extLst>
              <a:ext uri="{FF2B5EF4-FFF2-40B4-BE49-F238E27FC236}">
                <a16:creationId xmlns:a16="http://schemas.microsoft.com/office/drawing/2014/main" id="{54906374-4877-49D1-86B9-FEF0C3CA2345}"/>
              </a:ext>
            </a:extLst>
          </p:cNvPr>
          <p:cNvSpPr txBox="1"/>
          <p:nvPr/>
        </p:nvSpPr>
        <p:spPr>
          <a:xfrm>
            <a:off x="522515" y="713313"/>
            <a:ext cx="10831286" cy="5431376"/>
          </a:xfrm>
          <a:prstGeom prst="rect">
            <a:avLst/>
          </a:prstGeom>
        </p:spPr>
        <p:txBody>
          <a:bodyPr vert="horz" lIns="91440" tIns="45720" rIns="91440" bIns="45720" rtlCol="0" anchor="ctr">
            <a:normAutofit/>
          </a:bodyPr>
          <a:lstStyle/>
          <a:p>
            <a:pPr>
              <a:lnSpc>
                <a:spcPct val="90000"/>
              </a:lnSpc>
              <a:spcAft>
                <a:spcPts val="600"/>
              </a:spcAft>
            </a:pPr>
            <a:r>
              <a:rPr lang="en-US" sz="2000" b="1" i="0" dirty="0">
                <a:effectLst/>
                <a:latin typeface="Garamond" panose="02020404030301010803" pitchFamily="18" charset="0"/>
              </a:rPr>
              <a:t>April 26, 1986, 12:28 a.m.</a:t>
            </a:r>
          </a:p>
          <a:p>
            <a:pPr>
              <a:lnSpc>
                <a:spcPct val="90000"/>
              </a:lnSpc>
              <a:spcAft>
                <a:spcPts val="600"/>
              </a:spcAft>
            </a:pPr>
            <a:r>
              <a:rPr lang="en-US" sz="2000" b="0" i="0" dirty="0">
                <a:effectLst/>
                <a:latin typeface="Garamond" panose="02020404030301010803" pitchFamily="18" charset="0"/>
              </a:rPr>
              <a:t>Power plummets to far below the level at which the reactor is considered stable. Operators respond by removing most of the control rods in violation of the plant’s safety guidelines, yet they still have trouble raising the power, in part due to xenon buildup in the core.</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26, 1986, 1 a.m.</a:t>
            </a:r>
          </a:p>
          <a:p>
            <a:pPr>
              <a:lnSpc>
                <a:spcPct val="90000"/>
              </a:lnSpc>
              <a:spcAft>
                <a:spcPts val="600"/>
              </a:spcAft>
            </a:pPr>
            <a:r>
              <a:rPr lang="en-US" sz="2000" b="0" i="0" dirty="0">
                <a:effectLst/>
                <a:latin typeface="Garamond" panose="02020404030301010803" pitchFamily="18" charset="0"/>
              </a:rPr>
              <a:t>The power stabilizes, albeit at a lower than preferred level, and plant supervisors order the test to proceed. The automatic emergency shutdown system and other safety features are subsequently turned off.</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26, 1986, 1:23:04 a.m.</a:t>
            </a:r>
          </a:p>
          <a:p>
            <a:pPr>
              <a:lnSpc>
                <a:spcPct val="90000"/>
              </a:lnSpc>
              <a:spcAft>
                <a:spcPts val="600"/>
              </a:spcAft>
            </a:pPr>
            <a:r>
              <a:rPr lang="en-US" sz="2000" b="0" i="0" dirty="0">
                <a:effectLst/>
                <a:latin typeface="Garamond" panose="02020404030301010803" pitchFamily="18" charset="0"/>
              </a:rPr>
              <a:t>The test officially begins, and an unexpected power surge occurs.</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26, 1986, 1:23:40 a.m.</a:t>
            </a:r>
          </a:p>
          <a:p>
            <a:pPr>
              <a:lnSpc>
                <a:spcPct val="90000"/>
              </a:lnSpc>
              <a:spcAft>
                <a:spcPts val="600"/>
              </a:spcAft>
            </a:pPr>
            <a:r>
              <a:rPr lang="en-US" sz="2000" b="0" i="0" dirty="0">
                <a:effectLst/>
                <a:latin typeface="Garamond" panose="02020404030301010803" pitchFamily="18" charset="0"/>
              </a:rPr>
              <a:t>An operator presses the emergency shutdown button, but the control rods jam as they enter the core.</a:t>
            </a:r>
          </a:p>
        </p:txBody>
      </p:sp>
    </p:spTree>
    <p:extLst>
      <p:ext uri="{BB962C8B-B14F-4D97-AF65-F5344CB8AC3E}">
        <p14:creationId xmlns:p14="http://schemas.microsoft.com/office/powerpoint/2010/main" val="2079676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0" name="Rectangle 9">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7688E6">
              <a:alpha val="20000"/>
            </a:srgbClr>
          </a:solidFill>
          <a:ln w="32707" cap="flat">
            <a:noFill/>
            <a:prstDash val="solid"/>
            <a:miter/>
          </a:ln>
        </p:spPr>
        <p:txBody>
          <a:bodyPr rtlCol="0" anchor="ctr"/>
          <a:lstStyle/>
          <a:p>
            <a:endParaRPr lang="en-US">
              <a:solidFill>
                <a:schemeClr val="tx1"/>
              </a:solidFill>
            </a:endParaRPr>
          </a:p>
        </p:txBody>
      </p:sp>
      <p:sp>
        <p:nvSpPr>
          <p:cNvPr id="3" name="TextBox 2">
            <a:extLst>
              <a:ext uri="{FF2B5EF4-FFF2-40B4-BE49-F238E27FC236}">
                <a16:creationId xmlns:a16="http://schemas.microsoft.com/office/drawing/2014/main" id="{54906374-4877-49D1-86B9-FEF0C3CA2345}"/>
              </a:ext>
            </a:extLst>
          </p:cNvPr>
          <p:cNvSpPr txBox="1"/>
          <p:nvPr/>
        </p:nvSpPr>
        <p:spPr>
          <a:xfrm>
            <a:off x="600891" y="713313"/>
            <a:ext cx="10752910" cy="5431376"/>
          </a:xfrm>
          <a:prstGeom prst="rect">
            <a:avLst/>
          </a:prstGeom>
        </p:spPr>
        <p:txBody>
          <a:bodyPr vert="horz" lIns="91440" tIns="45720" rIns="91440" bIns="45720" rtlCol="0" anchor="ctr">
            <a:normAutofit/>
          </a:bodyPr>
          <a:lstStyle/>
          <a:p>
            <a:pPr>
              <a:lnSpc>
                <a:spcPct val="90000"/>
              </a:lnSpc>
              <a:spcAft>
                <a:spcPts val="600"/>
              </a:spcAft>
            </a:pPr>
            <a:r>
              <a:rPr lang="en-US" sz="2000" b="1" i="0" dirty="0">
                <a:effectLst/>
                <a:latin typeface="Garamond" panose="02020404030301010803" pitchFamily="18" charset="0"/>
              </a:rPr>
              <a:t>April 26, 1986, 1:23:58 a.m.</a:t>
            </a:r>
          </a:p>
          <a:p>
            <a:pPr>
              <a:lnSpc>
                <a:spcPct val="90000"/>
              </a:lnSpc>
              <a:spcAft>
                <a:spcPts val="600"/>
              </a:spcAft>
            </a:pPr>
            <a:r>
              <a:rPr lang="en-US" sz="2000" b="0" i="0" dirty="0">
                <a:effectLst/>
                <a:latin typeface="Garamond" panose="02020404030301010803" pitchFamily="18" charset="0"/>
              </a:rPr>
              <a:t>The first explosion, to be quickly followed by at least one more, blows the 1,000-ton roof right off the reactor and shoots a fireball high into the night sky. A blackout roils the plant as the air fills with dust and graphite chunks, and radiation begins spewing out. Walls and equipment collapse, and dozens of fires start up, including one on top of the neighboring reactor. Despite all evidence to the contrary, the nuclear engineer in charge of the test insists that reactor No. 4 is still intact. He later dies of radiation poisoning.</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26, 1986, 1:28 a.m.</a:t>
            </a:r>
          </a:p>
          <a:p>
            <a:pPr>
              <a:lnSpc>
                <a:spcPct val="90000"/>
              </a:lnSpc>
              <a:spcAft>
                <a:spcPts val="600"/>
              </a:spcAft>
            </a:pPr>
            <a:r>
              <a:rPr lang="en-US" sz="2000" b="0" i="0" dirty="0">
                <a:effectLst/>
                <a:latin typeface="Garamond" panose="02020404030301010803" pitchFamily="18" charset="0"/>
              </a:rPr>
              <a:t>The first firefighters arrive at the scene. They have no knowledge of the radiation and wear no protective clothing.</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26, 1986, 2:15 a.m.</a:t>
            </a:r>
          </a:p>
          <a:p>
            <a:pPr>
              <a:lnSpc>
                <a:spcPct val="90000"/>
              </a:lnSpc>
              <a:spcAft>
                <a:spcPts val="600"/>
              </a:spcAft>
            </a:pPr>
            <a:r>
              <a:rPr lang="en-US" sz="2000" b="0" i="0" dirty="0">
                <a:effectLst/>
                <a:latin typeface="Garamond" panose="02020404030301010803" pitchFamily="18" charset="0"/>
              </a:rPr>
              <a:t>Local Soviet officials convene an emergency meeting at which they decide to block cars from exiting or entering Pripyat, a nearby city that was built to house Chernobyl’s workers. Police officers assisting with the roadblock likewise have no knowledge of the radiation and wear no protective clothing.</a:t>
            </a:r>
          </a:p>
          <a:p>
            <a:pPr>
              <a:lnSpc>
                <a:spcPct val="90000"/>
              </a:lnSpc>
              <a:spcAft>
                <a:spcPts val="600"/>
              </a:spcAft>
            </a:pPr>
            <a:endParaRPr lang="en-US" sz="2000" b="0" i="0" dirty="0">
              <a:effectLst/>
              <a:latin typeface="Garamond" panose="02020404030301010803" pitchFamily="18" charset="0"/>
            </a:endParaRPr>
          </a:p>
        </p:txBody>
      </p:sp>
    </p:spTree>
    <p:extLst>
      <p:ext uri="{BB962C8B-B14F-4D97-AF65-F5344CB8AC3E}">
        <p14:creationId xmlns:p14="http://schemas.microsoft.com/office/powerpoint/2010/main" val="103178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0" name="Rectangle 9">
            <a:extLst>
              <a:ext uri="{FF2B5EF4-FFF2-40B4-BE49-F238E27FC236}">
                <a16:creationId xmlns:a16="http://schemas.microsoft.com/office/drawing/2014/main" id="{6A8AAC95-3719-4BCD-B710-4160043D92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3A6D7BA-50E4-42FE-A0E3-FC42B7EC4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2767722"/>
            <a:ext cx="3021543" cy="1532055"/>
          </a:xfrm>
          <a:custGeom>
            <a:avLst/>
            <a:gdLst>
              <a:gd name="connsiteX0" fmla="*/ 3021543 w 3021543"/>
              <a:gd name="connsiteY0" fmla="*/ 0 h 1532055"/>
              <a:gd name="connsiteX1" fmla="*/ 2963800 w 3021543"/>
              <a:gd name="connsiteY1" fmla="*/ 7730 h 1532055"/>
              <a:gd name="connsiteX2" fmla="*/ 2793803 w 3021543"/>
              <a:gd name="connsiteY2" fmla="*/ 25704 h 1532055"/>
              <a:gd name="connsiteX3" fmla="*/ 2414348 w 3021543"/>
              <a:gd name="connsiteY3" fmla="*/ 31695 h 1532055"/>
              <a:gd name="connsiteX4" fmla="*/ 2091558 w 3021543"/>
              <a:gd name="connsiteY4" fmla="*/ 29298 h 1532055"/>
              <a:gd name="connsiteX5" fmla="*/ 1645319 w 3021543"/>
              <a:gd name="connsiteY5" fmla="*/ 30497 h 1532055"/>
              <a:gd name="connsiteX6" fmla="*/ 1243602 w 3021543"/>
              <a:gd name="connsiteY6" fmla="*/ 64048 h 1532055"/>
              <a:gd name="connsiteX7" fmla="*/ 753851 w 3021543"/>
              <a:gd name="connsiteY7" fmla="*/ 61651 h 1532055"/>
              <a:gd name="connsiteX8" fmla="*/ 465465 w 3021543"/>
              <a:gd name="connsiteY8" fmla="*/ 123960 h 1532055"/>
              <a:gd name="connsiteX9" fmla="*/ 546416 w 3021543"/>
              <a:gd name="connsiteY9" fmla="*/ 145529 h 1532055"/>
              <a:gd name="connsiteX10" fmla="*/ 689091 w 3021543"/>
              <a:gd name="connsiteY10" fmla="*/ 192260 h 1532055"/>
              <a:gd name="connsiteX11" fmla="*/ 704269 w 3021543"/>
              <a:gd name="connsiteY11" fmla="*/ 222217 h 1532055"/>
              <a:gd name="connsiteX12" fmla="*/ 683020 w 3021543"/>
              <a:gd name="connsiteY12" fmla="*/ 236595 h 1532055"/>
              <a:gd name="connsiteX13" fmla="*/ 621295 w 3021543"/>
              <a:gd name="connsiteY13" fmla="*/ 264155 h 1532055"/>
              <a:gd name="connsiteX14" fmla="*/ 848968 w 3021543"/>
              <a:gd name="connsiteY14" fmla="*/ 304896 h 1532055"/>
              <a:gd name="connsiteX15" fmla="*/ 768018 w 3021543"/>
              <a:gd name="connsiteY15" fmla="*/ 330059 h 1532055"/>
              <a:gd name="connsiteX16" fmla="*/ 684032 w 3021543"/>
              <a:gd name="connsiteY16" fmla="*/ 348032 h 1532055"/>
              <a:gd name="connsiteX17" fmla="*/ 592962 w 3021543"/>
              <a:gd name="connsiteY17" fmla="*/ 361213 h 1532055"/>
              <a:gd name="connsiteX18" fmla="*/ 509988 w 3021543"/>
              <a:gd name="connsiteY18" fmla="*/ 387575 h 1532055"/>
              <a:gd name="connsiteX19" fmla="*/ 726531 w 3021543"/>
              <a:gd name="connsiteY19" fmla="*/ 398359 h 1532055"/>
              <a:gd name="connsiteX20" fmla="*/ 614212 w 3021543"/>
              <a:gd name="connsiteY20" fmla="*/ 422324 h 1532055"/>
              <a:gd name="connsiteX21" fmla="*/ 522131 w 3021543"/>
              <a:gd name="connsiteY21" fmla="*/ 453478 h 1532055"/>
              <a:gd name="connsiteX22" fmla="*/ 457370 w 3021543"/>
              <a:gd name="connsiteY22" fmla="*/ 467857 h 1532055"/>
              <a:gd name="connsiteX23" fmla="*/ 388562 w 3021543"/>
              <a:gd name="connsiteY23" fmla="*/ 471452 h 1532055"/>
              <a:gd name="connsiteX24" fmla="*/ 372372 w 3021543"/>
              <a:gd name="connsiteY24" fmla="*/ 494218 h 1532055"/>
              <a:gd name="connsiteX25" fmla="*/ 393622 w 3021543"/>
              <a:gd name="connsiteY25" fmla="*/ 518184 h 1532055"/>
              <a:gd name="connsiteX26" fmla="*/ 426002 w 3021543"/>
              <a:gd name="connsiteY26" fmla="*/ 520580 h 1532055"/>
              <a:gd name="connsiteX27" fmla="*/ 619271 w 3021543"/>
              <a:gd name="connsiteY27" fmla="*/ 526571 h 1532055"/>
              <a:gd name="connsiteX28" fmla="*/ 0 w 3021543"/>
              <a:gd name="connsiteY28" fmla="*/ 579294 h 1532055"/>
              <a:gd name="connsiteX29" fmla="*/ 83986 w 3021543"/>
              <a:gd name="connsiteY29" fmla="*/ 611647 h 1532055"/>
              <a:gd name="connsiteX30" fmla="*/ 112319 w 3021543"/>
              <a:gd name="connsiteY30" fmla="*/ 700317 h 1532055"/>
              <a:gd name="connsiteX31" fmla="*/ 215531 w 3021543"/>
              <a:gd name="connsiteY31" fmla="*/ 750643 h 1532055"/>
              <a:gd name="connsiteX32" fmla="*/ 282315 w 3021543"/>
              <a:gd name="connsiteY32" fmla="*/ 768617 h 1532055"/>
              <a:gd name="connsiteX33" fmla="*/ 435109 w 3021543"/>
              <a:gd name="connsiteY33" fmla="*/ 794979 h 1532055"/>
              <a:gd name="connsiteX34" fmla="*/ 457370 w 3021543"/>
              <a:gd name="connsiteY34" fmla="*/ 838116 h 1532055"/>
              <a:gd name="connsiteX35" fmla="*/ 476596 w 3021543"/>
              <a:gd name="connsiteY35" fmla="*/ 886046 h 1532055"/>
              <a:gd name="connsiteX36" fmla="*/ 517071 w 3021543"/>
              <a:gd name="connsiteY36" fmla="*/ 917200 h 1532055"/>
              <a:gd name="connsiteX37" fmla="*/ 202377 w 3021543"/>
              <a:gd name="connsiteY37" fmla="*/ 912407 h 1532055"/>
              <a:gd name="connsiteX38" fmla="*/ 557546 w 3021543"/>
              <a:gd name="connsiteY38" fmla="*/ 1013060 h 1532055"/>
              <a:gd name="connsiteX39" fmla="*/ 526178 w 3021543"/>
              <a:gd name="connsiteY39" fmla="*/ 1052602 h 1532055"/>
              <a:gd name="connsiteX40" fmla="*/ 720459 w 3021543"/>
              <a:gd name="connsiteY40" fmla="*/ 1106523 h 1532055"/>
              <a:gd name="connsiteX41" fmla="*/ 616236 w 3021543"/>
              <a:gd name="connsiteY41" fmla="*/ 1112514 h 1532055"/>
              <a:gd name="connsiteX42" fmla="*/ 1222353 w 3021543"/>
              <a:gd name="connsiteY42" fmla="*/ 1337785 h 1532055"/>
              <a:gd name="connsiteX43" fmla="*/ 2087511 w 3021543"/>
              <a:gd name="connsiteY43" fmla="*/ 1500747 h 1532055"/>
              <a:gd name="connsiteX44" fmla="*/ 2425479 w 3021543"/>
              <a:gd name="connsiteY44" fmla="*/ 1531901 h 1532055"/>
              <a:gd name="connsiteX45" fmla="*/ 2809994 w 3021543"/>
              <a:gd name="connsiteY45" fmla="*/ 1522315 h 1532055"/>
              <a:gd name="connsiteX46" fmla="*/ 2953618 w 3021543"/>
              <a:gd name="connsiteY46" fmla="*/ 1512448 h 1532055"/>
              <a:gd name="connsiteX47" fmla="*/ 3021543 w 3021543"/>
              <a:gd name="connsiteY47" fmla="*/ 1502657 h 1532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532055">
                <a:moveTo>
                  <a:pt x="3021543" y="0"/>
                </a:moveTo>
                <a:lnTo>
                  <a:pt x="2963800" y="7730"/>
                </a:lnTo>
                <a:cubicBezTo>
                  <a:pt x="2907134" y="14919"/>
                  <a:pt x="2850469" y="24506"/>
                  <a:pt x="2793803" y="25704"/>
                </a:cubicBezTo>
                <a:cubicBezTo>
                  <a:pt x="2667318" y="29298"/>
                  <a:pt x="2539821" y="20911"/>
                  <a:pt x="2414348" y="31695"/>
                </a:cubicBezTo>
                <a:cubicBezTo>
                  <a:pt x="2307089" y="41281"/>
                  <a:pt x="2198818" y="30497"/>
                  <a:pt x="2091558" y="29298"/>
                </a:cubicBezTo>
                <a:cubicBezTo>
                  <a:pt x="1942812" y="28100"/>
                  <a:pt x="1793053" y="19713"/>
                  <a:pt x="1645319" y="30497"/>
                </a:cubicBezTo>
                <a:cubicBezTo>
                  <a:pt x="1510738" y="38885"/>
                  <a:pt x="1376158" y="41281"/>
                  <a:pt x="1243602" y="64048"/>
                </a:cubicBezTo>
                <a:cubicBezTo>
                  <a:pt x="1079677" y="76030"/>
                  <a:pt x="916765" y="68841"/>
                  <a:pt x="753851" y="61651"/>
                </a:cubicBezTo>
                <a:cubicBezTo>
                  <a:pt x="653675" y="56858"/>
                  <a:pt x="554511" y="41281"/>
                  <a:pt x="465465" y="123960"/>
                </a:cubicBezTo>
                <a:cubicBezTo>
                  <a:pt x="489751" y="143132"/>
                  <a:pt x="519095" y="139537"/>
                  <a:pt x="546416" y="145529"/>
                </a:cubicBezTo>
                <a:cubicBezTo>
                  <a:pt x="594986" y="157511"/>
                  <a:pt x="643557" y="169493"/>
                  <a:pt x="689091" y="192260"/>
                </a:cubicBezTo>
                <a:cubicBezTo>
                  <a:pt x="699210" y="197053"/>
                  <a:pt x="708317" y="206639"/>
                  <a:pt x="704269" y="222217"/>
                </a:cubicBezTo>
                <a:cubicBezTo>
                  <a:pt x="701234" y="234199"/>
                  <a:pt x="691115" y="234199"/>
                  <a:pt x="683020" y="236595"/>
                </a:cubicBezTo>
                <a:cubicBezTo>
                  <a:pt x="664806" y="243785"/>
                  <a:pt x="642545" y="238992"/>
                  <a:pt x="621295" y="264155"/>
                </a:cubicBezTo>
                <a:cubicBezTo>
                  <a:pt x="702245" y="277336"/>
                  <a:pt x="780160" y="252172"/>
                  <a:pt x="848968" y="304896"/>
                </a:cubicBezTo>
                <a:cubicBezTo>
                  <a:pt x="823671" y="331257"/>
                  <a:pt x="795339" y="325266"/>
                  <a:pt x="768018" y="330059"/>
                </a:cubicBezTo>
                <a:cubicBezTo>
                  <a:pt x="739685" y="334852"/>
                  <a:pt x="712365" y="343240"/>
                  <a:pt x="684032" y="348032"/>
                </a:cubicBezTo>
                <a:cubicBezTo>
                  <a:pt x="653675" y="354023"/>
                  <a:pt x="623319" y="355222"/>
                  <a:pt x="592962" y="361213"/>
                </a:cubicBezTo>
                <a:cubicBezTo>
                  <a:pt x="567666" y="366006"/>
                  <a:pt x="540345" y="357618"/>
                  <a:pt x="509988" y="387575"/>
                </a:cubicBezTo>
                <a:cubicBezTo>
                  <a:pt x="584867" y="409143"/>
                  <a:pt x="652663" y="376790"/>
                  <a:pt x="726531" y="398359"/>
                </a:cubicBezTo>
                <a:cubicBezTo>
                  <a:pt x="683020" y="417531"/>
                  <a:pt x="647604" y="411539"/>
                  <a:pt x="614212" y="422324"/>
                </a:cubicBezTo>
                <a:cubicBezTo>
                  <a:pt x="583855" y="433108"/>
                  <a:pt x="547428" y="421126"/>
                  <a:pt x="522131" y="453478"/>
                </a:cubicBezTo>
                <a:cubicBezTo>
                  <a:pt x="502905" y="478641"/>
                  <a:pt x="482668" y="482236"/>
                  <a:pt x="457370" y="467857"/>
                </a:cubicBezTo>
                <a:cubicBezTo>
                  <a:pt x="435109" y="454676"/>
                  <a:pt x="410824" y="458271"/>
                  <a:pt x="388562" y="471452"/>
                </a:cubicBezTo>
                <a:cubicBezTo>
                  <a:pt x="380468" y="476245"/>
                  <a:pt x="372372" y="482236"/>
                  <a:pt x="372372" y="494218"/>
                </a:cubicBezTo>
                <a:cubicBezTo>
                  <a:pt x="372372" y="510994"/>
                  <a:pt x="382491" y="515787"/>
                  <a:pt x="393622" y="518184"/>
                </a:cubicBezTo>
                <a:cubicBezTo>
                  <a:pt x="403741" y="520580"/>
                  <a:pt x="415883" y="522977"/>
                  <a:pt x="426002" y="520580"/>
                </a:cubicBezTo>
                <a:cubicBezTo>
                  <a:pt x="490762" y="507399"/>
                  <a:pt x="554511" y="528968"/>
                  <a:pt x="619271" y="526571"/>
                </a:cubicBezTo>
                <a:cubicBezTo>
                  <a:pt x="415883" y="578096"/>
                  <a:pt x="210471" y="561321"/>
                  <a:pt x="0" y="579294"/>
                </a:cubicBezTo>
                <a:cubicBezTo>
                  <a:pt x="27321" y="615241"/>
                  <a:pt x="62737" y="585286"/>
                  <a:pt x="83986" y="611647"/>
                </a:cubicBezTo>
                <a:cubicBezTo>
                  <a:pt x="63748" y="666766"/>
                  <a:pt x="71844" y="696722"/>
                  <a:pt x="112319" y="700317"/>
                </a:cubicBezTo>
                <a:cubicBezTo>
                  <a:pt x="151782" y="703912"/>
                  <a:pt x="194281" y="684740"/>
                  <a:pt x="215531" y="750643"/>
                </a:cubicBezTo>
                <a:cubicBezTo>
                  <a:pt x="221602" y="771014"/>
                  <a:pt x="259042" y="765023"/>
                  <a:pt x="282315" y="768617"/>
                </a:cubicBezTo>
                <a:cubicBezTo>
                  <a:pt x="332909" y="777005"/>
                  <a:pt x="386539" y="768617"/>
                  <a:pt x="435109" y="794979"/>
                </a:cubicBezTo>
                <a:cubicBezTo>
                  <a:pt x="454335" y="804565"/>
                  <a:pt x="467489" y="811754"/>
                  <a:pt x="457370" y="838116"/>
                </a:cubicBezTo>
                <a:cubicBezTo>
                  <a:pt x="447252" y="865675"/>
                  <a:pt x="460406" y="875261"/>
                  <a:pt x="476596" y="886046"/>
                </a:cubicBezTo>
                <a:cubicBezTo>
                  <a:pt x="488739" y="894433"/>
                  <a:pt x="506953" y="892037"/>
                  <a:pt x="517071" y="917200"/>
                </a:cubicBezTo>
                <a:cubicBezTo>
                  <a:pt x="410824" y="913605"/>
                  <a:pt x="307612" y="893235"/>
                  <a:pt x="202377" y="912407"/>
                </a:cubicBezTo>
                <a:cubicBezTo>
                  <a:pt x="317731" y="960337"/>
                  <a:pt x="444216" y="957940"/>
                  <a:pt x="557546" y="1013060"/>
                </a:cubicBezTo>
                <a:cubicBezTo>
                  <a:pt x="553499" y="1032232"/>
                  <a:pt x="527190" y="1023844"/>
                  <a:pt x="526178" y="1052602"/>
                </a:cubicBezTo>
                <a:cubicBezTo>
                  <a:pt x="585879" y="1082558"/>
                  <a:pt x="657723" y="1062188"/>
                  <a:pt x="720459" y="1106523"/>
                </a:cubicBezTo>
                <a:cubicBezTo>
                  <a:pt x="684032" y="1126893"/>
                  <a:pt x="650640" y="1093342"/>
                  <a:pt x="616236" y="1112514"/>
                </a:cubicBezTo>
                <a:cubicBezTo>
                  <a:pt x="627367" y="1141273"/>
                  <a:pt x="1131283" y="1318613"/>
                  <a:pt x="1222353" y="1337785"/>
                </a:cubicBezTo>
                <a:cubicBezTo>
                  <a:pt x="1407527" y="1377327"/>
                  <a:pt x="1940788" y="1477980"/>
                  <a:pt x="2087511" y="1500747"/>
                </a:cubicBezTo>
                <a:cubicBezTo>
                  <a:pt x="2200841" y="1517522"/>
                  <a:pt x="2313160" y="1530703"/>
                  <a:pt x="2425479" y="1531901"/>
                </a:cubicBezTo>
                <a:cubicBezTo>
                  <a:pt x="2553988" y="1533099"/>
                  <a:pt x="2681485" y="1527108"/>
                  <a:pt x="2809994" y="1522315"/>
                </a:cubicBezTo>
                <a:cubicBezTo>
                  <a:pt x="2858058" y="1520518"/>
                  <a:pt x="2905933" y="1517372"/>
                  <a:pt x="2953618" y="1512448"/>
                </a:cubicBezTo>
                <a:lnTo>
                  <a:pt x="3021543" y="1502657"/>
                </a:lnTo>
                <a:close/>
              </a:path>
            </a:pathLst>
          </a:custGeom>
          <a:solidFill>
            <a:srgbClr val="7688E6">
              <a:alpha val="20000"/>
            </a:srgbClr>
          </a:solidFill>
          <a:ln w="32707" cap="flat">
            <a:noFill/>
            <a:prstDash val="solid"/>
            <a:miter/>
          </a:ln>
        </p:spPr>
        <p:txBody>
          <a:bodyPr wrap="square" rtlCol="0" anchor="ctr">
            <a:noAutofit/>
          </a:bodyPr>
          <a:lstStyle/>
          <a:p>
            <a:endParaRPr lang="en-US" dirty="0"/>
          </a:p>
        </p:txBody>
      </p:sp>
      <p:sp>
        <p:nvSpPr>
          <p:cNvPr id="3" name="TextBox 2">
            <a:extLst>
              <a:ext uri="{FF2B5EF4-FFF2-40B4-BE49-F238E27FC236}">
                <a16:creationId xmlns:a16="http://schemas.microsoft.com/office/drawing/2014/main" id="{54906374-4877-49D1-86B9-FEF0C3CA2345}"/>
              </a:ext>
            </a:extLst>
          </p:cNvPr>
          <p:cNvSpPr txBox="1"/>
          <p:nvPr/>
        </p:nvSpPr>
        <p:spPr>
          <a:xfrm>
            <a:off x="692331" y="838199"/>
            <a:ext cx="10661469" cy="5338763"/>
          </a:xfrm>
          <a:prstGeom prst="rect">
            <a:avLst/>
          </a:prstGeom>
        </p:spPr>
        <p:txBody>
          <a:bodyPr vert="horz" lIns="91440" tIns="45720" rIns="91440" bIns="45720" rtlCol="0" anchor="ctr">
            <a:normAutofit/>
          </a:bodyPr>
          <a:lstStyle/>
          <a:p>
            <a:pPr>
              <a:lnSpc>
                <a:spcPct val="90000"/>
              </a:lnSpc>
              <a:spcAft>
                <a:spcPts val="600"/>
              </a:spcAft>
            </a:pPr>
            <a:r>
              <a:rPr lang="en-US" sz="2000" b="1" i="0" dirty="0">
                <a:effectLst/>
                <a:latin typeface="Garamond" panose="02020404030301010803" pitchFamily="18" charset="0"/>
              </a:rPr>
              <a:t>April 26, 1986, 5 a.m.</a:t>
            </a:r>
          </a:p>
          <a:p>
            <a:pPr>
              <a:lnSpc>
                <a:spcPct val="90000"/>
              </a:lnSpc>
              <a:spcAft>
                <a:spcPts val="600"/>
              </a:spcAft>
            </a:pPr>
            <a:r>
              <a:rPr lang="en-US" sz="2000" b="0" i="0" dirty="0">
                <a:effectLst/>
                <a:latin typeface="Garamond" panose="02020404030301010803" pitchFamily="18" charset="0"/>
              </a:rPr>
              <a:t>Officials shut down reactor No. 3, to be followed the next morning by reactor Nos. 1 and 2. They are re-opened months later.</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26, 1986, 6:35 a.m.</a:t>
            </a:r>
          </a:p>
          <a:p>
            <a:pPr>
              <a:lnSpc>
                <a:spcPct val="90000"/>
              </a:lnSpc>
              <a:spcAft>
                <a:spcPts val="600"/>
              </a:spcAft>
            </a:pPr>
            <a:r>
              <a:rPr lang="en-US" sz="2000" b="0" i="0" dirty="0">
                <a:effectLst/>
                <a:latin typeface="Garamond" panose="02020404030301010803" pitchFamily="18" charset="0"/>
              </a:rPr>
              <a:t>By now, all fires have been extinguished except for a blaze in the reactor core, which will burn for days.</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27, 1986, 10 a.m.</a:t>
            </a:r>
          </a:p>
          <a:p>
            <a:pPr>
              <a:lnSpc>
                <a:spcPct val="90000"/>
              </a:lnSpc>
              <a:spcAft>
                <a:spcPts val="600"/>
              </a:spcAft>
            </a:pPr>
            <a:r>
              <a:rPr lang="en-US" sz="2000" b="0" i="0" dirty="0">
                <a:effectLst/>
                <a:latin typeface="Garamond" panose="02020404030301010803" pitchFamily="18" charset="0"/>
              </a:rPr>
              <a:t>Helicopters begin dumping sand, clay, boron, lead and dolomite into the burning core in an attempt to slow radioactive emissions.</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27, 1986: 2 p.m.</a:t>
            </a:r>
          </a:p>
          <a:p>
            <a:pPr>
              <a:lnSpc>
                <a:spcPct val="90000"/>
              </a:lnSpc>
              <a:spcAft>
                <a:spcPts val="600"/>
              </a:spcAft>
            </a:pPr>
            <a:r>
              <a:rPr lang="en-US" sz="2000" b="0" i="0" dirty="0">
                <a:effectLst/>
                <a:latin typeface="Garamond" panose="02020404030301010803" pitchFamily="18" charset="0"/>
              </a:rPr>
              <a:t>After telling residents nothing about the disaster for some 36 hours, Soviet officials finally begin evacuating roughly 115,000 people from Pripyat, as well as nearby towns and villages. Residents are informed it will be temporary and that they should pack only vital documents and belongings, plus some food. Soon after, however, an exclusion zone is set up around Chernobyl that prevents their return.</a:t>
            </a:r>
          </a:p>
        </p:txBody>
      </p:sp>
    </p:spTree>
    <p:extLst>
      <p:ext uri="{BB962C8B-B14F-4D97-AF65-F5344CB8AC3E}">
        <p14:creationId xmlns:p14="http://schemas.microsoft.com/office/powerpoint/2010/main" val="267457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0" name="Rectangle 9">
            <a:extLst>
              <a:ext uri="{FF2B5EF4-FFF2-40B4-BE49-F238E27FC236}">
                <a16:creationId xmlns:a16="http://schemas.microsoft.com/office/drawing/2014/main" id="{5DF0A98B-63F0-47BD-9203-AD26B8E33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D3D6B5C-B8B4-4071-9480-DEE5EC781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31334" y="1327050"/>
            <a:ext cx="6079676"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solidFill>
            <a:srgbClr val="7688E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4906374-4877-49D1-86B9-FEF0C3CA2345}"/>
              </a:ext>
            </a:extLst>
          </p:cNvPr>
          <p:cNvSpPr txBox="1"/>
          <p:nvPr/>
        </p:nvSpPr>
        <p:spPr>
          <a:xfrm>
            <a:off x="838200" y="713313"/>
            <a:ext cx="10578737" cy="5431376"/>
          </a:xfrm>
          <a:prstGeom prst="rect">
            <a:avLst/>
          </a:prstGeom>
        </p:spPr>
        <p:txBody>
          <a:bodyPr vert="horz" lIns="91440" tIns="45720" rIns="91440" bIns="45720" rtlCol="0" anchor="ctr">
            <a:normAutofit lnSpcReduction="10000"/>
          </a:bodyPr>
          <a:lstStyle/>
          <a:p>
            <a:pPr>
              <a:lnSpc>
                <a:spcPct val="90000"/>
              </a:lnSpc>
              <a:spcAft>
                <a:spcPts val="600"/>
              </a:spcAft>
            </a:pPr>
            <a:r>
              <a:rPr lang="en-US" sz="2000" b="1" i="0" dirty="0">
                <a:effectLst/>
                <a:latin typeface="Garamond" panose="02020404030301010803" pitchFamily="18" charset="0"/>
              </a:rPr>
              <a:t>April 28, 1986</a:t>
            </a:r>
          </a:p>
          <a:p>
            <a:pPr>
              <a:lnSpc>
                <a:spcPct val="90000"/>
              </a:lnSpc>
              <a:spcAft>
                <a:spcPts val="600"/>
              </a:spcAft>
            </a:pPr>
            <a:r>
              <a:rPr lang="en-US" sz="2000" b="0" i="0" dirty="0">
                <a:effectLst/>
                <a:latin typeface="Garamond" panose="02020404030301010803" pitchFamily="18" charset="0"/>
              </a:rPr>
              <a:t>Swedish air monitors detect a large amount of radiation in the atmosphere, which is traced back to the USSR. Soviet officials admit that there’s been an accident, but they falsely state the situation is under control.</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April 29, 1986</a:t>
            </a:r>
          </a:p>
          <a:p>
            <a:pPr>
              <a:lnSpc>
                <a:spcPct val="90000"/>
              </a:lnSpc>
              <a:spcAft>
                <a:spcPts val="600"/>
              </a:spcAft>
            </a:pPr>
            <a:r>
              <a:rPr lang="en-US" sz="2000" b="0" i="0" dirty="0">
                <a:effectLst/>
                <a:latin typeface="Garamond" panose="02020404030301010803" pitchFamily="18" charset="0"/>
              </a:rPr>
              <a:t>Spy satellite photos provide U.S. officials with their first glimpse of the devastation wrought by the Chernobyl disaster.</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May 1, 1986</a:t>
            </a:r>
          </a:p>
          <a:p>
            <a:pPr>
              <a:lnSpc>
                <a:spcPct val="90000"/>
              </a:lnSpc>
              <a:spcAft>
                <a:spcPts val="600"/>
              </a:spcAft>
            </a:pPr>
            <a:r>
              <a:rPr lang="en-US" sz="2000" b="0" i="0" dirty="0">
                <a:effectLst/>
                <a:latin typeface="Garamond" panose="02020404030301010803" pitchFamily="18" charset="0"/>
              </a:rPr>
              <a:t>Soviet officials refuse to cancel the May Day festivities in Kiev, even as radiation continues to be released unabated.</a:t>
            </a:r>
          </a:p>
          <a:p>
            <a:pPr>
              <a:lnSpc>
                <a:spcPct val="90000"/>
              </a:lnSpc>
              <a:spcAft>
                <a:spcPts val="600"/>
              </a:spcAft>
            </a:pPr>
            <a:endParaRPr lang="en-US" sz="2000" b="0" i="0" dirty="0">
              <a:effectLst/>
              <a:latin typeface="Garamond" panose="02020404030301010803" pitchFamily="18" charset="0"/>
            </a:endParaRPr>
          </a:p>
          <a:p>
            <a:pPr>
              <a:lnSpc>
                <a:spcPct val="90000"/>
              </a:lnSpc>
              <a:spcAft>
                <a:spcPts val="600"/>
              </a:spcAft>
            </a:pPr>
            <a:r>
              <a:rPr lang="en-US" sz="2000" b="1" i="0" dirty="0">
                <a:effectLst/>
                <a:latin typeface="Garamond" panose="02020404030301010803" pitchFamily="18" charset="0"/>
              </a:rPr>
              <a:t>May 4, 1986</a:t>
            </a:r>
          </a:p>
          <a:p>
            <a:pPr>
              <a:lnSpc>
                <a:spcPct val="90000"/>
              </a:lnSpc>
              <a:spcAft>
                <a:spcPts val="600"/>
              </a:spcAft>
            </a:pPr>
            <a:r>
              <a:rPr lang="en-US" sz="2000" b="0" i="0" dirty="0">
                <a:effectLst/>
                <a:latin typeface="Garamond" panose="02020404030301010803" pitchFamily="18" charset="0"/>
              </a:rPr>
              <a:t>Liquid nitrogen is pumped underneath the dead reactor in order to cool it. Other aspects of the cleanup, which involves up to 800,000 workers, include bulldozing contaminated villages, shooting contaminated pets and livestock, and burying huge amounts of contaminated topsoil.</a:t>
            </a:r>
          </a:p>
          <a:p>
            <a:pPr>
              <a:lnSpc>
                <a:spcPct val="90000"/>
              </a:lnSpc>
              <a:spcAft>
                <a:spcPts val="600"/>
              </a:spcAft>
            </a:pPr>
            <a:endParaRPr lang="en-US" sz="2000" b="0" i="0" dirty="0">
              <a:effectLst/>
              <a:latin typeface="Garamond" panose="02020404030301010803" pitchFamily="18" charset="0"/>
            </a:endParaRPr>
          </a:p>
        </p:txBody>
      </p:sp>
    </p:spTree>
    <p:extLst>
      <p:ext uri="{BB962C8B-B14F-4D97-AF65-F5344CB8AC3E}">
        <p14:creationId xmlns:p14="http://schemas.microsoft.com/office/powerpoint/2010/main" val="1660677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0" name="Rectangle 9">
            <a:extLst>
              <a:ext uri="{FF2B5EF4-FFF2-40B4-BE49-F238E27FC236}">
                <a16:creationId xmlns:a16="http://schemas.microsoft.com/office/drawing/2014/main" id="{B20EED73-1494-4E89-869B-E501A02B2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E9D7A3A2-205A-4FD7-89D2-24FA8A54E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934" y="0"/>
            <a:ext cx="11377066" cy="4001047"/>
          </a:xfrm>
          <a:custGeom>
            <a:avLst/>
            <a:gdLst>
              <a:gd name="connsiteX0" fmla="*/ 914840 w 11377066"/>
              <a:gd name="connsiteY0" fmla="*/ 0 h 3343806"/>
              <a:gd name="connsiteX1" fmla="*/ 11365513 w 11377066"/>
              <a:gd name="connsiteY1" fmla="*/ 0 h 3343806"/>
              <a:gd name="connsiteX2" fmla="*/ 11365513 w 11377066"/>
              <a:gd name="connsiteY2" fmla="*/ 846735 h 3343806"/>
              <a:gd name="connsiteX3" fmla="*/ 11050704 w 11377066"/>
              <a:gd name="connsiteY3" fmla="*/ 1046017 h 3343806"/>
              <a:gd name="connsiteX4" fmla="*/ 11195112 w 11377066"/>
              <a:gd name="connsiteY4" fmla="*/ 1103780 h 3343806"/>
              <a:gd name="connsiteX5" fmla="*/ 10553944 w 11377066"/>
              <a:gd name="connsiteY5" fmla="*/ 1441695 h 3343806"/>
              <a:gd name="connsiteX6" fmla="*/ 11148902 w 11377066"/>
              <a:gd name="connsiteY6" fmla="*/ 1383932 h 3343806"/>
              <a:gd name="connsiteX7" fmla="*/ 11117132 w 11377066"/>
              <a:gd name="connsiteY7" fmla="*/ 1430142 h 3343806"/>
              <a:gd name="connsiteX8" fmla="*/ 11085363 w 11377066"/>
              <a:gd name="connsiteY8" fmla="*/ 1476352 h 3343806"/>
              <a:gd name="connsiteX9" fmla="*/ 11365513 w 11377066"/>
              <a:gd name="connsiteY9" fmla="*/ 1447471 h 3343806"/>
              <a:gd name="connsiteX10" fmla="*/ 11365513 w 11377066"/>
              <a:gd name="connsiteY10" fmla="*/ 1496569 h 3343806"/>
              <a:gd name="connsiteX11" fmla="*/ 11278869 w 11377066"/>
              <a:gd name="connsiteY11" fmla="*/ 1554332 h 3343806"/>
              <a:gd name="connsiteX12" fmla="*/ 11365513 w 11377066"/>
              <a:gd name="connsiteY12" fmla="*/ 1539891 h 3343806"/>
              <a:gd name="connsiteX13" fmla="*/ 11377066 w 11377066"/>
              <a:gd name="connsiteY13" fmla="*/ 1539891 h 3343806"/>
              <a:gd name="connsiteX14" fmla="*/ 11377066 w 11377066"/>
              <a:gd name="connsiteY14" fmla="*/ 1765167 h 3343806"/>
              <a:gd name="connsiteX15" fmla="*/ 4624577 w 11377066"/>
              <a:gd name="connsiteY15" fmla="*/ 3342096 h 3343806"/>
              <a:gd name="connsiteX16" fmla="*/ 4000738 w 11377066"/>
              <a:gd name="connsiteY16" fmla="*/ 3313214 h 3343806"/>
              <a:gd name="connsiteX17" fmla="*/ 3853443 w 11377066"/>
              <a:gd name="connsiteY17" fmla="*/ 3217905 h 3343806"/>
              <a:gd name="connsiteX18" fmla="*/ 4003625 w 11377066"/>
              <a:gd name="connsiteY18" fmla="*/ 3171695 h 3343806"/>
              <a:gd name="connsiteX19" fmla="*/ 4465729 w 11377066"/>
              <a:gd name="connsiteY19" fmla="*/ 3024399 h 3343806"/>
              <a:gd name="connsiteX20" fmla="*/ 4015179 w 11377066"/>
              <a:gd name="connsiteY20" fmla="*/ 3047505 h 3343806"/>
              <a:gd name="connsiteX21" fmla="*/ 4656346 w 11377066"/>
              <a:gd name="connsiteY21" fmla="*/ 2926202 h 3343806"/>
              <a:gd name="connsiteX22" fmla="*/ 4841188 w 11377066"/>
              <a:gd name="connsiteY22" fmla="*/ 2862663 h 3343806"/>
              <a:gd name="connsiteX23" fmla="*/ 4659236 w 11377066"/>
              <a:gd name="connsiteY23" fmla="*/ 2836670 h 3343806"/>
              <a:gd name="connsiteX24" fmla="*/ 3778351 w 11377066"/>
              <a:gd name="connsiteY24" fmla="*/ 2914650 h 3343806"/>
              <a:gd name="connsiteX25" fmla="*/ 3694595 w 11377066"/>
              <a:gd name="connsiteY25" fmla="*/ 2923314 h 3343806"/>
              <a:gd name="connsiteX26" fmla="*/ 3119852 w 11377066"/>
              <a:gd name="connsiteY26" fmla="*/ 2862663 h 3343806"/>
              <a:gd name="connsiteX27" fmla="*/ 3440437 w 11377066"/>
              <a:gd name="connsiteY27" fmla="*/ 2799124 h 3343806"/>
              <a:gd name="connsiteX28" fmla="*/ 3070753 w 11377066"/>
              <a:gd name="connsiteY28" fmla="*/ 2761578 h 3343806"/>
              <a:gd name="connsiteX29" fmla="*/ 2623091 w 11377066"/>
              <a:gd name="connsiteY29" fmla="*/ 2726920 h 3343806"/>
              <a:gd name="connsiteX30" fmla="*/ 2160987 w 11377066"/>
              <a:gd name="connsiteY30" fmla="*/ 2611394 h 3343806"/>
              <a:gd name="connsiteX31" fmla="*/ 1837515 w 11377066"/>
              <a:gd name="connsiteY31" fmla="*/ 2573848 h 3343806"/>
              <a:gd name="connsiteX32" fmla="*/ 1869284 w 11377066"/>
              <a:gd name="connsiteY32" fmla="*/ 2472763 h 3343806"/>
              <a:gd name="connsiteX33" fmla="*/ 1808633 w 11377066"/>
              <a:gd name="connsiteY33" fmla="*/ 2386119 h 3343806"/>
              <a:gd name="connsiteX34" fmla="*/ 2354493 w 11377066"/>
              <a:gd name="connsiteY34" fmla="*/ 2342797 h 3343806"/>
              <a:gd name="connsiteX35" fmla="*/ 2146546 w 11377066"/>
              <a:gd name="connsiteY35" fmla="*/ 2328356 h 3343806"/>
              <a:gd name="connsiteX36" fmla="*/ 2054126 w 11377066"/>
              <a:gd name="connsiteY36" fmla="*/ 2285034 h 3343806"/>
              <a:gd name="connsiteX37" fmla="*/ 2132106 w 11377066"/>
              <a:gd name="connsiteY37" fmla="*/ 2238823 h 3343806"/>
              <a:gd name="connsiteX38" fmla="*/ 2478684 w 11377066"/>
              <a:gd name="connsiteY38" fmla="*/ 2085751 h 3343806"/>
              <a:gd name="connsiteX39" fmla="*/ 1511154 w 11377066"/>
              <a:gd name="connsiteY39" fmla="*/ 2094416 h 3343806"/>
              <a:gd name="connsiteX40" fmla="*/ 1638232 w 11377066"/>
              <a:gd name="connsiteY40" fmla="*/ 2042429 h 3343806"/>
              <a:gd name="connsiteX41" fmla="*/ 2972556 w 11377066"/>
              <a:gd name="connsiteY41" fmla="*/ 1718957 h 3343806"/>
              <a:gd name="connsiteX42" fmla="*/ 3238266 w 11377066"/>
              <a:gd name="connsiteY42" fmla="*/ 1678523 h 3343806"/>
              <a:gd name="connsiteX43" fmla="*/ 2522005 w 11377066"/>
              <a:gd name="connsiteY43" fmla="*/ 1664082 h 3343806"/>
              <a:gd name="connsiteX44" fmla="*/ 1421621 w 11377066"/>
              <a:gd name="connsiteY44" fmla="*/ 1522563 h 3343806"/>
              <a:gd name="connsiteX45" fmla="*/ 1525595 w 11377066"/>
              <a:gd name="connsiteY45" fmla="*/ 1392596 h 3343806"/>
              <a:gd name="connsiteX46" fmla="*/ 982623 w 11377066"/>
              <a:gd name="connsiteY46" fmla="*/ 1415701 h 3343806"/>
              <a:gd name="connsiteX47" fmla="*/ 1231003 w 11377066"/>
              <a:gd name="connsiteY47" fmla="*/ 1314616 h 3343806"/>
              <a:gd name="connsiteX48" fmla="*/ 1025945 w 11377066"/>
              <a:gd name="connsiteY48" fmla="*/ 1297287 h 3343806"/>
              <a:gd name="connsiteX49" fmla="*/ 841104 w 11377066"/>
              <a:gd name="connsiteY49" fmla="*/ 1225083 h 3343806"/>
              <a:gd name="connsiteX50" fmla="*/ 1612239 w 11377066"/>
              <a:gd name="connsiteY50" fmla="*/ 1112445 h 3343806"/>
              <a:gd name="connsiteX51" fmla="*/ 1814409 w 11377066"/>
              <a:gd name="connsiteY51" fmla="*/ 1008471 h 3343806"/>
              <a:gd name="connsiteX52" fmla="*/ 1932824 w 11377066"/>
              <a:gd name="connsiteY52" fmla="*/ 979590 h 3343806"/>
              <a:gd name="connsiteX53" fmla="*/ 2083007 w 11377066"/>
              <a:gd name="connsiteY53" fmla="*/ 936268 h 3343806"/>
              <a:gd name="connsiteX54" fmla="*/ 1947265 w 11377066"/>
              <a:gd name="connsiteY54" fmla="*/ 924715 h 3343806"/>
              <a:gd name="connsiteX55" fmla="*/ 1271438 w 11377066"/>
              <a:gd name="connsiteY55" fmla="*/ 895834 h 3343806"/>
              <a:gd name="connsiteX56" fmla="*/ 659150 w 11377066"/>
              <a:gd name="connsiteY56" fmla="*/ 907386 h 3343806"/>
              <a:gd name="connsiteX57" fmla="*/ 780453 w 11377066"/>
              <a:gd name="connsiteY57" fmla="*/ 846735 h 3343806"/>
              <a:gd name="connsiteX58" fmla="*/ 841104 w 11377066"/>
              <a:gd name="connsiteY58" fmla="*/ 788972 h 3343806"/>
              <a:gd name="connsiteX59" fmla="*/ 448316 w 11377066"/>
              <a:gd name="connsiteY59" fmla="*/ 659006 h 3343806"/>
              <a:gd name="connsiteX60" fmla="*/ 910419 w 11377066"/>
              <a:gd name="connsiteY60" fmla="*/ 569473 h 3343806"/>
              <a:gd name="connsiteX61" fmla="*/ 604275 w 11377066"/>
              <a:gd name="connsiteY61" fmla="*/ 514598 h 3343806"/>
              <a:gd name="connsiteX62" fmla="*/ 15093 w 11377066"/>
              <a:gd name="connsiteY62" fmla="*/ 352862 h 3343806"/>
              <a:gd name="connsiteX63" fmla="*/ 430987 w 11377066"/>
              <a:gd name="connsiteY63" fmla="*/ 136251 h 3343806"/>
              <a:gd name="connsiteX64" fmla="*/ 874092 w 11377066"/>
              <a:gd name="connsiteY64" fmla="*/ 17656 h 334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1377066" h="3343806">
                <a:moveTo>
                  <a:pt x="914840" y="0"/>
                </a:moveTo>
                <a:lnTo>
                  <a:pt x="11365513" y="0"/>
                </a:lnTo>
                <a:lnTo>
                  <a:pt x="11365513" y="846735"/>
                </a:lnTo>
                <a:cubicBezTo>
                  <a:pt x="11273092" y="924715"/>
                  <a:pt x="11163343" y="985366"/>
                  <a:pt x="11050704" y="1046017"/>
                </a:cubicBezTo>
                <a:cubicBezTo>
                  <a:pt x="11088251" y="1089339"/>
                  <a:pt x="11169119" y="1037353"/>
                  <a:pt x="11195112" y="1103780"/>
                </a:cubicBezTo>
                <a:cubicBezTo>
                  <a:pt x="10987166" y="1216419"/>
                  <a:pt x="10796548" y="1357938"/>
                  <a:pt x="10553944" y="1441695"/>
                </a:cubicBezTo>
                <a:cubicBezTo>
                  <a:pt x="10753226" y="1381043"/>
                  <a:pt x="10952508" y="1409925"/>
                  <a:pt x="11148902" y="1383932"/>
                </a:cubicBezTo>
                <a:cubicBezTo>
                  <a:pt x="11174895" y="1418589"/>
                  <a:pt x="11131573" y="1418589"/>
                  <a:pt x="11117132" y="1430142"/>
                </a:cubicBezTo>
                <a:cubicBezTo>
                  <a:pt x="11102692" y="1441695"/>
                  <a:pt x="11082474" y="1450359"/>
                  <a:pt x="11085363" y="1476352"/>
                </a:cubicBezTo>
                <a:cubicBezTo>
                  <a:pt x="11174895" y="1487905"/>
                  <a:pt x="11273092" y="1447471"/>
                  <a:pt x="11365513" y="1447471"/>
                </a:cubicBezTo>
                <a:lnTo>
                  <a:pt x="11365513" y="1496569"/>
                </a:lnTo>
                <a:cubicBezTo>
                  <a:pt x="11333743" y="1513898"/>
                  <a:pt x="11293310" y="1519674"/>
                  <a:pt x="11278869" y="1554332"/>
                </a:cubicBezTo>
                <a:cubicBezTo>
                  <a:pt x="11307750" y="1548556"/>
                  <a:pt x="11336632" y="1545668"/>
                  <a:pt x="11365513" y="1539891"/>
                </a:cubicBezTo>
                <a:lnTo>
                  <a:pt x="11377066" y="1539891"/>
                </a:lnTo>
                <a:lnTo>
                  <a:pt x="11377066" y="1765167"/>
                </a:lnTo>
                <a:cubicBezTo>
                  <a:pt x="9482441" y="3362313"/>
                  <a:pt x="4945162" y="3324767"/>
                  <a:pt x="4624577" y="3342096"/>
                </a:cubicBezTo>
                <a:cubicBezTo>
                  <a:pt x="4523492" y="3347872"/>
                  <a:pt x="4098935" y="3339207"/>
                  <a:pt x="4000738" y="3313214"/>
                </a:cubicBezTo>
                <a:cubicBezTo>
                  <a:pt x="3867883" y="3281444"/>
                  <a:pt x="3853443" y="3217905"/>
                  <a:pt x="3853443" y="3217905"/>
                </a:cubicBezTo>
                <a:cubicBezTo>
                  <a:pt x="3853443" y="3217905"/>
                  <a:pt x="3919869" y="3191912"/>
                  <a:pt x="4003625" y="3171695"/>
                </a:cubicBezTo>
                <a:cubicBezTo>
                  <a:pt x="4165361" y="3131261"/>
                  <a:pt x="4298217" y="3056169"/>
                  <a:pt x="4465729" y="3024399"/>
                </a:cubicBezTo>
                <a:cubicBezTo>
                  <a:pt x="4315546" y="3033064"/>
                  <a:pt x="4165361" y="3038840"/>
                  <a:pt x="4015179" y="3047505"/>
                </a:cubicBezTo>
                <a:cubicBezTo>
                  <a:pt x="4223124" y="2969524"/>
                  <a:pt x="4442625" y="2957972"/>
                  <a:pt x="4656346" y="2926202"/>
                </a:cubicBezTo>
                <a:cubicBezTo>
                  <a:pt x="4725662" y="2917538"/>
                  <a:pt x="4841188" y="2943531"/>
                  <a:pt x="4841188" y="2862663"/>
                </a:cubicBezTo>
                <a:cubicBezTo>
                  <a:pt x="4838300" y="2810676"/>
                  <a:pt x="4725662" y="2833782"/>
                  <a:pt x="4659236" y="2836670"/>
                </a:cubicBezTo>
                <a:cubicBezTo>
                  <a:pt x="4364644" y="2845334"/>
                  <a:pt x="4072941" y="2882880"/>
                  <a:pt x="3778351" y="2914650"/>
                </a:cubicBezTo>
                <a:cubicBezTo>
                  <a:pt x="3749468" y="2917538"/>
                  <a:pt x="3714811" y="2931979"/>
                  <a:pt x="3694595" y="2923314"/>
                </a:cubicBezTo>
                <a:cubicBezTo>
                  <a:pt x="3527082" y="2865551"/>
                  <a:pt x="3336463" y="2879992"/>
                  <a:pt x="3119852" y="2862663"/>
                </a:cubicBezTo>
                <a:cubicBezTo>
                  <a:pt x="3238266" y="2796236"/>
                  <a:pt x="3339351" y="2842446"/>
                  <a:pt x="3440437" y="2799124"/>
                </a:cubicBezTo>
                <a:cubicBezTo>
                  <a:pt x="3316246" y="2752913"/>
                  <a:pt x="3189168" y="2773131"/>
                  <a:pt x="3070753" y="2761578"/>
                </a:cubicBezTo>
                <a:cubicBezTo>
                  <a:pt x="2984109" y="2752913"/>
                  <a:pt x="2672189" y="2741361"/>
                  <a:pt x="2623091" y="2726920"/>
                </a:cubicBezTo>
                <a:cubicBezTo>
                  <a:pt x="2472907" y="2683598"/>
                  <a:pt x="2293842" y="2689374"/>
                  <a:pt x="2160987" y="2611394"/>
                </a:cubicBezTo>
                <a:cubicBezTo>
                  <a:pt x="2065678" y="2556519"/>
                  <a:pt x="1938600" y="2602730"/>
                  <a:pt x="1837515" y="2573848"/>
                </a:cubicBezTo>
                <a:cubicBezTo>
                  <a:pt x="1794192" y="2533414"/>
                  <a:pt x="1854843" y="2504533"/>
                  <a:pt x="1869284" y="2472763"/>
                </a:cubicBezTo>
                <a:cubicBezTo>
                  <a:pt x="1889502" y="2432329"/>
                  <a:pt x="1834626" y="2423665"/>
                  <a:pt x="1808633" y="2386119"/>
                </a:cubicBezTo>
                <a:cubicBezTo>
                  <a:pt x="1987698" y="2389007"/>
                  <a:pt x="2158099" y="2377454"/>
                  <a:pt x="2354493" y="2342797"/>
                </a:cubicBezTo>
                <a:cubicBezTo>
                  <a:pt x="2273625" y="2290810"/>
                  <a:pt x="2204309" y="2339908"/>
                  <a:pt x="2146546" y="2328356"/>
                </a:cubicBezTo>
                <a:cubicBezTo>
                  <a:pt x="2106113" y="2319691"/>
                  <a:pt x="2054126" y="2328356"/>
                  <a:pt x="2054126" y="2285034"/>
                </a:cubicBezTo>
                <a:cubicBezTo>
                  <a:pt x="2054126" y="2250376"/>
                  <a:pt x="2100336" y="2244599"/>
                  <a:pt x="2132106" y="2238823"/>
                </a:cubicBezTo>
                <a:cubicBezTo>
                  <a:pt x="2256296" y="2218606"/>
                  <a:pt x="2377599" y="2192613"/>
                  <a:pt x="2478684" y="2085751"/>
                </a:cubicBezTo>
                <a:cubicBezTo>
                  <a:pt x="2152323" y="2051094"/>
                  <a:pt x="1817297" y="2186837"/>
                  <a:pt x="1511154" y="2094416"/>
                </a:cubicBezTo>
                <a:cubicBezTo>
                  <a:pt x="1537147" y="2033765"/>
                  <a:pt x="1597798" y="2045317"/>
                  <a:pt x="1638232" y="2042429"/>
                </a:cubicBezTo>
                <a:cubicBezTo>
                  <a:pt x="1909718" y="2016436"/>
                  <a:pt x="2825261" y="1701628"/>
                  <a:pt x="2972556" y="1718957"/>
                </a:cubicBezTo>
                <a:cubicBezTo>
                  <a:pt x="3062089" y="1727621"/>
                  <a:pt x="3154510" y="1721845"/>
                  <a:pt x="3238266" y="1678523"/>
                </a:cubicBezTo>
                <a:cubicBezTo>
                  <a:pt x="3339351" y="1626536"/>
                  <a:pt x="2695295" y="1736286"/>
                  <a:pt x="2522005" y="1664082"/>
                </a:cubicBezTo>
                <a:cubicBezTo>
                  <a:pt x="2438249" y="1629424"/>
                  <a:pt x="1730654" y="1528339"/>
                  <a:pt x="1421621" y="1522563"/>
                </a:cubicBezTo>
                <a:cubicBezTo>
                  <a:pt x="1450503" y="1467688"/>
                  <a:pt x="1557364" y="1470576"/>
                  <a:pt x="1525595" y="1392596"/>
                </a:cubicBezTo>
                <a:cubicBezTo>
                  <a:pt x="1358082" y="1386820"/>
                  <a:pt x="1179017" y="1435918"/>
                  <a:pt x="982623" y="1415701"/>
                </a:cubicBezTo>
                <a:cubicBezTo>
                  <a:pt x="1051938" y="1346386"/>
                  <a:pt x="1153023" y="1352162"/>
                  <a:pt x="1231003" y="1314616"/>
                </a:cubicBezTo>
                <a:cubicBezTo>
                  <a:pt x="1170352" y="1262629"/>
                  <a:pt x="1095261" y="1294399"/>
                  <a:pt x="1025945" y="1297287"/>
                </a:cubicBezTo>
                <a:cubicBezTo>
                  <a:pt x="965294" y="1300175"/>
                  <a:pt x="812222" y="1227972"/>
                  <a:pt x="841104" y="1225083"/>
                </a:cubicBezTo>
                <a:cubicBezTo>
                  <a:pt x="1101037" y="1207755"/>
                  <a:pt x="1352306" y="1129775"/>
                  <a:pt x="1612239" y="1112445"/>
                </a:cubicBezTo>
                <a:cubicBezTo>
                  <a:pt x="1698883" y="1106668"/>
                  <a:pt x="1797081" y="1112445"/>
                  <a:pt x="1814409" y="1008471"/>
                </a:cubicBezTo>
                <a:cubicBezTo>
                  <a:pt x="1817297" y="979590"/>
                  <a:pt x="1808633" y="973814"/>
                  <a:pt x="1932824" y="979590"/>
                </a:cubicBezTo>
                <a:cubicBezTo>
                  <a:pt x="1981922" y="982478"/>
                  <a:pt x="2045461" y="982478"/>
                  <a:pt x="2083007" y="936268"/>
                </a:cubicBezTo>
                <a:cubicBezTo>
                  <a:pt x="2045461" y="898722"/>
                  <a:pt x="1990587" y="927603"/>
                  <a:pt x="1947265" y="924715"/>
                </a:cubicBezTo>
                <a:cubicBezTo>
                  <a:pt x="1828850" y="921827"/>
                  <a:pt x="1386963" y="904498"/>
                  <a:pt x="1271438" y="895834"/>
                </a:cubicBezTo>
                <a:cubicBezTo>
                  <a:pt x="1031721" y="875617"/>
                  <a:pt x="901755" y="933380"/>
                  <a:pt x="659150" y="907386"/>
                </a:cubicBezTo>
                <a:cubicBezTo>
                  <a:pt x="734242" y="890057"/>
                  <a:pt x="705361" y="866952"/>
                  <a:pt x="780453" y="846735"/>
                </a:cubicBezTo>
                <a:cubicBezTo>
                  <a:pt x="815110" y="838071"/>
                  <a:pt x="849768" y="820742"/>
                  <a:pt x="841104" y="788972"/>
                </a:cubicBezTo>
                <a:cubicBezTo>
                  <a:pt x="835327" y="757202"/>
                  <a:pt x="396329" y="690775"/>
                  <a:pt x="448316" y="659006"/>
                </a:cubicBezTo>
                <a:cubicBezTo>
                  <a:pt x="592723" y="575249"/>
                  <a:pt x="1020169" y="607019"/>
                  <a:pt x="910419" y="569473"/>
                </a:cubicBezTo>
                <a:cubicBezTo>
                  <a:pt x="742907" y="511710"/>
                  <a:pt x="716913" y="500157"/>
                  <a:pt x="604275" y="514598"/>
                </a:cubicBezTo>
                <a:cubicBezTo>
                  <a:pt x="506079" y="529039"/>
                  <a:pt x="113290" y="349974"/>
                  <a:pt x="15093" y="352862"/>
                </a:cubicBezTo>
                <a:cubicBezTo>
                  <a:pt x="-71551" y="352862"/>
                  <a:pt x="234593" y="211343"/>
                  <a:pt x="430987" y="136251"/>
                </a:cubicBezTo>
                <a:cubicBezTo>
                  <a:pt x="571784" y="82098"/>
                  <a:pt x="732076" y="70184"/>
                  <a:pt x="874092" y="17656"/>
                </a:cubicBezTo>
                <a:close/>
              </a:path>
            </a:pathLst>
          </a:custGeom>
          <a:solidFill>
            <a:srgbClr val="7688E6">
              <a:alpha val="15000"/>
            </a:srgbClr>
          </a:solidFill>
          <a:ln w="32707" cap="flat">
            <a:noFill/>
            <a:prstDash val="solid"/>
            <a:miter/>
          </a:ln>
        </p:spPr>
        <p:txBody>
          <a:bodyPr wrap="square" rtlCol="0" anchor="ctr">
            <a:noAutofit/>
          </a:bodyPr>
          <a:lstStyle/>
          <a:p>
            <a:endParaRPr lang="en-US">
              <a:solidFill>
                <a:schemeClr val="tx1"/>
              </a:solidFill>
            </a:endParaRPr>
          </a:p>
        </p:txBody>
      </p:sp>
      <p:sp>
        <p:nvSpPr>
          <p:cNvPr id="3" name="TextBox 2">
            <a:extLst>
              <a:ext uri="{FF2B5EF4-FFF2-40B4-BE49-F238E27FC236}">
                <a16:creationId xmlns:a16="http://schemas.microsoft.com/office/drawing/2014/main" id="{54906374-4877-49D1-86B9-FEF0C3CA2345}"/>
              </a:ext>
            </a:extLst>
          </p:cNvPr>
          <p:cNvSpPr txBox="1"/>
          <p:nvPr/>
        </p:nvSpPr>
        <p:spPr>
          <a:xfrm>
            <a:off x="600891" y="588580"/>
            <a:ext cx="10752910" cy="5556110"/>
          </a:xfrm>
          <a:prstGeom prst="rect">
            <a:avLst/>
          </a:prstGeom>
        </p:spPr>
        <p:txBody>
          <a:bodyPr vert="horz" lIns="91440" tIns="45720" rIns="91440" bIns="45720" rtlCol="0" anchor="t">
            <a:normAutofit fontScale="92500" lnSpcReduction="20000"/>
          </a:bodyPr>
          <a:lstStyle/>
          <a:p>
            <a:pPr>
              <a:lnSpc>
                <a:spcPct val="90000"/>
              </a:lnSpc>
              <a:spcAft>
                <a:spcPts val="600"/>
              </a:spcAft>
            </a:pPr>
            <a:r>
              <a:rPr lang="en-US" sz="2000" b="1" i="0" dirty="0">
                <a:effectLst/>
                <a:latin typeface="Garamond" panose="02020404030301010803" pitchFamily="18" charset="0"/>
              </a:rPr>
              <a:t>May 6, 1986</a:t>
            </a:r>
          </a:p>
          <a:p>
            <a:pPr>
              <a:lnSpc>
                <a:spcPct val="90000"/>
              </a:lnSpc>
              <a:spcAft>
                <a:spcPts val="600"/>
              </a:spcAft>
            </a:pPr>
            <a:r>
              <a:rPr lang="en-US" sz="2000" b="0" i="0" dirty="0">
                <a:effectLst/>
                <a:latin typeface="Garamond" panose="02020404030301010803" pitchFamily="18" charset="0"/>
              </a:rPr>
              <a:t>Radioactive emissions drop sharply, possibly because the fire in the core has burned itself out. Meanwhile, Soviet officials finally close schools in Kiev and advise residents to stay inside and to not eat leafy vegetables.</a:t>
            </a:r>
          </a:p>
          <a:p>
            <a:pPr>
              <a:lnSpc>
                <a:spcPct val="90000"/>
              </a:lnSpc>
              <a:spcAft>
                <a:spcPts val="600"/>
              </a:spcAft>
            </a:pPr>
            <a:endParaRPr lang="en-US" sz="2000" b="0" i="0" dirty="0">
              <a:effectLst/>
              <a:latin typeface="Garamond" panose="02020404030301010803" pitchFamily="18" charset="0"/>
            </a:endParaRPr>
          </a:p>
          <a:p>
            <a:pPr algn="l"/>
            <a:r>
              <a:rPr lang="en-US" sz="2000" b="1" i="0" dirty="0">
                <a:solidFill>
                  <a:srgbClr val="212529"/>
                </a:solidFill>
                <a:effectLst/>
                <a:latin typeface="Garamond" panose="02020404030301010803" pitchFamily="18" charset="0"/>
              </a:rPr>
              <a:t>May 8, 1986</a:t>
            </a:r>
          </a:p>
          <a:p>
            <a:pPr algn="l"/>
            <a:r>
              <a:rPr lang="en-US" sz="2000" b="0" i="0" dirty="0">
                <a:solidFill>
                  <a:srgbClr val="212529"/>
                </a:solidFill>
                <a:effectLst/>
                <a:latin typeface="Garamond" panose="02020404030301010803" pitchFamily="18" charset="0"/>
              </a:rPr>
              <a:t>Workers finish draining about 20,000 tons of radioactive water from the basement under the core.</a:t>
            </a:r>
          </a:p>
          <a:p>
            <a:pPr algn="l"/>
            <a:endParaRPr lang="en-US" sz="2000" b="0" i="0" dirty="0">
              <a:solidFill>
                <a:srgbClr val="212529"/>
              </a:solidFill>
              <a:effectLst/>
              <a:latin typeface="Garamond" panose="02020404030301010803" pitchFamily="18" charset="0"/>
            </a:endParaRPr>
          </a:p>
          <a:p>
            <a:pPr algn="l"/>
            <a:r>
              <a:rPr lang="en-US" sz="2000" b="1" i="0" dirty="0">
                <a:solidFill>
                  <a:srgbClr val="212529"/>
                </a:solidFill>
                <a:effectLst/>
                <a:latin typeface="Garamond" panose="02020404030301010803" pitchFamily="18" charset="0"/>
              </a:rPr>
              <a:t>May 9, 1986</a:t>
            </a:r>
          </a:p>
          <a:p>
            <a:pPr algn="l"/>
            <a:r>
              <a:rPr lang="en-US" sz="2000" b="0" i="0" dirty="0">
                <a:solidFill>
                  <a:srgbClr val="212529"/>
                </a:solidFill>
                <a:effectLst/>
                <a:latin typeface="Garamond" panose="02020404030301010803" pitchFamily="18" charset="0"/>
              </a:rPr>
              <a:t>Workers begin pouring concrete under the reactor, which is later encased in an enormous concrete and metal structure known as the sarcophagus.</a:t>
            </a:r>
          </a:p>
          <a:p>
            <a:pPr algn="l"/>
            <a:endParaRPr lang="en-US" sz="2000" b="0" i="0" dirty="0">
              <a:solidFill>
                <a:srgbClr val="212529"/>
              </a:solidFill>
              <a:effectLst/>
              <a:latin typeface="Garamond" panose="02020404030301010803" pitchFamily="18" charset="0"/>
            </a:endParaRPr>
          </a:p>
          <a:p>
            <a:pPr algn="l"/>
            <a:r>
              <a:rPr lang="en-US" sz="2000" b="1" i="0" dirty="0">
                <a:solidFill>
                  <a:srgbClr val="212529"/>
                </a:solidFill>
                <a:effectLst/>
                <a:latin typeface="Garamond" panose="02020404030301010803" pitchFamily="18" charset="0"/>
              </a:rPr>
              <a:t>May 14, 1986</a:t>
            </a:r>
          </a:p>
          <a:p>
            <a:pPr algn="l"/>
            <a:r>
              <a:rPr lang="en-US" sz="2000" b="0" i="0" dirty="0">
                <a:solidFill>
                  <a:srgbClr val="212529"/>
                </a:solidFill>
                <a:effectLst/>
                <a:latin typeface="Garamond" panose="02020404030301010803" pitchFamily="18" charset="0"/>
              </a:rPr>
              <a:t>Soviet leader Mikhail Gorbachev speaks publicly about the incident for the first time, saying on state TV that "the worst is behind </a:t>
            </a:r>
            <a:r>
              <a:rPr lang="en-US" sz="2000" b="0" i="0">
                <a:solidFill>
                  <a:srgbClr val="212529"/>
                </a:solidFill>
                <a:effectLst/>
                <a:latin typeface="Garamond" panose="02020404030301010803" pitchFamily="18" charset="0"/>
              </a:rPr>
              <a:t>us.“</a:t>
            </a:r>
          </a:p>
          <a:p>
            <a:pPr algn="l"/>
            <a:endParaRPr lang="en-US" sz="2000" b="0" i="0" dirty="0">
              <a:solidFill>
                <a:srgbClr val="212529"/>
              </a:solidFill>
              <a:effectLst/>
              <a:latin typeface="Garamond" panose="02020404030301010803" pitchFamily="18" charset="0"/>
            </a:endParaRPr>
          </a:p>
          <a:p>
            <a:pPr algn="l"/>
            <a:r>
              <a:rPr lang="en-US" sz="2000" b="1" i="0" dirty="0">
                <a:solidFill>
                  <a:srgbClr val="212529"/>
                </a:solidFill>
                <a:effectLst/>
                <a:latin typeface="Garamond" panose="02020404030301010803" pitchFamily="18" charset="0"/>
              </a:rPr>
              <a:t>August 25-29, 1986</a:t>
            </a:r>
          </a:p>
          <a:p>
            <a:pPr algn="l"/>
            <a:r>
              <a:rPr lang="en-US" sz="2000" b="0" i="0" dirty="0">
                <a:solidFill>
                  <a:srgbClr val="212529"/>
                </a:solidFill>
                <a:effectLst/>
                <a:latin typeface="Garamond" panose="02020404030301010803" pitchFamily="18" charset="0"/>
              </a:rPr>
              <a:t>The International Atomic Energy Agency hosts a conference at which scientists blame the accident not just on human error and a subpar safety culture, but also on Soviet reactor design flaws.</a:t>
            </a:r>
          </a:p>
          <a:p>
            <a:pPr algn="l"/>
            <a:endParaRPr lang="en-US" sz="2000" b="0" i="0" dirty="0">
              <a:solidFill>
                <a:srgbClr val="212529"/>
              </a:solidFill>
              <a:effectLst/>
              <a:latin typeface="Garamond" panose="02020404030301010803" pitchFamily="18" charset="0"/>
            </a:endParaRPr>
          </a:p>
          <a:p>
            <a:pPr algn="l"/>
            <a:r>
              <a:rPr lang="en-US" sz="2000" b="1" i="0" dirty="0">
                <a:solidFill>
                  <a:srgbClr val="212529"/>
                </a:solidFill>
                <a:effectLst/>
                <a:latin typeface="Garamond" panose="02020404030301010803" pitchFamily="18" charset="0"/>
              </a:rPr>
              <a:t>December 15, 2000</a:t>
            </a:r>
          </a:p>
          <a:p>
            <a:pPr algn="l"/>
            <a:r>
              <a:rPr lang="en-US" sz="2000" b="0" i="0" dirty="0">
                <a:solidFill>
                  <a:srgbClr val="212529"/>
                </a:solidFill>
                <a:effectLst/>
                <a:latin typeface="Garamond" panose="02020404030301010803" pitchFamily="18" charset="0"/>
              </a:rPr>
              <a:t>Unit 3, the last working reactor at Chernobyl, is shut down. Units 1 and 2 had been shut down in 1996 and 1991, respectively.</a:t>
            </a:r>
          </a:p>
          <a:p>
            <a:pPr>
              <a:lnSpc>
                <a:spcPct val="90000"/>
              </a:lnSpc>
              <a:spcAft>
                <a:spcPts val="600"/>
              </a:spcAft>
            </a:pPr>
            <a:endParaRPr lang="en-US" sz="2000" b="0" i="0" dirty="0">
              <a:effectLst/>
              <a:latin typeface="Garamond" panose="02020404030301010803" pitchFamily="18" charset="0"/>
            </a:endParaRPr>
          </a:p>
          <a:p>
            <a:pPr indent="-228600">
              <a:lnSpc>
                <a:spcPct val="90000"/>
              </a:lnSpc>
              <a:spcAft>
                <a:spcPts val="600"/>
              </a:spcAft>
              <a:buFont typeface="Arial" panose="020B0604020202020204" pitchFamily="34" charset="0"/>
              <a:buChar char="•"/>
            </a:pPr>
            <a:endParaRPr lang="en-US" sz="1300" b="0" i="0" dirty="0">
              <a:effectLst/>
            </a:endParaRPr>
          </a:p>
        </p:txBody>
      </p:sp>
      <p:sp>
        <p:nvSpPr>
          <p:cNvPr id="14" name="Freeform: Shape 13">
            <a:extLst>
              <a:ext uri="{FF2B5EF4-FFF2-40B4-BE49-F238E27FC236}">
                <a16:creationId xmlns:a16="http://schemas.microsoft.com/office/drawing/2014/main" id="{C6BFDF0B-6325-416D-926F-7141006D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93668" y="5127460"/>
            <a:ext cx="6498333" cy="1730540"/>
          </a:xfrm>
          <a:custGeom>
            <a:avLst/>
            <a:gdLst>
              <a:gd name="connsiteX0" fmla="*/ 2987112 w 6498333"/>
              <a:gd name="connsiteY0" fmla="*/ 1730384 h 1730540"/>
              <a:gd name="connsiteX1" fmla="*/ 3113423 w 6498333"/>
              <a:gd name="connsiteY1" fmla="*/ 1728494 h 1730540"/>
              <a:gd name="connsiteX2" fmla="*/ 6436159 w 6498333"/>
              <a:gd name="connsiteY2" fmla="*/ 1396018 h 1730540"/>
              <a:gd name="connsiteX3" fmla="*/ 6498333 w 6498333"/>
              <a:gd name="connsiteY3" fmla="*/ 1381988 h 1730540"/>
              <a:gd name="connsiteX4" fmla="*/ 6498333 w 6498333"/>
              <a:gd name="connsiteY4" fmla="*/ 0 h 1730540"/>
              <a:gd name="connsiteX5" fmla="*/ 723703 w 6498333"/>
              <a:gd name="connsiteY5" fmla="*/ 0 h 1730540"/>
              <a:gd name="connsiteX6" fmla="*/ 629735 w 6498333"/>
              <a:gd name="connsiteY6" fmla="*/ 31770 h 1730540"/>
              <a:gd name="connsiteX7" fmla="*/ 127078 w 6498333"/>
              <a:gd name="connsiteY7" fmla="*/ 173371 h 1730540"/>
              <a:gd name="connsiteX8" fmla="*/ 0 w 6498333"/>
              <a:gd name="connsiteY8" fmla="*/ 235577 h 1730540"/>
              <a:gd name="connsiteX9" fmla="*/ 967530 w 6498333"/>
              <a:gd name="connsiteY9" fmla="*/ 225208 h 1730540"/>
              <a:gd name="connsiteX10" fmla="*/ 620954 w 6498333"/>
              <a:gd name="connsiteY10" fmla="*/ 408367 h 1730540"/>
              <a:gd name="connsiteX11" fmla="*/ 542972 w 6498333"/>
              <a:gd name="connsiteY11" fmla="*/ 463661 h 1730540"/>
              <a:gd name="connsiteX12" fmla="*/ 635392 w 6498333"/>
              <a:gd name="connsiteY12" fmla="*/ 515499 h 1730540"/>
              <a:gd name="connsiteX13" fmla="*/ 843339 w 6498333"/>
              <a:gd name="connsiteY13" fmla="*/ 532778 h 1730540"/>
              <a:gd name="connsiteX14" fmla="*/ 297479 w 6498333"/>
              <a:gd name="connsiteY14" fmla="*/ 584615 h 1730540"/>
              <a:gd name="connsiteX15" fmla="*/ 358130 w 6498333"/>
              <a:gd name="connsiteY15" fmla="*/ 688289 h 1730540"/>
              <a:gd name="connsiteX16" fmla="*/ 326361 w 6498333"/>
              <a:gd name="connsiteY16" fmla="*/ 809243 h 1730540"/>
              <a:gd name="connsiteX17" fmla="*/ 649833 w 6498333"/>
              <a:gd name="connsiteY17" fmla="*/ 854169 h 1730540"/>
              <a:gd name="connsiteX18" fmla="*/ 1111937 w 6498333"/>
              <a:gd name="connsiteY18" fmla="*/ 992402 h 1730540"/>
              <a:gd name="connsiteX19" fmla="*/ 1559599 w 6498333"/>
              <a:gd name="connsiteY19" fmla="*/ 1033872 h 1730540"/>
              <a:gd name="connsiteX20" fmla="*/ 1929284 w 6498333"/>
              <a:gd name="connsiteY20" fmla="*/ 1078798 h 1730540"/>
              <a:gd name="connsiteX21" fmla="*/ 1608698 w 6498333"/>
              <a:gd name="connsiteY21" fmla="*/ 1154826 h 1730540"/>
              <a:gd name="connsiteX22" fmla="*/ 2183442 w 6498333"/>
              <a:gd name="connsiteY22" fmla="*/ 1227398 h 1730540"/>
              <a:gd name="connsiteX23" fmla="*/ 2267197 w 6498333"/>
              <a:gd name="connsiteY23" fmla="*/ 1217031 h 1730540"/>
              <a:gd name="connsiteX24" fmla="*/ 3148082 w 6498333"/>
              <a:gd name="connsiteY24" fmla="*/ 1123724 h 1730540"/>
              <a:gd name="connsiteX25" fmla="*/ 3330034 w 6498333"/>
              <a:gd name="connsiteY25" fmla="*/ 1154826 h 1730540"/>
              <a:gd name="connsiteX26" fmla="*/ 3145192 w 6498333"/>
              <a:gd name="connsiteY26" fmla="*/ 1230854 h 1730540"/>
              <a:gd name="connsiteX27" fmla="*/ 2504025 w 6498333"/>
              <a:gd name="connsiteY27" fmla="*/ 1376000 h 1730540"/>
              <a:gd name="connsiteX28" fmla="*/ 2954575 w 6498333"/>
              <a:gd name="connsiteY28" fmla="*/ 1348352 h 1730540"/>
              <a:gd name="connsiteX29" fmla="*/ 2492471 w 6498333"/>
              <a:gd name="connsiteY29" fmla="*/ 1524600 h 1730540"/>
              <a:gd name="connsiteX30" fmla="*/ 2342289 w 6498333"/>
              <a:gd name="connsiteY30" fmla="*/ 1579893 h 1730540"/>
              <a:gd name="connsiteX31" fmla="*/ 2489584 w 6498333"/>
              <a:gd name="connsiteY31" fmla="*/ 1693935 h 1730540"/>
              <a:gd name="connsiteX32" fmla="*/ 2987112 w 6498333"/>
              <a:gd name="connsiteY32" fmla="*/ 1730384 h 173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498333" h="1730540">
                <a:moveTo>
                  <a:pt x="2987112" y="1730384"/>
                </a:moveTo>
                <a:cubicBezTo>
                  <a:pt x="3042664" y="1730870"/>
                  <a:pt x="3088152" y="1730222"/>
                  <a:pt x="3113423" y="1728494"/>
                </a:cubicBezTo>
                <a:cubicBezTo>
                  <a:pt x="3293752" y="1716831"/>
                  <a:pt x="4808270" y="1725943"/>
                  <a:pt x="6436159" y="1396018"/>
                </a:cubicBezTo>
                <a:lnTo>
                  <a:pt x="6498333" y="1381988"/>
                </a:lnTo>
                <a:lnTo>
                  <a:pt x="6498333" y="0"/>
                </a:lnTo>
                <a:lnTo>
                  <a:pt x="723703" y="0"/>
                </a:lnTo>
                <a:lnTo>
                  <a:pt x="629735" y="31770"/>
                </a:lnTo>
                <a:cubicBezTo>
                  <a:pt x="421263" y="101447"/>
                  <a:pt x="228886" y="161708"/>
                  <a:pt x="127078" y="173371"/>
                </a:cubicBezTo>
                <a:cubicBezTo>
                  <a:pt x="86644" y="176827"/>
                  <a:pt x="25993" y="163004"/>
                  <a:pt x="0" y="235577"/>
                </a:cubicBezTo>
                <a:cubicBezTo>
                  <a:pt x="306144" y="346163"/>
                  <a:pt x="641170" y="183739"/>
                  <a:pt x="967530" y="225208"/>
                </a:cubicBezTo>
                <a:cubicBezTo>
                  <a:pt x="866445" y="353075"/>
                  <a:pt x="745142" y="384177"/>
                  <a:pt x="620954" y="408367"/>
                </a:cubicBezTo>
                <a:cubicBezTo>
                  <a:pt x="589182" y="415279"/>
                  <a:pt x="542972" y="422191"/>
                  <a:pt x="542972" y="463661"/>
                </a:cubicBezTo>
                <a:cubicBezTo>
                  <a:pt x="542972" y="515499"/>
                  <a:pt x="594959" y="505130"/>
                  <a:pt x="635392" y="515499"/>
                </a:cubicBezTo>
                <a:cubicBezTo>
                  <a:pt x="693155" y="529321"/>
                  <a:pt x="762471" y="470573"/>
                  <a:pt x="843339" y="532778"/>
                </a:cubicBezTo>
                <a:cubicBezTo>
                  <a:pt x="646945" y="574247"/>
                  <a:pt x="476544" y="588071"/>
                  <a:pt x="297479" y="584615"/>
                </a:cubicBezTo>
                <a:cubicBezTo>
                  <a:pt x="323472" y="629541"/>
                  <a:pt x="378348" y="639908"/>
                  <a:pt x="358130" y="688289"/>
                </a:cubicBezTo>
                <a:cubicBezTo>
                  <a:pt x="343689" y="726304"/>
                  <a:pt x="283038" y="760862"/>
                  <a:pt x="326361" y="809243"/>
                </a:cubicBezTo>
                <a:cubicBezTo>
                  <a:pt x="427447" y="843802"/>
                  <a:pt x="554524" y="788508"/>
                  <a:pt x="649833" y="854169"/>
                </a:cubicBezTo>
                <a:cubicBezTo>
                  <a:pt x="782688" y="947476"/>
                  <a:pt x="961753" y="940565"/>
                  <a:pt x="1111937" y="992402"/>
                </a:cubicBezTo>
                <a:cubicBezTo>
                  <a:pt x="1161035" y="1009682"/>
                  <a:pt x="1472955" y="1023504"/>
                  <a:pt x="1559599" y="1033872"/>
                </a:cubicBezTo>
                <a:cubicBezTo>
                  <a:pt x="1678015" y="1047696"/>
                  <a:pt x="1805093" y="1023504"/>
                  <a:pt x="1929284" y="1078798"/>
                </a:cubicBezTo>
                <a:cubicBezTo>
                  <a:pt x="1828198" y="1130635"/>
                  <a:pt x="1727113" y="1075343"/>
                  <a:pt x="1608698" y="1154826"/>
                </a:cubicBezTo>
                <a:cubicBezTo>
                  <a:pt x="1825309" y="1175561"/>
                  <a:pt x="2015928" y="1158282"/>
                  <a:pt x="2183442" y="1227398"/>
                </a:cubicBezTo>
                <a:cubicBezTo>
                  <a:pt x="2203658" y="1237767"/>
                  <a:pt x="2238314" y="1220487"/>
                  <a:pt x="2267197" y="1217031"/>
                </a:cubicBezTo>
                <a:cubicBezTo>
                  <a:pt x="2561787" y="1179017"/>
                  <a:pt x="2853490" y="1134091"/>
                  <a:pt x="3148082" y="1123724"/>
                </a:cubicBezTo>
                <a:cubicBezTo>
                  <a:pt x="3214508" y="1120268"/>
                  <a:pt x="3327146" y="1092621"/>
                  <a:pt x="3330034" y="1154826"/>
                </a:cubicBezTo>
                <a:cubicBezTo>
                  <a:pt x="3330034" y="1251589"/>
                  <a:pt x="3214508" y="1220487"/>
                  <a:pt x="3145192" y="1230854"/>
                </a:cubicBezTo>
                <a:cubicBezTo>
                  <a:pt x="2931471" y="1268869"/>
                  <a:pt x="2711970" y="1282691"/>
                  <a:pt x="2504025" y="1376000"/>
                </a:cubicBezTo>
                <a:cubicBezTo>
                  <a:pt x="2654207" y="1365632"/>
                  <a:pt x="2804392" y="1358720"/>
                  <a:pt x="2954575" y="1348352"/>
                </a:cubicBezTo>
                <a:cubicBezTo>
                  <a:pt x="2787063" y="1386367"/>
                  <a:pt x="2654207" y="1476218"/>
                  <a:pt x="2492471" y="1524600"/>
                </a:cubicBezTo>
                <a:cubicBezTo>
                  <a:pt x="2408715" y="1548791"/>
                  <a:pt x="2342289" y="1579893"/>
                  <a:pt x="2342289" y="1579893"/>
                </a:cubicBezTo>
                <a:cubicBezTo>
                  <a:pt x="2342289" y="1579893"/>
                  <a:pt x="2356730" y="1655921"/>
                  <a:pt x="2489584" y="1693935"/>
                </a:cubicBezTo>
                <a:cubicBezTo>
                  <a:pt x="2563232" y="1717262"/>
                  <a:pt x="2820457" y="1728925"/>
                  <a:pt x="2987112" y="1730384"/>
                </a:cubicBezTo>
                <a:close/>
              </a:path>
            </a:pathLst>
          </a:custGeom>
          <a:solidFill>
            <a:srgbClr val="7688E6">
              <a:alpha val="10000"/>
            </a:srgbClr>
          </a:solidFill>
          <a:ln w="32707" cap="flat">
            <a:noFill/>
            <a:prstDash val="solid"/>
            <a:miter/>
          </a:ln>
        </p:spPr>
        <p:txBody>
          <a:bodyPr wrap="square" rtlCol="0" anchor="ctr">
            <a:noAutofit/>
          </a:bodyPr>
          <a:lstStyle/>
          <a:p>
            <a:endParaRPr lang="en-US">
              <a:solidFill>
                <a:schemeClr val="tx1"/>
              </a:solidFill>
            </a:endParaRPr>
          </a:p>
        </p:txBody>
      </p:sp>
    </p:spTree>
    <p:extLst>
      <p:ext uri="{BB962C8B-B14F-4D97-AF65-F5344CB8AC3E}">
        <p14:creationId xmlns:p14="http://schemas.microsoft.com/office/powerpoint/2010/main" val="4015371019"/>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243541"/>
      </a:dk2>
      <a:lt2>
        <a:srgbClr val="E8E7E2"/>
      </a:lt2>
      <a:accent1>
        <a:srgbClr val="7688E6"/>
      </a:accent1>
      <a:accent2>
        <a:srgbClr val="58A6E1"/>
      </a:accent2>
      <a:accent3>
        <a:srgbClr val="4EB3B4"/>
      </a:accent3>
      <a:accent4>
        <a:srgbClr val="47B689"/>
      </a:accent4>
      <a:accent5>
        <a:srgbClr val="43B858"/>
      </a:accent5>
      <a:accent6>
        <a:srgbClr val="63B848"/>
      </a:accent6>
      <a:hlink>
        <a:srgbClr val="8C8354"/>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TotalTime>
  <Words>1198</Words>
  <Application>Microsoft Office PowerPoint</Application>
  <PresentationFormat>Widescreen</PresentationFormat>
  <Paragraphs>80</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Garamond</vt:lpstr>
      <vt:lpstr>BrushVTI</vt:lpstr>
      <vt:lpstr>Chernobyl Timeline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Chernobyl Timeline</dc:title>
  <dc:creator>Stasko, Maryanne E</dc:creator>
  <cp:lastModifiedBy>Stasko, Maryanne E</cp:lastModifiedBy>
  <cp:revision>4</cp:revision>
  <dcterms:created xsi:type="dcterms:W3CDTF">2022-04-26T14:47:55Z</dcterms:created>
  <dcterms:modified xsi:type="dcterms:W3CDTF">2022-04-26T16:15:32Z</dcterms:modified>
</cp:coreProperties>
</file>