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3650" r:id="rId5"/>
  </p:sldMasterIdLst>
  <p:notesMasterIdLst>
    <p:notesMasterId r:id="rId23"/>
  </p:notesMasterIdLst>
  <p:sldIdLst>
    <p:sldId id="863" r:id="rId6"/>
    <p:sldId id="758" r:id="rId7"/>
    <p:sldId id="861" r:id="rId8"/>
    <p:sldId id="848" r:id="rId9"/>
    <p:sldId id="850" r:id="rId10"/>
    <p:sldId id="849" r:id="rId11"/>
    <p:sldId id="846" r:id="rId12"/>
    <p:sldId id="847" r:id="rId13"/>
    <p:sldId id="859" r:id="rId14"/>
    <p:sldId id="860" r:id="rId15"/>
    <p:sldId id="853" r:id="rId16"/>
    <p:sldId id="854" r:id="rId17"/>
    <p:sldId id="855" r:id="rId18"/>
    <p:sldId id="856" r:id="rId19"/>
    <p:sldId id="857" r:id="rId20"/>
    <p:sldId id="862" r:id="rId21"/>
    <p:sldId id="858" r:id="rId22"/>
  </p:sldIdLst>
  <p:sldSz cx="9144000" cy="6858000" type="screen4x3"/>
  <p:notesSz cx="9309100" cy="70231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448"/>
    <a:srgbClr val="145CA7"/>
    <a:srgbClr val="F15826"/>
    <a:srgbClr val="595959"/>
    <a:srgbClr val="00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A6554-CD2C-46F1-9539-AF61D2AFB6C6}" v="24" dt="2021-02-23T16:19:41.963"/>
    <p1510:client id="{B04DAFB6-CB96-4E54-AD6C-47AD90234F46}" v="8" dt="2021-02-23T16:28:58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5" autoAdjust="0"/>
    <p:restoredTop sz="87544" autoAdjust="0"/>
  </p:normalViewPr>
  <p:slideViewPr>
    <p:cSldViewPr>
      <p:cViewPr varScale="1">
        <p:scale>
          <a:sx n="93" d="100"/>
          <a:sy n="93" d="100"/>
        </p:scale>
        <p:origin x="229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notesViewPr>
    <p:cSldViewPr>
      <p:cViewPr varScale="1">
        <p:scale>
          <a:sx n="109" d="100"/>
          <a:sy n="109" d="100"/>
        </p:scale>
        <p:origin x="24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ins, Price A:(Exelon Nuclear)" userId="S::e055612@exelonds.com::80d3ee61-e45c-4ed3-8be1-17260e200e46" providerId="AD" clId="Web-{B04DAFB6-CB96-4E54-AD6C-47AD90234F46}"/>
    <pc:docChg chg="addSld delSld modSld sldOrd">
      <pc:chgData name="Collins, Price A:(Exelon Nuclear)" userId="S::e055612@exelonds.com::80d3ee61-e45c-4ed3-8be1-17260e200e46" providerId="AD" clId="Web-{B04DAFB6-CB96-4E54-AD6C-47AD90234F46}" dt="2021-02-23T16:28:57.955" v="5" actId="20577"/>
      <pc:docMkLst>
        <pc:docMk/>
      </pc:docMkLst>
      <pc:sldChg chg="del">
        <pc:chgData name="Collins, Price A:(Exelon Nuclear)" userId="S::e055612@exelonds.com::80d3ee61-e45c-4ed3-8be1-17260e200e46" providerId="AD" clId="Web-{B04DAFB6-CB96-4E54-AD6C-47AD90234F46}" dt="2021-02-23T16:28:22.829" v="0"/>
        <pc:sldMkLst>
          <pc:docMk/>
          <pc:sldMk cId="2516179932" sldId="554"/>
        </pc:sldMkLst>
      </pc:sldChg>
      <pc:sldChg chg="addSp delSp modSp new ord">
        <pc:chgData name="Collins, Price A:(Exelon Nuclear)" userId="S::e055612@exelonds.com::80d3ee61-e45c-4ed3-8be1-17260e200e46" providerId="AD" clId="Web-{B04DAFB6-CB96-4E54-AD6C-47AD90234F46}" dt="2021-02-23T16:28:57.955" v="5" actId="20577"/>
        <pc:sldMkLst>
          <pc:docMk/>
          <pc:sldMk cId="147644182" sldId="863"/>
        </pc:sldMkLst>
        <pc:spChg chg="del">
          <ac:chgData name="Collins, Price A:(Exelon Nuclear)" userId="S::e055612@exelonds.com::80d3ee61-e45c-4ed3-8be1-17260e200e46" providerId="AD" clId="Web-{B04DAFB6-CB96-4E54-AD6C-47AD90234F46}" dt="2021-02-23T16:28:50.767" v="4"/>
          <ac:spMkLst>
            <pc:docMk/>
            <pc:sldMk cId="147644182" sldId="863"/>
            <ac:spMk id="2" creationId="{17322310-AEF1-4D27-A10C-DEC38509197E}"/>
          </ac:spMkLst>
        </pc:spChg>
        <pc:spChg chg="add mod">
          <ac:chgData name="Collins, Price A:(Exelon Nuclear)" userId="S::e055612@exelonds.com::80d3ee61-e45c-4ed3-8be1-17260e200e46" providerId="AD" clId="Web-{B04DAFB6-CB96-4E54-AD6C-47AD90234F46}" dt="2021-02-23T16:28:57.955" v="5" actId="20577"/>
          <ac:spMkLst>
            <pc:docMk/>
            <pc:sldMk cId="147644182" sldId="863"/>
            <ac:spMk id="5" creationId="{858E41C9-8BA6-42A7-9F58-9DDF1CCB983B}"/>
          </ac:spMkLst>
        </pc:spChg>
      </pc:sldChg>
    </pc:docChg>
  </pc:docChgLst>
  <pc:docChgLst>
    <pc:chgData name="Myers, Vanessa L:(PECO)" userId="563a94de-db6a-48ea-9fa2-7fa47b54a46d" providerId="ADAL" clId="{3BFE76FF-1ECC-45F3-8A3C-680706252FD9}"/>
    <pc:docChg chg="custSel modSld sldOrd modMainMaster">
      <pc:chgData name="Myers, Vanessa L:(PECO)" userId="563a94de-db6a-48ea-9fa2-7fa47b54a46d" providerId="ADAL" clId="{3BFE76FF-1ECC-45F3-8A3C-680706252FD9}" dt="2021-02-23T16:26:08.634" v="25" actId="20577"/>
      <pc:docMkLst>
        <pc:docMk/>
      </pc:docMkLst>
      <pc:sldChg chg="delSp mod ord">
        <pc:chgData name="Myers, Vanessa L:(PECO)" userId="563a94de-db6a-48ea-9fa2-7fa47b54a46d" providerId="ADAL" clId="{3BFE76FF-1ECC-45F3-8A3C-680706252FD9}" dt="2021-02-23T16:23:36.582" v="2" actId="478"/>
        <pc:sldMkLst>
          <pc:docMk/>
          <pc:sldMk cId="2516179932" sldId="554"/>
        </pc:sldMkLst>
        <pc:spChg chg="del">
          <ac:chgData name="Myers, Vanessa L:(PECO)" userId="563a94de-db6a-48ea-9fa2-7fa47b54a46d" providerId="ADAL" clId="{3BFE76FF-1ECC-45F3-8A3C-680706252FD9}" dt="2021-02-23T16:23:36.582" v="2" actId="478"/>
          <ac:spMkLst>
            <pc:docMk/>
            <pc:sldMk cId="2516179932" sldId="554"/>
            <ac:spMk id="13" creationId="{00000000-0000-0000-0000-000000000000}"/>
          </ac:spMkLst>
        </pc:spChg>
      </pc:sldChg>
      <pc:sldChg chg="modSp mod">
        <pc:chgData name="Myers, Vanessa L:(PECO)" userId="563a94de-db6a-48ea-9fa2-7fa47b54a46d" providerId="ADAL" clId="{3BFE76FF-1ECC-45F3-8A3C-680706252FD9}" dt="2021-02-23T16:26:08.634" v="25" actId="20577"/>
        <pc:sldMkLst>
          <pc:docMk/>
          <pc:sldMk cId="3432900632" sldId="758"/>
        </pc:sldMkLst>
        <pc:spChg chg="mod">
          <ac:chgData name="Myers, Vanessa L:(PECO)" userId="563a94de-db6a-48ea-9fa2-7fa47b54a46d" providerId="ADAL" clId="{3BFE76FF-1ECC-45F3-8A3C-680706252FD9}" dt="2021-02-23T16:26:08.634" v="25" actId="20577"/>
          <ac:spMkLst>
            <pc:docMk/>
            <pc:sldMk cId="3432900632" sldId="758"/>
            <ac:spMk id="3" creationId="{08D55B46-9F6C-4E44-A0BE-2EF4DE0F3DE5}"/>
          </ac:spMkLst>
        </pc:spChg>
      </pc:sldChg>
      <pc:sldMasterChg chg="delSp mod modSldLayout">
        <pc:chgData name="Myers, Vanessa L:(PECO)" userId="563a94de-db6a-48ea-9fa2-7fa47b54a46d" providerId="ADAL" clId="{3BFE76FF-1ECC-45F3-8A3C-680706252FD9}" dt="2021-02-23T16:24:46.804" v="19" actId="6549"/>
        <pc:sldMasterMkLst>
          <pc:docMk/>
          <pc:sldMasterMk cId="2295978672" sldId="2147483650"/>
        </pc:sldMasterMkLst>
        <pc:picChg chg="del">
          <ac:chgData name="Myers, Vanessa L:(PECO)" userId="563a94de-db6a-48ea-9fa2-7fa47b54a46d" providerId="ADAL" clId="{3BFE76FF-1ECC-45F3-8A3C-680706252FD9}" dt="2021-02-23T16:23:53.544" v="3" actId="478"/>
          <ac:picMkLst>
            <pc:docMk/>
            <pc:sldMasterMk cId="2295978672" sldId="2147483650"/>
            <ac:picMk id="4104" creationId="{00000000-0000-0000-0000-000000000000}"/>
          </ac:picMkLst>
        </pc:picChg>
        <pc:sldLayoutChg chg="delSp mod">
          <pc:chgData name="Myers, Vanessa L:(PECO)" userId="563a94de-db6a-48ea-9fa2-7fa47b54a46d" providerId="ADAL" clId="{3BFE76FF-1ECC-45F3-8A3C-680706252FD9}" dt="2021-02-23T16:23:55.500" v="4" actId="478"/>
          <pc:sldLayoutMkLst>
            <pc:docMk/>
            <pc:sldMasterMk cId="2295978672" sldId="2147483650"/>
            <pc:sldLayoutMk cId="1049935532" sldId="2147483651"/>
          </pc:sldLayoutMkLst>
          <pc:picChg chg="del">
            <ac:chgData name="Myers, Vanessa L:(PECO)" userId="563a94de-db6a-48ea-9fa2-7fa47b54a46d" providerId="ADAL" clId="{3BFE76FF-1ECC-45F3-8A3C-680706252FD9}" dt="2021-02-23T16:23:55.500" v="4" actId="478"/>
            <ac:picMkLst>
              <pc:docMk/>
              <pc:sldMasterMk cId="2295978672" sldId="2147483650"/>
              <pc:sldLayoutMk cId="1049935532" sldId="2147483651"/>
              <ac:picMk id="5" creationId="{00000000-0000-0000-0000-000000000000}"/>
            </ac:picMkLst>
          </pc:picChg>
        </pc:sldLayoutChg>
        <pc:sldLayoutChg chg="delSp mod">
          <pc:chgData name="Myers, Vanessa L:(PECO)" userId="563a94de-db6a-48ea-9fa2-7fa47b54a46d" providerId="ADAL" clId="{3BFE76FF-1ECC-45F3-8A3C-680706252FD9}" dt="2021-02-23T16:24:02.715" v="6" actId="478"/>
          <pc:sldLayoutMkLst>
            <pc:docMk/>
            <pc:sldMasterMk cId="2295978672" sldId="2147483650"/>
            <pc:sldLayoutMk cId="217147709" sldId="2147483652"/>
          </pc:sldLayoutMkLst>
          <pc:picChg chg="del">
            <ac:chgData name="Myers, Vanessa L:(PECO)" userId="563a94de-db6a-48ea-9fa2-7fa47b54a46d" providerId="ADAL" clId="{3BFE76FF-1ECC-45F3-8A3C-680706252FD9}" dt="2021-02-23T16:24:02.715" v="6" actId="478"/>
            <ac:picMkLst>
              <pc:docMk/>
              <pc:sldMasterMk cId="2295978672" sldId="2147483650"/>
              <pc:sldLayoutMk cId="217147709" sldId="2147483652"/>
              <ac:picMk id="4" creationId="{00000000-0000-0000-0000-000000000000}"/>
            </ac:picMkLst>
          </pc:picChg>
          <pc:picChg chg="del">
            <ac:chgData name="Myers, Vanessa L:(PECO)" userId="563a94de-db6a-48ea-9fa2-7fa47b54a46d" providerId="ADAL" clId="{3BFE76FF-1ECC-45F3-8A3C-680706252FD9}" dt="2021-02-23T16:24:00.156" v="5" actId="478"/>
            <ac:picMkLst>
              <pc:docMk/>
              <pc:sldMasterMk cId="2295978672" sldId="2147483650"/>
              <pc:sldLayoutMk cId="217147709" sldId="2147483652"/>
              <ac:picMk id="5" creationId="{00000000-0000-0000-0000-000000000000}"/>
            </ac:picMkLst>
          </pc:picChg>
        </pc:sldLayoutChg>
        <pc:sldLayoutChg chg="modSp mod">
          <pc:chgData name="Myers, Vanessa L:(PECO)" userId="563a94de-db6a-48ea-9fa2-7fa47b54a46d" providerId="ADAL" clId="{3BFE76FF-1ECC-45F3-8A3C-680706252FD9}" dt="2021-02-23T16:24:11.189" v="7" actId="6549"/>
          <pc:sldLayoutMkLst>
            <pc:docMk/>
            <pc:sldMasterMk cId="2295978672" sldId="2147483650"/>
            <pc:sldLayoutMk cId="2631033061" sldId="2147483653"/>
          </pc:sldLayoutMkLst>
          <pc:spChg chg="mod">
            <ac:chgData name="Myers, Vanessa L:(PECO)" userId="563a94de-db6a-48ea-9fa2-7fa47b54a46d" providerId="ADAL" clId="{3BFE76FF-1ECC-45F3-8A3C-680706252FD9}" dt="2021-02-23T16:24:11.189" v="7" actId="6549"/>
            <ac:spMkLst>
              <pc:docMk/>
              <pc:sldMasterMk cId="2295978672" sldId="2147483650"/>
              <pc:sldLayoutMk cId="2631033061" sldId="2147483653"/>
              <ac:spMk id="5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15.061" v="8" actId="6549"/>
          <pc:sldLayoutMkLst>
            <pc:docMk/>
            <pc:sldMasterMk cId="2295978672" sldId="2147483650"/>
            <pc:sldLayoutMk cId="3691474030" sldId="2147483654"/>
          </pc:sldLayoutMkLst>
          <pc:spChg chg="mod">
            <ac:chgData name="Myers, Vanessa L:(PECO)" userId="563a94de-db6a-48ea-9fa2-7fa47b54a46d" providerId="ADAL" clId="{3BFE76FF-1ECC-45F3-8A3C-680706252FD9}" dt="2021-02-23T16:24:15.061" v="8" actId="6549"/>
            <ac:spMkLst>
              <pc:docMk/>
              <pc:sldMasterMk cId="2295978672" sldId="2147483650"/>
              <pc:sldLayoutMk cId="3691474030" sldId="2147483654"/>
              <ac:spMk id="5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17.477" v="9" actId="6549"/>
          <pc:sldLayoutMkLst>
            <pc:docMk/>
            <pc:sldMasterMk cId="2295978672" sldId="2147483650"/>
            <pc:sldLayoutMk cId="1115900156" sldId="2147483655"/>
          </pc:sldLayoutMkLst>
          <pc:spChg chg="mod">
            <ac:chgData name="Myers, Vanessa L:(PECO)" userId="563a94de-db6a-48ea-9fa2-7fa47b54a46d" providerId="ADAL" clId="{3BFE76FF-1ECC-45F3-8A3C-680706252FD9}" dt="2021-02-23T16:24:17.477" v="9" actId="6549"/>
            <ac:spMkLst>
              <pc:docMk/>
              <pc:sldMasterMk cId="2295978672" sldId="2147483650"/>
              <pc:sldLayoutMk cId="1115900156" sldId="2147483655"/>
              <ac:spMk id="6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20.900" v="10" actId="6549"/>
          <pc:sldLayoutMkLst>
            <pc:docMk/>
            <pc:sldMasterMk cId="2295978672" sldId="2147483650"/>
            <pc:sldLayoutMk cId="609660012" sldId="2147483656"/>
          </pc:sldLayoutMkLst>
          <pc:spChg chg="mod">
            <ac:chgData name="Myers, Vanessa L:(PECO)" userId="563a94de-db6a-48ea-9fa2-7fa47b54a46d" providerId="ADAL" clId="{3BFE76FF-1ECC-45F3-8A3C-680706252FD9}" dt="2021-02-23T16:24:20.900" v="10" actId="6549"/>
            <ac:spMkLst>
              <pc:docMk/>
              <pc:sldMasterMk cId="2295978672" sldId="2147483650"/>
              <pc:sldLayoutMk cId="609660012" sldId="2147483656"/>
              <ac:spMk id="4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23.308" v="11" actId="6549"/>
          <pc:sldLayoutMkLst>
            <pc:docMk/>
            <pc:sldMasterMk cId="2295978672" sldId="2147483650"/>
            <pc:sldLayoutMk cId="3739672859" sldId="2147483657"/>
          </pc:sldLayoutMkLst>
          <pc:spChg chg="mod">
            <ac:chgData name="Myers, Vanessa L:(PECO)" userId="563a94de-db6a-48ea-9fa2-7fa47b54a46d" providerId="ADAL" clId="{3BFE76FF-1ECC-45F3-8A3C-680706252FD9}" dt="2021-02-23T16:24:23.308" v="11" actId="6549"/>
            <ac:spMkLst>
              <pc:docMk/>
              <pc:sldMasterMk cId="2295978672" sldId="2147483650"/>
              <pc:sldLayoutMk cId="3739672859" sldId="2147483657"/>
              <ac:spMk id="5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25.932" v="12" actId="6549"/>
          <pc:sldLayoutMkLst>
            <pc:docMk/>
            <pc:sldMasterMk cId="2295978672" sldId="2147483650"/>
            <pc:sldLayoutMk cId="3540973514" sldId="2147483658"/>
          </pc:sldLayoutMkLst>
          <pc:spChg chg="mod">
            <ac:chgData name="Myers, Vanessa L:(PECO)" userId="563a94de-db6a-48ea-9fa2-7fa47b54a46d" providerId="ADAL" clId="{3BFE76FF-1ECC-45F3-8A3C-680706252FD9}" dt="2021-02-23T16:24:25.932" v="12" actId="6549"/>
            <ac:spMkLst>
              <pc:docMk/>
              <pc:sldMasterMk cId="2295978672" sldId="2147483650"/>
              <pc:sldLayoutMk cId="3540973514" sldId="2147483658"/>
              <ac:spMk id="14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29.533" v="13" actId="6549"/>
          <pc:sldLayoutMkLst>
            <pc:docMk/>
            <pc:sldMasterMk cId="2295978672" sldId="2147483650"/>
            <pc:sldLayoutMk cId="2252808465" sldId="2147483659"/>
          </pc:sldLayoutMkLst>
          <pc:spChg chg="mod">
            <ac:chgData name="Myers, Vanessa L:(PECO)" userId="563a94de-db6a-48ea-9fa2-7fa47b54a46d" providerId="ADAL" clId="{3BFE76FF-1ECC-45F3-8A3C-680706252FD9}" dt="2021-02-23T16:24:29.533" v="13" actId="6549"/>
            <ac:spMkLst>
              <pc:docMk/>
              <pc:sldMasterMk cId="2295978672" sldId="2147483650"/>
              <pc:sldLayoutMk cId="2252808465" sldId="2147483659"/>
              <ac:spMk id="3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33.453" v="14" actId="6549"/>
          <pc:sldLayoutMkLst>
            <pc:docMk/>
            <pc:sldMasterMk cId="2295978672" sldId="2147483650"/>
            <pc:sldLayoutMk cId="1294582111" sldId="2147483660"/>
          </pc:sldLayoutMkLst>
          <pc:spChg chg="mod">
            <ac:chgData name="Myers, Vanessa L:(PECO)" userId="563a94de-db6a-48ea-9fa2-7fa47b54a46d" providerId="ADAL" clId="{3BFE76FF-1ECC-45F3-8A3C-680706252FD9}" dt="2021-02-23T16:24:33.453" v="14" actId="6549"/>
            <ac:spMkLst>
              <pc:docMk/>
              <pc:sldMasterMk cId="2295978672" sldId="2147483650"/>
              <pc:sldLayoutMk cId="1294582111" sldId="2147483660"/>
              <ac:spMk id="15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35.868" v="15" actId="6549"/>
          <pc:sldLayoutMkLst>
            <pc:docMk/>
            <pc:sldMasterMk cId="2295978672" sldId="2147483650"/>
            <pc:sldLayoutMk cId="1797864960" sldId="2147483661"/>
          </pc:sldLayoutMkLst>
          <pc:spChg chg="mod">
            <ac:chgData name="Myers, Vanessa L:(PECO)" userId="563a94de-db6a-48ea-9fa2-7fa47b54a46d" providerId="ADAL" clId="{3BFE76FF-1ECC-45F3-8A3C-680706252FD9}" dt="2021-02-23T16:24:35.868" v="15" actId="6549"/>
            <ac:spMkLst>
              <pc:docMk/>
              <pc:sldMasterMk cId="2295978672" sldId="2147483650"/>
              <pc:sldLayoutMk cId="1797864960" sldId="2147483661"/>
              <ac:spMk id="4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39.549" v="16" actId="6549"/>
          <pc:sldLayoutMkLst>
            <pc:docMk/>
            <pc:sldMasterMk cId="2295978672" sldId="2147483650"/>
            <pc:sldLayoutMk cId="1670114758" sldId="2147483662"/>
          </pc:sldLayoutMkLst>
          <pc:spChg chg="mod">
            <ac:chgData name="Myers, Vanessa L:(PECO)" userId="563a94de-db6a-48ea-9fa2-7fa47b54a46d" providerId="ADAL" clId="{3BFE76FF-1ECC-45F3-8A3C-680706252FD9}" dt="2021-02-23T16:24:39.549" v="16" actId="6549"/>
            <ac:spMkLst>
              <pc:docMk/>
              <pc:sldMasterMk cId="2295978672" sldId="2147483650"/>
              <pc:sldLayoutMk cId="1670114758" sldId="2147483662"/>
              <ac:spMk id="4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42.109" v="17" actId="6549"/>
          <pc:sldLayoutMkLst>
            <pc:docMk/>
            <pc:sldMasterMk cId="2295978672" sldId="2147483650"/>
            <pc:sldLayoutMk cId="3109752771" sldId="2147483663"/>
          </pc:sldLayoutMkLst>
          <pc:spChg chg="mod">
            <ac:chgData name="Myers, Vanessa L:(PECO)" userId="563a94de-db6a-48ea-9fa2-7fa47b54a46d" providerId="ADAL" clId="{3BFE76FF-1ECC-45F3-8A3C-680706252FD9}" dt="2021-02-23T16:24:42.109" v="17" actId="6549"/>
            <ac:spMkLst>
              <pc:docMk/>
              <pc:sldMasterMk cId="2295978672" sldId="2147483650"/>
              <pc:sldLayoutMk cId="3109752771" sldId="2147483663"/>
              <ac:spMk id="5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44.597" v="18" actId="6549"/>
          <pc:sldLayoutMkLst>
            <pc:docMk/>
            <pc:sldMasterMk cId="2295978672" sldId="2147483650"/>
            <pc:sldLayoutMk cId="3479640826" sldId="2147483664"/>
          </pc:sldLayoutMkLst>
          <pc:spChg chg="mod">
            <ac:chgData name="Myers, Vanessa L:(PECO)" userId="563a94de-db6a-48ea-9fa2-7fa47b54a46d" providerId="ADAL" clId="{3BFE76FF-1ECC-45F3-8A3C-680706252FD9}" dt="2021-02-23T16:24:44.597" v="18" actId="6549"/>
            <ac:spMkLst>
              <pc:docMk/>
              <pc:sldMasterMk cId="2295978672" sldId="2147483650"/>
              <pc:sldLayoutMk cId="3479640826" sldId="2147483664"/>
              <ac:spMk id="5" creationId="{00000000-0000-0000-0000-000000000000}"/>
            </ac:spMkLst>
          </pc:spChg>
        </pc:sldLayoutChg>
        <pc:sldLayoutChg chg="modSp mod">
          <pc:chgData name="Myers, Vanessa L:(PECO)" userId="563a94de-db6a-48ea-9fa2-7fa47b54a46d" providerId="ADAL" clId="{3BFE76FF-1ECC-45F3-8A3C-680706252FD9}" dt="2021-02-23T16:24:46.804" v="19" actId="6549"/>
          <pc:sldLayoutMkLst>
            <pc:docMk/>
            <pc:sldMasterMk cId="2295978672" sldId="2147483650"/>
            <pc:sldLayoutMk cId="1947660735" sldId="2147483665"/>
          </pc:sldLayoutMkLst>
          <pc:spChg chg="mod">
            <ac:chgData name="Myers, Vanessa L:(PECO)" userId="563a94de-db6a-48ea-9fa2-7fa47b54a46d" providerId="ADAL" clId="{3BFE76FF-1ECC-45F3-8A3C-680706252FD9}" dt="2021-02-23T16:24:46.804" v="19" actId="6549"/>
            <ac:spMkLst>
              <pc:docMk/>
              <pc:sldMasterMk cId="2295978672" sldId="2147483650"/>
              <pc:sldLayoutMk cId="1947660735" sldId="2147483665"/>
              <ac:spMk id="4" creationId="{00000000-0000-0000-0000-000000000000}"/>
            </ac:spMkLst>
          </pc:spChg>
        </pc:sldLayoutChg>
      </pc:sldMasterChg>
    </pc:docChg>
  </pc:docChgLst>
  <pc:docChgLst>
    <pc:chgData name="Collins, Price A:(Exelon Nuclear)" userId="80d3ee61-e45c-4ed3-8be1-17260e200e46" providerId="ADAL" clId="{5A1A6554-CD2C-46F1-9539-AF61D2AFB6C6}"/>
    <pc:docChg chg="undo custSel modSld modMainMaster">
      <pc:chgData name="Collins, Price A:(Exelon Nuclear)" userId="80d3ee61-e45c-4ed3-8be1-17260e200e46" providerId="ADAL" clId="{5A1A6554-CD2C-46F1-9539-AF61D2AFB6C6}" dt="2021-02-23T16:19:41.963" v="30"/>
      <pc:docMkLst>
        <pc:docMk/>
      </pc:docMkLst>
      <pc:sldChg chg="modSp mod">
        <pc:chgData name="Collins, Price A:(Exelon Nuclear)" userId="80d3ee61-e45c-4ed3-8be1-17260e200e46" providerId="ADAL" clId="{5A1A6554-CD2C-46F1-9539-AF61D2AFB6C6}" dt="2021-02-23T16:19:40.774" v="21" actId="20577"/>
        <pc:sldMkLst>
          <pc:docMk/>
          <pc:sldMk cId="2516179932" sldId="554"/>
        </pc:sldMkLst>
        <pc:spChg chg="mod">
          <ac:chgData name="Collins, Price A:(Exelon Nuclear)" userId="80d3ee61-e45c-4ed3-8be1-17260e200e46" providerId="ADAL" clId="{5A1A6554-CD2C-46F1-9539-AF61D2AFB6C6}" dt="2021-02-23T16:19:40.774" v="21" actId="20577"/>
          <ac:spMkLst>
            <pc:docMk/>
            <pc:sldMk cId="2516179932" sldId="554"/>
            <ac:spMk id="11" creationId="{00000000-0000-0000-0000-000000000000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3432900632" sldId="758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3432900632" sldId="758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3609952079" sldId="846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3609952079" sldId="846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4139372399" sldId="847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4139372399" sldId="847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613378126" sldId="848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613378126" sldId="848"/>
            <ac:spMk id="6" creationId="{58DF5D77-F032-46B2-994C-0AB367DC0502}"/>
          </ac:spMkLst>
        </pc:spChg>
      </pc:sldChg>
      <pc:sldChg chg="modSp mod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4233730833" sldId="849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4233730833" sldId="849"/>
            <ac:spMk id="3" creationId="{08D55B46-9F6C-4E44-A0BE-2EF4DE0F3DE5}"/>
          </ac:spMkLst>
        </pc:spChg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4233730833" sldId="849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3063502349" sldId="850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3063502349" sldId="850"/>
            <ac:spMk id="6" creationId="{58DF5D77-F032-46B2-994C-0AB367DC0502}"/>
          </ac:spMkLst>
        </pc:spChg>
      </pc:sldChg>
      <pc:sldChg chg="modSp mod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3152733899" sldId="853"/>
        </pc:sldMkLst>
        <pc:spChg chg="mod">
          <ac:chgData name="Collins, Price A:(Exelon Nuclear)" userId="80d3ee61-e45c-4ed3-8be1-17260e200e46" providerId="ADAL" clId="{5A1A6554-CD2C-46F1-9539-AF61D2AFB6C6}" dt="2021-02-23T16:19:41.151" v="24"/>
          <ac:spMkLst>
            <pc:docMk/>
            <pc:sldMk cId="3152733899" sldId="853"/>
            <ac:spMk id="3" creationId="{08D55B46-9F6C-4E44-A0BE-2EF4DE0F3DE5}"/>
          </ac:spMkLst>
        </pc:spChg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3152733899" sldId="853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1374504019" sldId="854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1374504019" sldId="854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689217211" sldId="855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689217211" sldId="855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3044055019" sldId="856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3044055019" sldId="856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2146744936" sldId="857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2146744936" sldId="857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2497114076" sldId="858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2497114076" sldId="858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1493261522" sldId="859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1493261522" sldId="859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4269344284" sldId="860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4269344284" sldId="860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1451719810" sldId="861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1451719810" sldId="861"/>
            <ac:spMk id="6" creationId="{58DF5D77-F032-46B2-994C-0AB367DC0502}"/>
          </ac:spMkLst>
        </pc:spChg>
      </pc:sldChg>
      <pc:sldChg chg="modSp">
        <pc:chgData name="Collins, Price A:(Exelon Nuclear)" userId="80d3ee61-e45c-4ed3-8be1-17260e200e46" providerId="ADAL" clId="{5A1A6554-CD2C-46F1-9539-AF61D2AFB6C6}" dt="2021-02-23T16:19:41.963" v="30"/>
        <pc:sldMkLst>
          <pc:docMk/>
          <pc:sldMk cId="2024933453" sldId="862"/>
        </pc:sldMkLst>
        <pc:spChg chg="mod">
          <ac:chgData name="Collins, Price A:(Exelon Nuclear)" userId="80d3ee61-e45c-4ed3-8be1-17260e200e46" providerId="ADAL" clId="{5A1A6554-CD2C-46F1-9539-AF61D2AFB6C6}" dt="2021-02-23T16:19:41.963" v="30"/>
          <ac:spMkLst>
            <pc:docMk/>
            <pc:sldMk cId="2024933453" sldId="862"/>
            <ac:spMk id="6" creationId="{58DF5D77-F032-46B2-994C-0AB367DC0502}"/>
          </ac:spMkLst>
        </pc:spChg>
      </pc:sldChg>
      <pc:sldMasterChg chg="modSldLayout">
        <pc:chgData name="Collins, Price A:(Exelon Nuclear)" userId="80d3ee61-e45c-4ed3-8be1-17260e200e46" providerId="ADAL" clId="{5A1A6554-CD2C-46F1-9539-AF61D2AFB6C6}" dt="2021-02-23T16:19:41.963" v="30"/>
        <pc:sldMasterMkLst>
          <pc:docMk/>
          <pc:sldMasterMk cId="4174299153" sldId="2147483666"/>
        </pc:sldMasterMkLst>
        <pc:sldLayoutChg chg="addSp delSp">
          <pc:chgData name="Collins, Price A:(Exelon Nuclear)" userId="80d3ee61-e45c-4ed3-8be1-17260e200e46" providerId="ADAL" clId="{5A1A6554-CD2C-46F1-9539-AF61D2AFB6C6}" dt="2021-02-23T16:19:41.963" v="30"/>
          <pc:sldLayoutMkLst>
            <pc:docMk/>
            <pc:sldMasterMk cId="4174299153" sldId="2147483666"/>
            <pc:sldLayoutMk cId="1827495362" sldId="2147483678"/>
          </pc:sldLayoutMkLst>
          <pc:spChg chg="add del">
            <ac:chgData name="Collins, Price A:(Exelon Nuclear)" userId="80d3ee61-e45c-4ed3-8be1-17260e200e46" providerId="ADAL" clId="{5A1A6554-CD2C-46F1-9539-AF61D2AFB6C6}" dt="2021-02-23T16:19:41.963" v="30"/>
            <ac:spMkLst>
              <pc:docMk/>
              <pc:sldMasterMk cId="4174299153" sldId="2147483666"/>
              <pc:sldLayoutMk cId="1827495362" sldId="2147483678"/>
              <ac:spMk id="2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AC782-2A8D-4AED-9C0E-77AA9FE1E614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115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5338"/>
            <a:ext cx="7448550" cy="3160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675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70675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23543-9F85-450F-AF71-9C3A8378B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8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85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Turbine image source: https://commons.wikimedia.org/wiki/File:Dampfturbine_Laeufer01.jpg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Condenser tube sheet image source: http://www.nucleartourist.com/areas/turbbldg.htm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Cooling tower image source: https://commons.wikimedia.org/wiki/File:Byron_IL_Byron_Nuclear_Generating_Station_2.jpg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Lake image: Google Maps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4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Turbine/Generator image source (modified): http://www.learneasy.info/MDME/iTester/tests/10906_Heat_Engines/images/generating_electricity.html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3-phase image source: https://en.wikipedia.org/wiki/File:Rotating-3-phase-magnetic-field.svg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52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Transformer diagram source: https://commons.wikimedia.org/wiki/File:Transformer3d_col3.svg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1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Transformer diagram source: https://commons.wikimedia.org/wiki/File:Transformer3d_col3.svg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37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Transformer diagram source: https://commons.wikimedia.org/wiki/File:Transformer3d_col3.svg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32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4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9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6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6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Image source: https://www.nrc.gov/reading-rm/basic-ref/students/animated-bwr.html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Water boils in the reactor vessel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Reactor steam spins the turbine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Control rods inserted from the bottom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Different layers of containment (primary and secondary)</a:t>
            </a:r>
          </a:p>
          <a:p>
            <a:pPr eaLnBrk="1" hangingPunct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1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Image source: https://www.nrc.gov/reading-rm/basic-ref/students/animated-pwr.html</a:t>
            </a:r>
            <a:endParaRPr lang="en-US" sz="1200" kern="0" dirty="0">
              <a:solidFill>
                <a:srgbClr val="6F7173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kern="0" dirty="0">
                <a:solidFill>
                  <a:srgbClr val="6F7173"/>
                </a:solidFill>
                <a:latin typeface="Times New Roman" pitchFamily="18" charset="0"/>
                <a:ea typeface="+mn-ea"/>
                <a:cs typeface="+mn-cs"/>
              </a:rPr>
              <a:t>Water boils in steam generators instead of in the reactor vessel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kern="0" dirty="0">
                <a:solidFill>
                  <a:srgbClr val="6F7173"/>
                </a:solidFill>
                <a:latin typeface="Times New Roman" pitchFamily="18" charset="0"/>
                <a:ea typeface="+mn-ea"/>
                <a:cs typeface="+mn-cs"/>
              </a:rPr>
              <a:t>Has three loops of coolant flow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kern="0" dirty="0">
                <a:solidFill>
                  <a:srgbClr val="6F7173"/>
                </a:solidFill>
                <a:latin typeface="Times New Roman" pitchFamily="18" charset="0"/>
                <a:ea typeface="+mn-ea"/>
                <a:cs typeface="+mn-cs"/>
              </a:rPr>
              <a:t>The steam that spins the turbine is not radioactive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kern="0" dirty="0">
                <a:solidFill>
                  <a:srgbClr val="6F7173"/>
                </a:solidFill>
                <a:latin typeface="Times New Roman" pitchFamily="18" charset="0"/>
                <a:ea typeface="+mn-ea"/>
                <a:cs typeface="+mn-cs"/>
              </a:rPr>
              <a:t>Control rods inserted from the top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kern="0" dirty="0">
                <a:solidFill>
                  <a:srgbClr val="6F7173"/>
                </a:solidFill>
                <a:latin typeface="Times New Roman" pitchFamily="18" charset="0"/>
                <a:ea typeface="+mn-ea"/>
                <a:cs typeface="+mn-cs"/>
              </a:rPr>
              <a:t>Has a single containment structure</a:t>
            </a:r>
          </a:p>
          <a:p>
            <a:pPr eaLnBrk="1" hangingPunct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71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http://chemwiki.ucdavis.edu/%40api/deki/files/16111/20.7.jpg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64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http://chemwiki.ucdavis.edu/%40api/deki/files/16111/20.7.jpg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3543-9F85-450F-AF71-9C3A8378BA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1C118-4159-4CBA-980E-B07CC8E57C93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0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587424" y="817866"/>
            <a:ext cx="2188276" cy="840489"/>
          </a:xfrm>
          <a:prstGeom prst="homePlate">
            <a:avLst>
              <a:gd name="adj" fmla="val 38615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lIns="731520" tIns="91440" rIns="91440" bIns="91440" rtlCol="0" anchor="ctr">
            <a:noAutofit/>
          </a:bodyPr>
          <a:lstStyle>
            <a:lvl1pPr>
              <a:defRPr lang="en-US" sz="1600" dirty="0" smtClean="0">
                <a:solidFill>
                  <a:schemeClr val="bg1"/>
                </a:solidFill>
                <a:latin typeface="+mj-lt"/>
              </a:defRPr>
            </a:lvl1pPr>
            <a:lvl2pPr>
              <a:defRPr lang="en-US" sz="1400" dirty="0" smtClean="0">
                <a:solidFill>
                  <a:schemeClr val="bg1"/>
                </a:solidFill>
              </a:defRPr>
            </a:lvl2pPr>
            <a:lvl3pPr>
              <a:defRPr lang="en-US" sz="1200" dirty="0" smtClean="0">
                <a:solidFill>
                  <a:schemeClr val="bg1"/>
                </a:solidFill>
              </a:defRPr>
            </a:lvl3pPr>
            <a:lvl4pPr>
              <a:defRPr lang="en-US" sz="1100" dirty="0" smtClean="0">
                <a:solidFill>
                  <a:schemeClr val="bg1"/>
                </a:solidFill>
              </a:defRPr>
            </a:lvl4pPr>
            <a:lvl5pPr>
              <a:defRPr lang="en-US" sz="105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964111" y="817866"/>
            <a:ext cx="2188276" cy="840489"/>
          </a:xfrm>
          <a:prstGeom prst="homePlate">
            <a:avLst>
              <a:gd name="adj" fmla="val 38615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lIns="731520" tIns="91440" rIns="91440" bIns="91440" rtlCol="0" anchor="ctr">
            <a:noAutofit/>
          </a:bodyPr>
          <a:lstStyle>
            <a:lvl1pPr>
              <a:defRPr lang="en-US" sz="1600" dirty="0" smtClean="0">
                <a:solidFill>
                  <a:schemeClr val="bg1"/>
                </a:solidFill>
                <a:latin typeface="+mj-lt"/>
              </a:defRPr>
            </a:lvl1pPr>
            <a:lvl2pPr>
              <a:defRPr lang="en-US" sz="1400" dirty="0" smtClean="0">
                <a:solidFill>
                  <a:schemeClr val="bg1"/>
                </a:solidFill>
              </a:defRPr>
            </a:lvl2pPr>
            <a:lvl3pPr>
              <a:defRPr lang="en-US" sz="1200" dirty="0" smtClean="0">
                <a:solidFill>
                  <a:schemeClr val="bg1"/>
                </a:solidFill>
              </a:defRPr>
            </a:lvl3pPr>
            <a:lvl4pPr>
              <a:defRPr lang="en-US" sz="1100" dirty="0" smtClean="0">
                <a:solidFill>
                  <a:schemeClr val="bg1"/>
                </a:solidFill>
              </a:defRPr>
            </a:lvl4pPr>
            <a:lvl5pPr>
              <a:defRPr lang="en-US" sz="105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340797" y="817866"/>
            <a:ext cx="2188276" cy="840489"/>
          </a:xfrm>
          <a:prstGeom prst="homePlate">
            <a:avLst>
              <a:gd name="adj" fmla="val 38615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lIns="731520" tIns="91440" rIns="91440" bIns="91440" rtlCol="0" anchor="ctr">
            <a:noAutofit/>
          </a:bodyPr>
          <a:lstStyle>
            <a:lvl1pPr>
              <a:defRPr lang="en-US" sz="1600" dirty="0" smtClean="0">
                <a:solidFill>
                  <a:schemeClr val="bg1"/>
                </a:solidFill>
                <a:latin typeface="+mj-lt"/>
              </a:defRPr>
            </a:lvl1pPr>
            <a:lvl2pPr>
              <a:defRPr lang="en-US" sz="1400" dirty="0" smtClean="0">
                <a:solidFill>
                  <a:schemeClr val="bg1"/>
                </a:solidFill>
              </a:defRPr>
            </a:lvl2pPr>
            <a:lvl3pPr>
              <a:defRPr lang="en-US" sz="1200" dirty="0" smtClean="0">
                <a:solidFill>
                  <a:schemeClr val="bg1"/>
                </a:solidFill>
              </a:defRPr>
            </a:lvl3pPr>
            <a:lvl4pPr>
              <a:defRPr lang="en-US" sz="1100" dirty="0" smtClean="0">
                <a:solidFill>
                  <a:schemeClr val="bg1"/>
                </a:solidFill>
              </a:defRPr>
            </a:lvl4pPr>
            <a:lvl5pPr>
              <a:defRPr lang="en-US" sz="105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17483" y="817866"/>
            <a:ext cx="2188276" cy="840489"/>
          </a:xfrm>
          <a:prstGeom prst="homePlate">
            <a:avLst>
              <a:gd name="adj" fmla="val 38615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lIns="731520" tIns="91440" rIns="91440" bIns="91440" rtlCol="0" anchor="ctr">
            <a:noAutofit/>
          </a:bodyPr>
          <a:lstStyle>
            <a:lvl1pPr>
              <a:defRPr lang="en-US" sz="1600" dirty="0" smtClean="0">
                <a:solidFill>
                  <a:schemeClr val="bg1"/>
                </a:solidFill>
                <a:latin typeface="+mj-lt"/>
              </a:defRPr>
            </a:lvl1pPr>
            <a:lvl2pPr>
              <a:defRPr lang="en-US" sz="1400" dirty="0" smtClean="0">
                <a:solidFill>
                  <a:schemeClr val="bg1"/>
                </a:solidFill>
              </a:defRPr>
            </a:lvl2pPr>
            <a:lvl3pPr>
              <a:defRPr lang="en-US" sz="1200" dirty="0" smtClean="0">
                <a:solidFill>
                  <a:schemeClr val="bg1"/>
                </a:solidFill>
              </a:defRPr>
            </a:lvl3pPr>
            <a:lvl4pPr>
              <a:defRPr lang="en-US" sz="1100" dirty="0" smtClean="0">
                <a:solidFill>
                  <a:schemeClr val="bg1"/>
                </a:solidFill>
              </a:defRPr>
            </a:lvl4pPr>
            <a:lvl5pPr>
              <a:defRPr lang="en-US" sz="105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3538" y="817866"/>
            <a:ext cx="1890563" cy="840489"/>
          </a:xfrm>
          <a:prstGeom prst="homePlate">
            <a:avLst>
              <a:gd name="adj" fmla="val 31025"/>
            </a:avLst>
          </a:prstGeom>
          <a:solidFill>
            <a:srgbClr val="2372B9"/>
          </a:solidFill>
          <a:ln w="19050">
            <a:solidFill>
              <a:schemeClr val="bg1"/>
            </a:solidFill>
          </a:ln>
        </p:spPr>
        <p:txBody>
          <a:bodyPr lIns="91440" tIns="91440" rIns="91440" bIns="91440" anchor="ctr"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363538" y="1780162"/>
            <a:ext cx="1567047" cy="4298376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2033985" y="1780162"/>
            <a:ext cx="1567047" cy="4298376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3704432" y="1780162"/>
            <a:ext cx="1567047" cy="4298376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5374879" y="1780162"/>
            <a:ext cx="1567047" cy="4298376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7045325" y="1780162"/>
            <a:ext cx="1567047" cy="4298376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BE59-B119-4780-B3A6-14B009D695E4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82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625475"/>
            <a:ext cx="9144000" cy="3683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6402388"/>
          </a:xfrm>
        </p:spPr>
        <p:txBody>
          <a:bodyPr rtlCol="0">
            <a:no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1FAC-7AB7-4985-826B-FB06B1B99262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64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E50A1-8081-4F2F-BCF5-60A704B5ED3A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1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0"/>
            <a:ext cx="8412162" cy="728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3538" y="998538"/>
            <a:ext cx="4129087" cy="540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998538"/>
            <a:ext cx="4130675" cy="540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31F05-5CDC-4A4C-94EA-C0C8BB485859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52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85738"/>
            <a:ext cx="8412162" cy="728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1219200"/>
            <a:ext cx="8412162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3538" y="3886200"/>
            <a:ext cx="8412162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1A33-807E-434B-A1CB-DA0629A705FB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40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0"/>
            <a:ext cx="8412162" cy="728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3538" y="998538"/>
            <a:ext cx="8412162" cy="54038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1AA7B-C7FC-45E8-87D9-827E85502D6C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peter.eatroff\Desktop\aCoverNoIm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748138"/>
            <a:ext cx="7772400" cy="1470025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2217213"/>
            <a:ext cx="6400800" cy="448294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3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Image Title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1163763"/>
            <a:ext cx="4281487" cy="1470025"/>
          </a:xfrm>
        </p:spPr>
        <p:txBody>
          <a:bodyPr anchor="t"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663" y="2164279"/>
            <a:ext cx="2771547" cy="448294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5475"/>
            <a:ext cx="9144000" cy="3683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11263"/>
            <a:ext cx="8412162" cy="49878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2054225"/>
            <a:ext cx="8412162" cy="4348163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 marL="225425" indent="-225425">
              <a:defRPr sz="2400"/>
            </a:lvl2pPr>
            <a:lvl3pPr marL="461963" indent="-231775">
              <a:defRPr sz="2000"/>
            </a:lvl3pPr>
            <a:lvl4pPr marL="625475" indent="-171450">
              <a:defRPr/>
            </a:lvl4pPr>
            <a:lvl5pPr marL="739775" indent="-1143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38188" y="6624638"/>
            <a:ext cx="5842000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D6833-9B39-46EA-BB45-74114F65E2DF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33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625475"/>
            <a:ext cx="9144000" cy="3683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0"/>
            <a:ext cx="8412162" cy="72866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998806"/>
            <a:ext cx="8412162" cy="5403582"/>
          </a:xfrm>
        </p:spPr>
        <p:txBody>
          <a:bodyPr/>
          <a:lstStyle>
            <a:lvl1pPr marL="1033463" indent="-1033463">
              <a:spcBef>
                <a:spcPts val="600"/>
              </a:spcBef>
              <a:tabLst>
                <a:tab pos="796925" algn="r"/>
                <a:tab pos="1033463" algn="l"/>
              </a:tabLst>
              <a:defRPr sz="1600"/>
            </a:lvl1pPr>
            <a:lvl2pPr marL="1258888" indent="-225425">
              <a:defRPr sz="1600"/>
            </a:lvl2pPr>
            <a:lvl3pPr marL="1423988" indent="-171450">
              <a:defRPr sz="1600"/>
            </a:lvl3pPr>
            <a:lvl4pPr marL="1606550" indent="-171450">
              <a:defRPr sz="1600"/>
            </a:lvl4pPr>
            <a:lvl5pPr marL="1709738" indent="-1143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1222-9845-4812-8A91-F32C31592D1C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7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0" y="625475"/>
            <a:ext cx="9144000" cy="3683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2054225"/>
            <a:ext cx="8412162" cy="4348163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 marL="225425" indent="-225425">
              <a:defRPr sz="2400"/>
            </a:lvl2pPr>
            <a:lvl3pPr marL="457200" indent="-227013">
              <a:defRPr sz="2400"/>
            </a:lvl3pPr>
            <a:lvl4pPr marL="690563" indent="-231775">
              <a:defRPr sz="2400"/>
            </a:lvl4pPr>
            <a:lvl5pPr marL="914400" indent="-233363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0C49B-7DCD-4607-AFB5-A447157A5AE5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0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998806"/>
            <a:ext cx="8412162" cy="54035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8B32-6385-4547-8E9C-E3BD38BA47A5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60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984738"/>
            <a:ext cx="4117975" cy="5417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5662" y="984738"/>
            <a:ext cx="4110037" cy="5417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D6E0-D544-43A5-B96D-ED1AB5E7FCA2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7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9"/>
          <p:cNvCxnSpPr/>
          <p:nvPr/>
        </p:nvCxnSpPr>
        <p:spPr>
          <a:xfrm>
            <a:off x="4665663" y="1201738"/>
            <a:ext cx="41100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/>
          <p:cNvCxnSpPr/>
          <p:nvPr userDrawn="1"/>
        </p:nvCxnSpPr>
        <p:spPr>
          <a:xfrm>
            <a:off x="371475" y="1201738"/>
            <a:ext cx="41100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/>
          <p:cNvCxnSpPr/>
          <p:nvPr userDrawn="1"/>
        </p:nvCxnSpPr>
        <p:spPr>
          <a:xfrm>
            <a:off x="4665663" y="3706813"/>
            <a:ext cx="41100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 userDrawn="1"/>
        </p:nvCxnSpPr>
        <p:spPr>
          <a:xfrm>
            <a:off x="371475" y="3706813"/>
            <a:ext cx="41100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60913"/>
            <a:ext cx="4117975" cy="334963"/>
          </a:xfrm>
        </p:spPr>
        <p:txBody>
          <a:bodyPr anchor="b"/>
          <a:lstStyle>
            <a:lvl1pPr>
              <a:defRPr lang="en-US" sz="1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5662" y="860913"/>
            <a:ext cx="4110037" cy="334963"/>
          </a:xfrm>
        </p:spPr>
        <p:txBody>
          <a:bodyPr anchor="b"/>
          <a:lstStyle>
            <a:lvl1pPr>
              <a:defRPr lang="en-US" sz="1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63538" y="3365574"/>
            <a:ext cx="4117975" cy="334963"/>
          </a:xfrm>
        </p:spPr>
        <p:txBody>
          <a:bodyPr anchor="b"/>
          <a:lstStyle>
            <a:lvl1pPr>
              <a:defRPr lang="en-US" sz="1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665662" y="3365574"/>
            <a:ext cx="4110037" cy="334963"/>
          </a:xfrm>
        </p:spPr>
        <p:txBody>
          <a:bodyPr anchor="b"/>
          <a:lstStyle>
            <a:lvl1pPr>
              <a:defRPr lang="en-US" sz="1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EB8AF-B646-4B6B-9F9C-31448C02B5DC}" type="slidenum">
              <a:rPr lang="en-US">
                <a:solidFill>
                  <a:srgbClr val="2372B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37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7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63538" y="6503988"/>
            <a:ext cx="8412162" cy="0"/>
          </a:xfrm>
          <a:prstGeom prst="line">
            <a:avLst/>
          </a:prstGeom>
          <a:ln w="12700">
            <a:gradFill>
              <a:gsLst>
                <a:gs pos="6000">
                  <a:schemeClr val="bg2"/>
                </a:gs>
                <a:gs pos="41000">
                  <a:schemeClr val="bg2"/>
                </a:gs>
                <a:gs pos="85000">
                  <a:schemeClr val="bg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363538" y="0"/>
            <a:ext cx="8412162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3538" y="998538"/>
            <a:ext cx="8412162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188" y="6624638"/>
            <a:ext cx="5822950" cy="2127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3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372B9"/>
                </a:solidFill>
              </a:rPr>
              <a:t>Engineering CFAM Performance Monitoring Changes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38" y="6624638"/>
            <a:ext cx="342900" cy="2127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3"/>
                </a:solidFill>
                <a:latin typeface="+mn-lt"/>
              </a:defRPr>
            </a:lvl1pPr>
          </a:lstStyle>
          <a:p>
            <a:pPr rtl="0">
              <a:defRPr/>
            </a:pPr>
            <a:fld id="{31778CB3-D3FC-48AA-99EE-7085EFFFAE9B}" type="slidenum">
              <a:rPr lang="en-US" kern="1200">
                <a:solidFill>
                  <a:srgbClr val="2372B9"/>
                </a:solidFill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solidFill>
                <a:srgbClr val="2372B9"/>
              </a:solidFill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3538" y="754063"/>
            <a:ext cx="84121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97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rgbClr val="2372B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372B9"/>
          </a:solidFill>
          <a:latin typeface="Franklin Gothic Demi"/>
        </a:defRPr>
      </a:lvl9pPr>
    </p:titleStyle>
    <p:bodyStyle>
      <a:lvl1pPr algn="l" rtl="0" eaLnBrk="0" fontAlgn="base" hangingPunct="0">
        <a:lnSpc>
          <a:spcPct val="95000"/>
        </a:lnSpc>
        <a:spcBef>
          <a:spcPts val="6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lnSpc>
          <a:spcPct val="95000"/>
        </a:lnSpc>
        <a:spcBef>
          <a:spcPts val="3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171450" algn="l" rtl="0" eaLnBrk="0" fontAlgn="base" hangingPunct="0">
        <a:lnSpc>
          <a:spcPct val="95000"/>
        </a:lnSpc>
        <a:spcBef>
          <a:spcPts val="200"/>
        </a:spcBef>
        <a:spcAft>
          <a:spcPct val="0"/>
        </a:spcAft>
        <a:buFont typeface="Franklin Gothic Book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71450" algn="l" rtl="0" eaLnBrk="0" fontAlgn="base" hangingPunct="0">
        <a:lnSpc>
          <a:spcPct val="95000"/>
        </a:lnSpc>
        <a:spcBef>
          <a:spcPts val="1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8650" indent="-114300" algn="l" rtl="0" eaLnBrk="0" fontAlgn="base" hangingPunct="0">
        <a:lnSpc>
          <a:spcPct val="95000"/>
        </a:lnSpc>
        <a:spcBef>
          <a:spcPts val="100"/>
        </a:spcBef>
        <a:spcAft>
          <a:spcPct val="0"/>
        </a:spcAft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ucleartourist.com/areas/turbbldg.htm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656D3-3547-4738-BB42-47A150B9C3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F41A4-1667-4FAA-9807-A9232537C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51C118-4159-4CBA-980E-B07CC8E57C93}" type="slidenum">
              <a:rPr lang="en-US">
                <a:solidFill>
                  <a:srgbClr val="2372B9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E41C9-8BA6-42A7-9F58-9DDF1CCB983B}"/>
              </a:ext>
            </a:extLst>
          </p:cNvPr>
          <p:cNvSpPr/>
          <p:nvPr/>
        </p:nvSpPr>
        <p:spPr bwMode="auto">
          <a:xfrm>
            <a:off x="539552" y="2060848"/>
            <a:ext cx="7776864" cy="2092881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algn="l" rtl="0">
              <a:lnSpc>
                <a:spcPts val="359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Franklin Gothic Demi"/>
                <a:ea typeface="Segoe UI" pitchFamily="34" charset="0"/>
                <a:cs typeface="Segoe UI"/>
              </a:rPr>
              <a:t>Introduction to Nuclear Power</a:t>
            </a:r>
          </a:p>
          <a:p>
            <a:pPr algn="l" rtl="0">
              <a:lnSpc>
                <a:spcPts val="3598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chemeClr val="tx2"/>
              </a:solidFill>
              <a:latin typeface="Franklin Gothic Demi" panose="020B0703020102020204" pitchFamily="34" charset="0"/>
              <a:ea typeface="Segoe UI" pitchFamily="34" charset="0"/>
              <a:cs typeface="Segoe UI" pitchFamily="34" charset="0"/>
            </a:endParaRPr>
          </a:p>
          <a:p>
            <a:pPr algn="l" rtl="0">
              <a:lnSpc>
                <a:spcPts val="359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Franklin Gothic Demi"/>
                <a:ea typeface="Segoe UI" pitchFamily="34" charset="0"/>
                <a:cs typeface="Segoe UI"/>
              </a:rPr>
              <a:t>October 16, 2020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Franklin Gothic Demi"/>
                <a:ea typeface="Segoe UI" pitchFamily="34" charset="0"/>
                <a:cs typeface="Segoe UI"/>
              </a:rPr>
              <a:t>Presented By Exelon Generation Women In Nuclear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Franklin Gothic Demi"/>
                <a:ea typeface="Segoe UI" pitchFamily="34" charset="0"/>
                <a:cs typeface="Segoe UI"/>
              </a:rPr>
              <a:t>Kennett Square Chapter</a:t>
            </a:r>
          </a:p>
        </p:txBody>
      </p:sp>
    </p:spTree>
    <p:extLst>
      <p:ext uri="{BB962C8B-B14F-4D97-AF65-F5344CB8AC3E}">
        <p14:creationId xmlns:p14="http://schemas.microsoft.com/office/powerpoint/2010/main" val="147644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Nuclear Fission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456934" cy="352839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One Fuel Pellet Produces as Much Energy as: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10" name="Picture 9" descr="pellet">
            <a:extLst>
              <a:ext uri="{FF2B5EF4-FFF2-40B4-BE49-F238E27FC236}">
                <a16:creationId xmlns:a16="http://schemas.microsoft.com/office/drawing/2014/main" id="{7F31157C-3F3C-44F3-A0EF-E031C75A9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6712"/>
            <a:ext cx="2481751" cy="162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775977DD-F187-4C7D-A85E-D26B9E4A382E}"/>
              </a:ext>
            </a:extLst>
          </p:cNvPr>
          <p:cNvGrpSpPr>
            <a:grpSpLocks/>
          </p:cNvGrpSpPr>
          <p:nvPr/>
        </p:nvGrpSpPr>
        <p:grpSpPr bwMode="auto">
          <a:xfrm>
            <a:off x="566057" y="3285376"/>
            <a:ext cx="1725521" cy="1682306"/>
            <a:chOff x="3312" y="1392"/>
            <a:chExt cx="930" cy="1049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76CBDCD2-10BF-4D28-8B59-CED31768A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392"/>
              <a:ext cx="930" cy="857"/>
              <a:chOff x="3552" y="1680"/>
              <a:chExt cx="930" cy="857"/>
            </a:xfrm>
          </p:grpSpPr>
          <p:pic>
            <p:nvPicPr>
              <p:cNvPr id="15" name="Picture 5" descr="Oil_Barrel">
                <a:extLst>
                  <a:ext uri="{FF2B5EF4-FFF2-40B4-BE49-F238E27FC236}">
                    <a16:creationId xmlns:a16="http://schemas.microsoft.com/office/drawing/2014/main" id="{2AA59642-5870-4B9B-968E-F57104F426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1680"/>
                <a:ext cx="546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6" descr="Oil_Barrel">
                <a:extLst>
                  <a:ext uri="{FF2B5EF4-FFF2-40B4-BE49-F238E27FC236}">
                    <a16:creationId xmlns:a16="http://schemas.microsoft.com/office/drawing/2014/main" id="{2104C4F6-60BD-40EA-A759-C6F2DF40B5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1680"/>
                <a:ext cx="546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7" descr="Oil_Barrel">
              <a:extLst>
                <a:ext uri="{FF2B5EF4-FFF2-40B4-BE49-F238E27FC236}">
                  <a16:creationId xmlns:a16="http://schemas.microsoft.com/office/drawing/2014/main" id="{4470E093-36C6-4E92-B7A6-C2725C4D4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584"/>
              <a:ext cx="546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8" descr="coal">
            <a:extLst>
              <a:ext uri="{FF2B5EF4-FFF2-40B4-BE49-F238E27FC236}">
                <a16:creationId xmlns:a16="http://schemas.microsoft.com/office/drawing/2014/main" id="{19DFFE1C-BF8C-45D5-A573-C59C67CA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02" y="3166032"/>
            <a:ext cx="1953218" cy="17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wood_cord">
            <a:extLst>
              <a:ext uri="{FF2B5EF4-FFF2-40B4-BE49-F238E27FC236}">
                <a16:creationId xmlns:a16="http://schemas.microsoft.com/office/drawing/2014/main" id="{02857BBC-1FF5-416F-B9AC-631041E2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80" y="3207441"/>
            <a:ext cx="1911712" cy="168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image?id=95624&amp;rendTypeId=4">
            <a:extLst>
              <a:ext uri="{FF2B5EF4-FFF2-40B4-BE49-F238E27FC236}">
                <a16:creationId xmlns:a16="http://schemas.microsoft.com/office/drawing/2014/main" id="{D6979DAF-DE3E-4ADE-B011-4F0A59F4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8458" r="25758" b="2792"/>
          <a:stretch>
            <a:fillRect/>
          </a:stretch>
        </p:blipFill>
        <p:spPr bwMode="auto">
          <a:xfrm>
            <a:off x="6877216" y="3221202"/>
            <a:ext cx="1983251" cy="172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2ABC06-2655-44FE-A1BB-CB76926665CF}"/>
              </a:ext>
            </a:extLst>
          </p:cNvPr>
          <p:cNvSpPr txBox="1"/>
          <p:nvPr/>
        </p:nvSpPr>
        <p:spPr>
          <a:xfrm>
            <a:off x="387943" y="5130967"/>
            <a:ext cx="178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erlin Sans FB Demi" panose="020E0802020502020306" pitchFamily="34" charset="0"/>
              </a:rPr>
              <a:t>3 barrels of oil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E1A3F-F955-42C8-99BD-0918E7F025B1}"/>
              </a:ext>
            </a:extLst>
          </p:cNvPr>
          <p:cNvSpPr txBox="1"/>
          <p:nvPr/>
        </p:nvSpPr>
        <p:spPr>
          <a:xfrm>
            <a:off x="2548319" y="5130967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erlin Sans FB Demi" panose="020E0802020502020306" pitchFamily="34" charset="0"/>
              </a:rPr>
              <a:t>2.5 tons of wood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DDD25-AFE6-4240-BC7B-795A39D02813}"/>
              </a:ext>
            </a:extLst>
          </p:cNvPr>
          <p:cNvSpPr txBox="1"/>
          <p:nvPr/>
        </p:nvSpPr>
        <p:spPr>
          <a:xfrm>
            <a:off x="5102191" y="5130967"/>
            <a:ext cx="1590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erlin Sans FB Demi" panose="020E0802020502020306" pitchFamily="34" charset="0"/>
              </a:rPr>
              <a:t>1 ton of coal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56E77B-F2CE-4C36-A435-00C2544F81A9}"/>
              </a:ext>
            </a:extLst>
          </p:cNvPr>
          <p:cNvSpPr txBox="1"/>
          <p:nvPr/>
        </p:nvSpPr>
        <p:spPr>
          <a:xfrm>
            <a:off x="7084559" y="5046170"/>
            <a:ext cx="1776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rlin Sans FB Demi" panose="020E0802020502020306" pitchFamily="34" charset="0"/>
              </a:rPr>
              <a:t>17,000 cubic feet of natural gas</a:t>
            </a:r>
          </a:p>
          <a:p>
            <a:pPr algn="ctr"/>
            <a:endParaRPr lang="en-US" sz="2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Main Turbine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4352478" cy="424847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Convert thermal energy (steam) into mechanical energy (rotation).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Rotating blades housed in a casing that contains the steam generated by the reactor vessel (BWR) or steam generator (PWR).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Exelon Nuclear turbines: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1 High-Pressure turbine extracts energy from the steam directly from the reactor or steam generator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3 Low-Pressure turbines extract additional energy from reheated steam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Connected on a common shaft with the rotor portion of the generator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10" name="Picture 9" descr="steam turbine">
            <a:extLst>
              <a:ext uri="{FF2B5EF4-FFF2-40B4-BE49-F238E27FC236}">
                <a16:creationId xmlns:a16="http://schemas.microsoft.com/office/drawing/2014/main" id="{FD08C41C-3638-449F-BDBE-395B8460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388620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6F1501-F82C-45CD-A929-DFE8FE36494F}"/>
              </a:ext>
            </a:extLst>
          </p:cNvPr>
          <p:cNvSpPr txBox="1"/>
          <p:nvPr/>
        </p:nvSpPr>
        <p:spPr>
          <a:xfrm>
            <a:off x="5292080" y="6084004"/>
            <a:ext cx="385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Source: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https://commons.wikimedia.org/wiki/File:Dampfturbine_Laeufer01.jpg</a:t>
            </a:r>
          </a:p>
        </p:txBody>
      </p:sp>
    </p:spTree>
    <p:extLst>
      <p:ext uri="{BB962C8B-B14F-4D97-AF65-F5344CB8AC3E}">
        <p14:creationId xmlns:p14="http://schemas.microsoft.com/office/powerpoint/2010/main" val="315273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Main Condensers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528942" cy="424847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Steam used to turn the turbine is condensed back to water so that it can return to the Reactor Vessel (BWR) or Steam Generator (PWR) and continue the power cycle.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Heat from the steam is transferred through the Condenser tubes.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Water from the Condenser is cooled using a body of water (river, lake, ocean) or cooling towers.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Not all nuclear plants will use cooling towers.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Many fossil power plants and industrial facilities use cooling towers.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C72DE-1ECE-47E6-A8C9-A7939F98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7" r="15000"/>
          <a:stretch/>
        </p:blipFill>
        <p:spPr>
          <a:xfrm>
            <a:off x="3528205" y="3429000"/>
            <a:ext cx="1401309" cy="2245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FB8F1-F241-4CA9-9ADC-1208C62E2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09" t="58958" r="17799" b="7709"/>
          <a:stretch/>
        </p:blipFill>
        <p:spPr>
          <a:xfrm>
            <a:off x="5334000" y="3429000"/>
            <a:ext cx="3445013" cy="2246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1E591-FF10-4BC4-AFA6-72644E87A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5" y="3429000"/>
            <a:ext cx="2763495" cy="2245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1ACDC1-49F8-4905-BF16-4E6595AA720D}"/>
              </a:ext>
            </a:extLst>
          </p:cNvPr>
          <p:cNvSpPr txBox="1"/>
          <p:nvPr/>
        </p:nvSpPr>
        <p:spPr>
          <a:xfrm>
            <a:off x="1333897" y="5805264"/>
            <a:ext cx="65882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Sources: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hlinkClick r:id="rId6"/>
              </a:rPr>
              <a:t>http://www.nucleartourist.com/areas/turbbldg.htm</a:t>
            </a:r>
            <a:endParaRPr lang="en-US" sz="900" dirty="0"/>
          </a:p>
          <a:p>
            <a:pPr marL="171450" indent="-171450" algn="l" rtl="0">
              <a:buFont typeface="Arial" panose="020B0604020202020204" pitchFamily="34" charset="0"/>
              <a:buChar char="•"/>
              <a:defRPr/>
            </a:pPr>
            <a:r>
              <a:rPr lang="en-US" sz="900" dirty="0"/>
              <a:t>Cooling tower image source: https://commons.wikimedia.org/wiki/File:Byron_IL_Byron_Nuclear_Generating_Station_2.jpg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/>
              <a:t>Google Maps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74504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Main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424847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Transforms mechanical energy (rotation) into electricity.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The rotor is connected to the shaft from the turbine and is the rotating magnet.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Electric current is induced in the stator, the stationary conductors inside the generator surrounding the rotor.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Similar to passing a magnet through a coil of wire.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21A1B-424B-4C33-8AC3-8D36F646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12976"/>
            <a:ext cx="4302815" cy="2553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upload.wikimedia.org/wikipedia/commons/thumb/8/8c/Rotating-3-phase-magnetic-field.svg/1024px-Rotating-3-phase-magnetic-field.svg.png">
            <a:extLst>
              <a:ext uri="{FF2B5EF4-FFF2-40B4-BE49-F238E27FC236}">
                <a16:creationId xmlns:a16="http://schemas.microsoft.com/office/drawing/2014/main" id="{FF90B959-C617-4DA9-8B15-2716859C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96" y="3774772"/>
            <a:ext cx="3463113" cy="143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592FBD-FAFB-4E77-BA4C-39FD65C29128}"/>
              </a:ext>
            </a:extLst>
          </p:cNvPr>
          <p:cNvSpPr txBox="1"/>
          <p:nvPr/>
        </p:nvSpPr>
        <p:spPr>
          <a:xfrm>
            <a:off x="1333897" y="5805264"/>
            <a:ext cx="658822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Sources: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/>
              <a:t>http://www.learneasy.info/MDME/iTester/tests/10906_Heat_Engines/images/generating_electricity.html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/>
              <a:t>https://en.wikipedia.org/wiki/File:Rotating-3-phase-magnetic-field.svg</a:t>
            </a:r>
          </a:p>
        </p:txBody>
      </p:sp>
    </p:spTree>
    <p:extLst>
      <p:ext uri="{BB962C8B-B14F-4D97-AF65-F5344CB8AC3E}">
        <p14:creationId xmlns:p14="http://schemas.microsoft.com/office/powerpoint/2010/main" val="68921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424847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The Main Power Transformer steps up the voltage from the generator output for distribution to the electrical grid.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Transformers along the power lines step down the voltage level from a high </a:t>
            </a:r>
            <a:r>
              <a:rPr lang="en-US" sz="18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volage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 to levels used by various consumers.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Transformers also maintain voltage levels due to voltage loss over the distance of the wires.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E4812-5417-4225-872D-E5F230FF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558" y="3428999"/>
            <a:ext cx="3598985" cy="2384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File:Transformer3d col3.svg">
            <a:extLst>
              <a:ext uri="{FF2B5EF4-FFF2-40B4-BE49-F238E27FC236}">
                <a16:creationId xmlns:a16="http://schemas.microsoft.com/office/drawing/2014/main" id="{39ADA84C-C0B3-4504-821F-37A7B44C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7" y="3002707"/>
            <a:ext cx="4310234" cy="3236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B69CAE-6943-4B91-8E8F-1041C02120A6}"/>
              </a:ext>
            </a:extLst>
          </p:cNvPr>
          <p:cNvSpPr txBox="1"/>
          <p:nvPr/>
        </p:nvSpPr>
        <p:spPr>
          <a:xfrm>
            <a:off x="4716016" y="5949280"/>
            <a:ext cx="417646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Source: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/>
              <a:t>Transformer diagram source: https://commons.wikimedia.org/wiki/File:Transformer3d_col3.svg</a:t>
            </a:r>
          </a:p>
        </p:txBody>
      </p:sp>
    </p:spTree>
    <p:extLst>
      <p:ext uri="{BB962C8B-B14F-4D97-AF65-F5344CB8AC3E}">
        <p14:creationId xmlns:p14="http://schemas.microsoft.com/office/powerpoint/2010/main" val="304405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Substations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424847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Maintain the voltage on the high-voltage transmission lines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Decrease voltage for use on residential or commercial loads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Used for the control of electrical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7" name="Picture 2" descr="http://davidherrick.com/wp-content/uploads/2012/03/Illustration_electric_substation.png">
            <a:extLst>
              <a:ext uri="{FF2B5EF4-FFF2-40B4-BE49-F238E27FC236}">
                <a16:creationId xmlns:a16="http://schemas.microsoft.com/office/drawing/2014/main" id="{B6D05427-AEAA-4BF1-BD45-68DAE415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898" y="2590800"/>
            <a:ext cx="5193442" cy="341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1BBCC-0C95-47C6-A536-6D4E10ED3E7D}"/>
              </a:ext>
            </a:extLst>
          </p:cNvPr>
          <p:cNvSpPr txBox="1"/>
          <p:nvPr/>
        </p:nvSpPr>
        <p:spPr>
          <a:xfrm>
            <a:off x="4716016" y="6042454"/>
            <a:ext cx="4176464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Source: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/>
              <a:t>https://commons.wikimedia.org/wiki/File:Transformer3d_col3.svg</a:t>
            </a:r>
          </a:p>
        </p:txBody>
      </p:sp>
    </p:spTree>
    <p:extLst>
      <p:ext uri="{BB962C8B-B14F-4D97-AF65-F5344CB8AC3E}">
        <p14:creationId xmlns:p14="http://schemas.microsoft.com/office/powerpoint/2010/main" val="214674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D01B3F4-AA1E-4AC8-BC7F-BF3A1409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0" b="9056"/>
          <a:stretch>
            <a:fillRect/>
          </a:stretch>
        </p:blipFill>
        <p:spPr bwMode="auto">
          <a:xfrm>
            <a:off x="1747300" y="992188"/>
            <a:ext cx="5237700" cy="538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altLang="en-US" dirty="0"/>
              <a:t>Career Opportunities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698D95B6-F317-4241-928F-FE11A7A5E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00758"/>
            <a:ext cx="2911475" cy="4572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619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69863" marR="0" lvl="0" indent="-169863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Professionals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69863" marR="0" lvl="0" indent="-169863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Accountants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Analysts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Business management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Chemists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Document control experts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Health physicists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 experts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Occupational safety, including radiation safety experts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Plant operators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Statistics/probabilistic risk assessment experts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Training specialists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A88C8B47-82CF-48EB-88E4-E34764A7A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1" y="1400758"/>
            <a:ext cx="3200400" cy="4572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69863" marR="0" lvl="0" indent="-169863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Technicians and </a:t>
            </a:r>
            <a:b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Skilled Trades Workers</a:t>
            </a:r>
            <a:endParaRPr kumimoji="0" lang="en-US" altLang="en-US" sz="1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169863" marR="0" lvl="0" indent="-169863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Carpenters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Construction trades and related workers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Electricians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Engineering technicians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Heavy equipment operators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Machinists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Maintenance technicians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Millwrights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Pipefitters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 technicians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Security officers </a:t>
            </a:r>
          </a:p>
          <a:p>
            <a:pPr marL="169863" marR="0" lvl="0" indent="-1698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Welders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2BE128AC-7A85-43F3-9CFF-D1023918D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400758"/>
            <a:ext cx="1968500" cy="4572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o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-231775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Engineering </a:t>
            </a:r>
            <a:b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endParaRPr kumimoji="0" lang="en-US" altLang="en-US" sz="1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Civil/structural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Materials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Mechanical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Nuclear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Computer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 and Control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Fire Protection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Systems </a:t>
            </a: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2024933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>
            <a:extLst>
              <a:ext uri="{FF2B5EF4-FFF2-40B4-BE49-F238E27FC236}">
                <a16:creationId xmlns:a16="http://schemas.microsoft.com/office/drawing/2014/main" id="{A9AD45D1-7CF3-486F-ACA8-26AD55AA8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117" y="1312362"/>
            <a:ext cx="3430811" cy="168458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3E22E36-E1C8-4208-8977-28654DD21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4" y="2996952"/>
            <a:ext cx="3024337" cy="187220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E934F19-7248-475B-B9AD-1C09ACAD7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47" y="1295400"/>
            <a:ext cx="2747631" cy="173229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CC0A04D-CE89-44BC-A0BE-988E5822D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83" y="1295400"/>
            <a:ext cx="2705799" cy="170785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5F8D61FF-83D0-42FB-812E-4CD1AF055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9" y="3055155"/>
            <a:ext cx="2574210" cy="16222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F26E8D6-9BF7-4B27-8430-578604463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8" y="4665998"/>
            <a:ext cx="2543636" cy="160510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63DF4F5-00BF-447A-94B3-08129492B1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52" y="3048000"/>
            <a:ext cx="1888722" cy="231264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60842246-4DCD-42BA-8720-9BF47EAB10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3048000"/>
            <a:ext cx="1478649" cy="181094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46E1F6-0382-4E93-9104-D841604D9E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1" y="5316773"/>
            <a:ext cx="1551177" cy="9785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7523F14-3ADD-4718-9164-3EEBC4A7B8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99" y="4920345"/>
            <a:ext cx="2178143" cy="137494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7A270-A3F9-4B77-B962-7430D4DCE6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44" y="4949653"/>
            <a:ext cx="2179611" cy="137494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9711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36C3FC3-D866-451C-AB03-3572EBD2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6992"/>
            <a:ext cx="3873624" cy="290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5472608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Name: Vanessa Myers, 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Company: Exelon Generation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Current Position: Mechanical Engineer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College: Drexel University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Degree: BS/MS Mechanical Engineering &amp; Mechanics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AD6208A-D759-493C-AB4C-25951F807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37" y="836712"/>
            <a:ext cx="2237700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sitting at a beach&#10;&#10;Description automatically generated">
            <a:extLst>
              <a:ext uri="{FF2B5EF4-FFF2-40B4-BE49-F238E27FC236}">
                <a16:creationId xmlns:a16="http://schemas.microsoft.com/office/drawing/2014/main" id="{F157F0D7-AA73-4EF0-9817-497B2B625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89040"/>
            <a:ext cx="3492723" cy="2330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90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altLang="en-US" dirty="0"/>
              <a:t>What We Will Talk About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5112568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Who is Exelon Generation, and what do we do?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What’s nuclear power, and how does a nuclear plant work?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Career Opportunities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D8347-F6C1-4DB6-AF34-90A03D10999C}"/>
              </a:ext>
            </a:extLst>
          </p:cNvPr>
          <p:cNvSpPr txBox="1"/>
          <p:nvPr/>
        </p:nvSpPr>
        <p:spPr>
          <a:xfrm>
            <a:off x="7908303" y="6021288"/>
            <a:ext cx="12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U.S. EPA</a:t>
            </a:r>
          </a:p>
        </p:txBody>
      </p:sp>
    </p:spTree>
    <p:extLst>
      <p:ext uri="{BB962C8B-B14F-4D97-AF65-F5344CB8AC3E}">
        <p14:creationId xmlns:p14="http://schemas.microsoft.com/office/powerpoint/2010/main" val="145171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Who is Exelon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2304256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Exelon is the largest operator of nuclear power plants in the United States and the third largest in the world.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Zero-carbon emissions (no greenhouse gas emissions)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Generating capacity of 18,700 megawatts from 21 reactors at 12 facilities in Illinois, Maryland, New York and Pennsylvania.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D8347-F6C1-4DB6-AF34-90A03D10999C}"/>
              </a:ext>
            </a:extLst>
          </p:cNvPr>
          <p:cNvSpPr txBox="1"/>
          <p:nvPr/>
        </p:nvSpPr>
        <p:spPr>
          <a:xfrm>
            <a:off x="5652120" y="6093296"/>
            <a:ext cx="338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https://www.exeloncorp.com/companies/exelon-generation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C0F4C-FC4C-4B17-866F-44DBC8C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636912"/>
            <a:ext cx="5820544" cy="29891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E63D9E-E075-40F2-A98A-A40E728E983D}"/>
              </a:ext>
            </a:extLst>
          </p:cNvPr>
          <p:cNvSpPr txBox="1">
            <a:spLocks/>
          </p:cNvSpPr>
          <p:nvPr/>
        </p:nvSpPr>
        <p:spPr bwMode="auto">
          <a:xfrm>
            <a:off x="363538" y="2348880"/>
            <a:ext cx="276830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spcCol="182880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71450" algn="l" rtl="0" eaLnBrk="0" fontAlgn="base" hangingPunct="0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71450" algn="l" rtl="0" eaLnBrk="0" fontAlgn="base" hangingPunct="0">
              <a:lnSpc>
                <a:spcPct val="95000"/>
              </a:lnSpc>
              <a:spcBef>
                <a:spcPts val="200"/>
              </a:spcBef>
              <a:spcAft>
                <a:spcPct val="0"/>
              </a:spcAft>
              <a:buFont typeface="Franklin Gothic Book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-171450" algn="l" rtl="0" eaLnBrk="0" fontAlgn="base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114300" algn="l" rtl="0" eaLnBrk="0" fontAlgn="base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Nuclear produces approximately 158 million megawatt-hours of electricity every year.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In 2019, our nuclear plants had a best-in-class fleet capacity factor of nearly 96%.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7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What are greenhouse gases?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5112568"/>
          </a:xfrm>
        </p:spPr>
        <p:txBody>
          <a:bodyPr numCol="1" spcCol="182880"/>
          <a:lstStyle/>
          <a:p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Gases that trap heat in the atmosphere are called greenhouse gases.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Carbon dioxide enters the atmosphere through burning fossil fuels like coal, natural gas, and oil.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Carbon dioxide is removed from the atmosphere (or "sequestered") when it is absorbed by plants as part of the biological carbon cycle.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Methane is emitted during the production and transport of coal, natural gas, and oil.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Nitrous oxide is emitted combustion of fossil fuels.</a:t>
            </a:r>
          </a:p>
          <a:p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Nuclear is clean energy with zero greenhouse gas emissions!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D8347-F6C1-4DB6-AF34-90A03D10999C}"/>
              </a:ext>
            </a:extLst>
          </p:cNvPr>
          <p:cNvSpPr txBox="1"/>
          <p:nvPr/>
        </p:nvSpPr>
        <p:spPr>
          <a:xfrm>
            <a:off x="7908303" y="6021288"/>
            <a:ext cx="12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U.S. EPA</a:t>
            </a:r>
          </a:p>
        </p:txBody>
      </p:sp>
    </p:spTree>
    <p:extLst>
      <p:ext uri="{BB962C8B-B14F-4D97-AF65-F5344CB8AC3E}">
        <p14:creationId xmlns:p14="http://schemas.microsoft.com/office/powerpoint/2010/main" val="306350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Importance of Nuclear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384926" cy="352839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With the production of 158 million MW-hours of clean electricity every year, Exelon prevents the emission of over 75 million tons of CO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 that would have been generated from fossil fuels.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Equivalent to greenhouse gas emissions from 14,725,439 passenger vehicles driven per year</a:t>
            </a: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Equivalent to the CO2 emissions from burning 75,102,507,967 (over 75 billion) pounds of coal</a:t>
            </a:r>
          </a:p>
          <a:p>
            <a:pPr marL="914400" lvl="4" indent="-285750">
              <a:buFont typeface="Calibri" panose="020F0502020204030204" pitchFamily="34" charset="0"/>
              <a:buChar char="–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Why does burning a pound of coal yield over two pounds of CO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?</a:t>
            </a:r>
          </a:p>
          <a:p>
            <a:pPr marL="914400" lvl="4" indent="-285750">
              <a:buFont typeface="Calibri" panose="020F0502020204030204" pitchFamily="34" charset="0"/>
              <a:buChar char="–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When coal is burned, the carbon in the coal combines with oxygen to form carbon dioxide. One molecule of carbon dioxide is 3.67 times heavier than a molecule of carbon, due to the additional weight of the two oxygen atoms. Coal is not 100 percent carbon: burning a pound of coal emits 2.07 pounds of CO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2372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D8347-F6C1-4DB6-AF34-90A03D10999C}"/>
              </a:ext>
            </a:extLst>
          </p:cNvPr>
          <p:cNvSpPr txBox="1"/>
          <p:nvPr/>
        </p:nvSpPr>
        <p:spPr>
          <a:xfrm>
            <a:off x="7452320" y="580526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U.S. EPA, </a:t>
            </a:r>
            <a:r>
              <a:rPr lang="en-US" sz="900" i="1" dirty="0"/>
              <a:t>Greenhouse Gas Equivalency Calculator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8D590-133F-42B2-8AFF-09E83B5CE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" r="1986"/>
          <a:stretch/>
        </p:blipFill>
        <p:spPr>
          <a:xfrm>
            <a:off x="467544" y="4725144"/>
            <a:ext cx="2103120" cy="174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47F315-BB97-4A0F-98A5-03E6D0289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" r="1569"/>
          <a:stretch/>
        </p:blipFill>
        <p:spPr>
          <a:xfrm>
            <a:off x="4427984" y="4723532"/>
            <a:ext cx="2043051" cy="174650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5CBC21B-2158-4D94-A167-88E7935C6DE3}"/>
              </a:ext>
            </a:extLst>
          </p:cNvPr>
          <p:cNvSpPr txBox="1">
            <a:spLocks/>
          </p:cNvSpPr>
          <p:nvPr/>
        </p:nvSpPr>
        <p:spPr bwMode="auto">
          <a:xfrm>
            <a:off x="334429" y="4365104"/>
            <a:ext cx="3384376" cy="36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9pPr>
          </a:lstStyle>
          <a:p>
            <a:pPr algn="r"/>
            <a:r>
              <a:rPr lang="en-US" sz="1800" dirty="0"/>
              <a:t>Greenhouse gas emissions from: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D33A4A-3F67-4F5A-8978-4D250D8FD938}"/>
              </a:ext>
            </a:extLst>
          </p:cNvPr>
          <p:cNvSpPr txBox="1">
            <a:spLocks/>
          </p:cNvSpPr>
          <p:nvPr/>
        </p:nvSpPr>
        <p:spPr bwMode="auto">
          <a:xfrm>
            <a:off x="4078845" y="4365104"/>
            <a:ext cx="2376264" cy="36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2372B9"/>
                </a:solidFill>
                <a:latin typeface="Franklin Gothic Demi"/>
              </a:defRPr>
            </a:lvl9pPr>
          </a:lstStyle>
          <a:p>
            <a:pPr algn="r"/>
            <a:r>
              <a:rPr lang="en-US" sz="1800" dirty="0"/>
              <a:t>CO2 emissions from:</a:t>
            </a:r>
          </a:p>
        </p:txBody>
      </p:sp>
    </p:spTree>
    <p:extLst>
      <p:ext uri="{BB962C8B-B14F-4D97-AF65-F5344CB8AC3E}">
        <p14:creationId xmlns:p14="http://schemas.microsoft.com/office/powerpoint/2010/main" val="423373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Boiling Water Reactor (BWR)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5" name="Content Placeholder 7" descr="BoilingWaterReactor.gif">
            <a:extLst>
              <a:ext uri="{FF2B5EF4-FFF2-40B4-BE49-F238E27FC236}">
                <a16:creationId xmlns:a16="http://schemas.microsoft.com/office/drawing/2014/main" id="{FFEBDC55-61C9-4A26-B5FF-72F6E298F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" y="1371600"/>
            <a:ext cx="8686800" cy="4544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8AFA6-74B2-4CCE-9DA1-8F42DA4ACB0F}"/>
              </a:ext>
            </a:extLst>
          </p:cNvPr>
          <p:cNvSpPr txBox="1"/>
          <p:nvPr/>
        </p:nvSpPr>
        <p:spPr>
          <a:xfrm>
            <a:off x="5292080" y="6084004"/>
            <a:ext cx="385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https://www.nrc.gov/reading-rm/basic-ref/students/animated-bwr.html</a:t>
            </a:r>
          </a:p>
        </p:txBody>
      </p:sp>
    </p:spTree>
    <p:extLst>
      <p:ext uri="{BB962C8B-B14F-4D97-AF65-F5344CB8AC3E}">
        <p14:creationId xmlns:p14="http://schemas.microsoft.com/office/powerpoint/2010/main" val="3609952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Pressurized Water Reactor (PWR)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8" name="Picture 3" descr="student-pwr">
            <a:extLst>
              <a:ext uri="{FF2B5EF4-FFF2-40B4-BE49-F238E27FC236}">
                <a16:creationId xmlns:a16="http://schemas.microsoft.com/office/drawing/2014/main" id="{FD620919-D3E7-4B40-9F42-72457F048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1371600"/>
            <a:ext cx="8686800" cy="4490346"/>
          </a:xfrm>
          <a:prstGeom prst="rect">
            <a:avLst/>
          </a:prstGeom>
          <a:noFill/>
          <a:ln w="88900" cmpd="thickThin">
            <a:solidFill>
              <a:srgbClr val="000000"/>
            </a:solidFill>
            <a:miter lim="800000"/>
            <a:headEnd/>
            <a:tailEnd/>
          </a:ln>
          <a:effectLst>
            <a:innerShdw blurRad="76200">
              <a:prstClr val="black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311925-4431-4A38-84AB-3DA1E566F872}"/>
              </a:ext>
            </a:extLst>
          </p:cNvPr>
          <p:cNvSpPr txBox="1"/>
          <p:nvPr/>
        </p:nvSpPr>
        <p:spPr>
          <a:xfrm>
            <a:off x="5292080" y="6084004"/>
            <a:ext cx="385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https://www.nrc.gov/reading-rm/basic-ref/students/animated-pwr.html</a:t>
            </a:r>
          </a:p>
        </p:txBody>
      </p:sp>
    </p:spTree>
    <p:extLst>
      <p:ext uri="{BB962C8B-B14F-4D97-AF65-F5344CB8AC3E}">
        <p14:creationId xmlns:p14="http://schemas.microsoft.com/office/powerpoint/2010/main" val="413937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DF73-FC51-435F-B98C-2677F1F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6041"/>
            <a:ext cx="8412162" cy="728663"/>
          </a:xfrm>
        </p:spPr>
        <p:txBody>
          <a:bodyPr/>
          <a:lstStyle/>
          <a:p>
            <a:r>
              <a:rPr lang="en-US" dirty="0"/>
              <a:t>Nuclear Fission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5B46-9F6C-4E44-A0BE-2EF4DE0F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980728"/>
            <a:ext cx="8456934" cy="3528392"/>
          </a:xfrm>
        </p:spPr>
        <p:txBody>
          <a:bodyPr numCol="1" spcCol="18288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The splitting of atoms releases neutrons =&gt; FISSION =&gt; creates HEAT in Nuclear Reactors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Heat produces steam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5D77-F032-46B2-994C-0AB367DC0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8B32-6385-4547-8E9C-E3BD38BA47A5}" type="slidenum">
              <a:rPr lang="en-US" smtClean="0">
                <a:solidFill>
                  <a:srgbClr val="2372B9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2372B9"/>
              </a:solidFill>
            </a:endParaRPr>
          </a:p>
        </p:txBody>
      </p:sp>
      <p:pic>
        <p:nvPicPr>
          <p:cNvPr id="9" name="Picture 4" descr="http://chemwiki.ucdavis.edu/%40api/deki/files/16111/20.7.jpg">
            <a:extLst>
              <a:ext uri="{FF2B5EF4-FFF2-40B4-BE49-F238E27FC236}">
                <a16:creationId xmlns:a16="http://schemas.microsoft.com/office/drawing/2014/main" id="{7B559185-F985-4A60-B149-0345C7A3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5" y="2420888"/>
            <a:ext cx="85105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37AAAF-5195-47F0-8C2E-836F0D6A0564}"/>
              </a:ext>
            </a:extLst>
          </p:cNvPr>
          <p:cNvSpPr txBox="1"/>
          <p:nvPr/>
        </p:nvSpPr>
        <p:spPr>
          <a:xfrm>
            <a:off x="5292080" y="6084004"/>
            <a:ext cx="385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Source: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/>
              <a:t>http://chemwiki.ucdavis.edu/%40api/deki/files/16111/20.7.jpg</a:t>
            </a:r>
          </a:p>
        </p:txBody>
      </p:sp>
      <p:sp>
        <p:nvSpPr>
          <p:cNvPr id="13" name="Explosion 2 1">
            <a:extLst>
              <a:ext uri="{FF2B5EF4-FFF2-40B4-BE49-F238E27FC236}">
                <a16:creationId xmlns:a16="http://schemas.microsoft.com/office/drawing/2014/main" id="{E7E46CB1-4D5A-40AA-A4BB-5ADDA3CEE174}"/>
              </a:ext>
            </a:extLst>
          </p:cNvPr>
          <p:cNvSpPr/>
          <p:nvPr/>
        </p:nvSpPr>
        <p:spPr>
          <a:xfrm>
            <a:off x="5868144" y="3377208"/>
            <a:ext cx="2222500" cy="1545698"/>
          </a:xfrm>
          <a:prstGeom prst="irregularSeal2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highlight>
                <a:srgbClr val="FF0000"/>
              </a:highligh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8551E1EB-E6D7-4FBC-8139-D06FE810F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737248"/>
            <a:ext cx="16767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ts val="600"/>
              </a:spcBef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200"/>
              </a:spcBef>
              <a:buFont typeface="Franklin Gothic Book" panose="020B0503020102020204" pitchFamily="34" charset="0"/>
              <a:buChar char="–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cs typeface="Arial" panose="020B0604020202020204" pitchFamily="34" charset="0"/>
              </a:rPr>
              <a:t>HEAT</a:t>
            </a:r>
          </a:p>
        </p:txBody>
      </p:sp>
    </p:spTree>
    <p:extLst>
      <p:ext uri="{BB962C8B-B14F-4D97-AF65-F5344CB8AC3E}">
        <p14:creationId xmlns:p14="http://schemas.microsoft.com/office/powerpoint/2010/main" val="1493261522"/>
      </p:ext>
    </p:extLst>
  </p:cSld>
  <p:clrMapOvr>
    <a:masterClrMapping/>
  </p:clrMapOvr>
</p:sld>
</file>

<file path=ppt/theme/theme1.xml><?xml version="1.0" encoding="utf-8"?>
<a:theme xmlns:a="http://schemas.openxmlformats.org/drawingml/2006/main" name="Teleri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lon Generation Everyday PowerPoint Resized">
  <a:themeElements>
    <a:clrScheme name="Custom 12">
      <a:dk1>
        <a:srgbClr val="595959"/>
      </a:dk1>
      <a:lt1>
        <a:sysClr val="window" lastClr="FFFFFF"/>
      </a:lt1>
      <a:dk2>
        <a:srgbClr val="000000"/>
      </a:dk2>
      <a:lt2>
        <a:srgbClr val="A1ADB5"/>
      </a:lt2>
      <a:accent1>
        <a:srgbClr val="008D48"/>
      </a:accent1>
      <a:accent2>
        <a:srgbClr val="B9C53A"/>
      </a:accent2>
      <a:accent3>
        <a:srgbClr val="2372B9"/>
      </a:accent3>
      <a:accent4>
        <a:srgbClr val="81CFE7"/>
      </a:accent4>
      <a:accent5>
        <a:srgbClr val="F15323"/>
      </a:accent5>
      <a:accent6>
        <a:srgbClr val="F99B2F"/>
      </a:accent6>
      <a:hlink>
        <a:srgbClr val="0000FF"/>
      </a:hlink>
      <a:folHlink>
        <a:srgbClr val="800080"/>
      </a:folHlink>
    </a:clrScheme>
    <a:fontScheme name="Exelo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</a:defRPr>
        </a:defPPr>
      </a:lst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spcBef>
            <a:spcPts val="600"/>
          </a:spcBef>
          <a:defRPr sz="12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607CCAE55B3749AF5DF14313508109" ma:contentTypeVersion="4" ma:contentTypeDescription="Create a new document." ma:contentTypeScope="" ma:versionID="903818917207cc10e54cd839798d2afc">
  <xsd:schema xmlns:xsd="http://www.w3.org/2001/XMLSchema" xmlns:xs="http://www.w3.org/2001/XMLSchema" xmlns:p="http://schemas.microsoft.com/office/2006/metadata/properties" xmlns:ns2="9b4ed37c-29b7-4f62-9849-62a5f9bb45f8" targetNamespace="http://schemas.microsoft.com/office/2006/metadata/properties" ma:root="true" ma:fieldsID="d607176ef2925fbdf24205d6587ddc8c" ns2:_="">
    <xsd:import namespace="9b4ed37c-29b7-4f62-9849-62a5f9bb4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4ed37c-29b7-4f62-9849-62a5f9bb45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4E8C5B-805C-46CA-BA21-AF897BF43BFB}">
  <ds:schemaRefs>
    <ds:schemaRef ds:uri="http://schemas.microsoft.com/office/2006/metadata/properties"/>
    <ds:schemaRef ds:uri="9b4ed37c-29b7-4f62-9849-62a5f9bb45f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C0398A-58B4-4367-82FC-509183CDDF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96ABF4-314E-4EC3-8C10-AB36836D51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4ed37c-29b7-4f62-9849-62a5f9bb4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31421</TotalTime>
  <Words>1477</Words>
  <Application>Microsoft Office PowerPoint</Application>
  <PresentationFormat>On-screen Show (4:3)</PresentationFormat>
  <Paragraphs>204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Telerik Theme</vt:lpstr>
      <vt:lpstr>Exelon Generation Everyday PowerPoint Resized</vt:lpstr>
      <vt:lpstr>PowerPoint Presentation</vt:lpstr>
      <vt:lpstr>Introductions</vt:lpstr>
      <vt:lpstr>What We Will Talk About Today</vt:lpstr>
      <vt:lpstr>Who is Exelon Generation</vt:lpstr>
      <vt:lpstr>What are greenhouse gases?</vt:lpstr>
      <vt:lpstr>Importance of Nuclear Energy</vt:lpstr>
      <vt:lpstr>Boiling Water Reactor (BWR)</vt:lpstr>
      <vt:lpstr>Pressurized Water Reactor (PWR)</vt:lpstr>
      <vt:lpstr>Nuclear Fission</vt:lpstr>
      <vt:lpstr>Nuclear Fission</vt:lpstr>
      <vt:lpstr>Main Turbine</vt:lpstr>
      <vt:lpstr>Main Condensers</vt:lpstr>
      <vt:lpstr>Main Generator</vt:lpstr>
      <vt:lpstr>Transformers</vt:lpstr>
      <vt:lpstr>Substations</vt:lpstr>
      <vt:lpstr>Career Opportunities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Gray, Paul:(GenCo-Nuc)</dc:creator>
  <cp:lastModifiedBy>Myers, Vanessa L:(PECO)</cp:lastModifiedBy>
  <cp:revision>947</cp:revision>
  <cp:lastPrinted>2018-11-21T13:55:46Z</cp:lastPrinted>
  <dcterms:modified xsi:type="dcterms:W3CDTF">2021-02-23T16:28:59Z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0x0101004C607CCAE55B3749AF5DF14313508109</vt:lpwstr>
  </property>
</Properties>
</file>