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4" r:id="rId1"/>
    <p:sldMasterId id="2147484064" r:id="rId2"/>
    <p:sldMasterId id="2147484087" r:id="rId3"/>
  </p:sldMasterIdLst>
  <p:notesMasterIdLst>
    <p:notesMasterId r:id="rId7"/>
  </p:notesMasterIdLst>
  <p:sldIdLst>
    <p:sldId id="2383" r:id="rId4"/>
    <p:sldId id="2387" r:id="rId5"/>
    <p:sldId id="2389" r:id="rId6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2552"/>
    <a:srgbClr val="329CD5"/>
    <a:srgbClr val="42BB95"/>
    <a:srgbClr val="000000"/>
    <a:srgbClr val="001334"/>
    <a:srgbClr val="000820"/>
    <a:srgbClr val="000C28"/>
    <a:srgbClr val="5D77EB"/>
    <a:srgbClr val="1AE8DA"/>
    <a:srgbClr val="CF9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90" autoAdjust="0"/>
    <p:restoredTop sz="96202" autoAdjust="0"/>
  </p:normalViewPr>
  <p:slideViewPr>
    <p:cSldViewPr snapToGrid="0" snapToObjects="1">
      <p:cViewPr varScale="1">
        <p:scale>
          <a:sx n="25" d="100"/>
          <a:sy n="25" d="100"/>
        </p:scale>
        <p:origin x="584" y="20"/>
      </p:cViewPr>
      <p:guideLst>
        <p:guide orient="horz" pos="4320"/>
        <p:guide pos="76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8" d="100"/>
        <a:sy n="58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Autofit/>
          </a:bodyPr>
          <a:lstStyle>
            <a:lvl1pPr algn="l">
              <a:defRPr sz="8500" b="0" i="0" cap="all" baseline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>
            <a:lvl1pPr>
              <a:defRPr sz="4200">
                <a:solidFill>
                  <a:schemeClr val="bg1"/>
                </a:solidFill>
                <a:latin typeface="Helvetica Light"/>
              </a:defRPr>
            </a:lvl1pPr>
            <a:lvl2pPr>
              <a:defRPr sz="4200">
                <a:solidFill>
                  <a:schemeClr val="bg1"/>
                </a:solidFill>
                <a:latin typeface="Helvetica Light"/>
              </a:defRPr>
            </a:lvl2pPr>
            <a:lvl3pPr>
              <a:defRPr sz="4200">
                <a:solidFill>
                  <a:schemeClr val="bg1"/>
                </a:solidFill>
                <a:latin typeface="Helvetica Light"/>
              </a:defRPr>
            </a:lvl3pPr>
            <a:lvl4pPr>
              <a:defRPr sz="4200">
                <a:solidFill>
                  <a:schemeClr val="bg1"/>
                </a:solidFill>
                <a:latin typeface="Helvetica Light"/>
              </a:defRPr>
            </a:lvl4pPr>
            <a:lvl5pPr>
              <a:defRPr sz="4200">
                <a:solidFill>
                  <a:schemeClr val="bg1"/>
                </a:solidFill>
                <a:latin typeface="Helvetica 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86192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54170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Coffee break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5694" y="4225014"/>
            <a:ext cx="5636966" cy="5959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327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Food break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119" y="4420039"/>
            <a:ext cx="5739548" cy="5739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192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G PICTURE 1">
    <p:bg>
      <p:bgPr>
        <a:solidFill>
          <a:srgbClr val="42BB9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2359553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1675964" y="730259"/>
            <a:ext cx="21025722" cy="11623668"/>
          </a:xfrm>
          <a:prstGeom prst="rect">
            <a:avLst/>
          </a:prstGeom>
          <a:solidFill>
            <a:srgbClr val="329CD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1813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0918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5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8500" b="1" i="0" kern="1200" cap="all">
          <a:solidFill>
            <a:schemeClr val="bg1"/>
          </a:solidFill>
          <a:latin typeface="Helvetica"/>
          <a:ea typeface="Open Sans Regular" charset="0"/>
          <a:cs typeface="Open Sans Regular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bg1"/>
          </a:solidFill>
          <a:effectLst/>
          <a:latin typeface="Helvetica Light"/>
          <a:ea typeface="Montserrat Light" charset="0"/>
          <a:cs typeface="Montserrat Light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bg1"/>
          </a:solidFill>
          <a:effectLst/>
          <a:latin typeface="Helvetica Light"/>
          <a:ea typeface="Montserrat Light" charset="0"/>
          <a:cs typeface="Montserrat Light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bg1"/>
          </a:solidFill>
          <a:effectLst/>
          <a:latin typeface="Helvetica Light"/>
          <a:ea typeface="Montserrat Light" charset="0"/>
          <a:cs typeface="Montserrat Light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bg1"/>
          </a:solidFill>
          <a:effectLst/>
          <a:latin typeface="Helvetica Light"/>
          <a:ea typeface="Montserrat Light" charset="0"/>
          <a:cs typeface="Montserrat Light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bg1"/>
          </a:solidFill>
          <a:effectLst/>
          <a:latin typeface="Helvetica Light"/>
          <a:ea typeface="Montserrat Light" charset="0"/>
          <a:cs typeface="Montserrat Light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6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24377650" cy="13716000"/>
          </a:xfrm>
          <a:prstGeom prst="rect">
            <a:avLst/>
          </a:prstGeom>
          <a:solidFill>
            <a:srgbClr val="329CD5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Picture 5" descr="LosAlamosAsset 1WIN_LOGO.pn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88229" y="12353926"/>
            <a:ext cx="1713458" cy="995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623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5" r:id="rId1"/>
    <p:sldLayoutId id="2147484066" r:id="rId2"/>
    <p:sldLayoutId id="2147484067" r:id="rId3"/>
    <p:sldLayoutId id="2147484068" r:id="rId4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8500" b="0" i="0" kern="1200" cap="all">
          <a:solidFill>
            <a:schemeClr val="bg1"/>
          </a:solidFill>
          <a:latin typeface="Times New Roman"/>
          <a:ea typeface="Open Sans Regular" charset="0"/>
          <a:cs typeface="Times New Roman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bg1"/>
          </a:solidFill>
          <a:effectLst/>
          <a:latin typeface="Helvetica Light"/>
          <a:ea typeface="Montserrat Light" charset="0"/>
          <a:cs typeface="Montserrat Light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bg1"/>
          </a:solidFill>
          <a:effectLst/>
          <a:latin typeface="Helvetica Light"/>
          <a:ea typeface="Montserrat Light" charset="0"/>
          <a:cs typeface="Montserrat Light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bg1"/>
          </a:solidFill>
          <a:effectLst/>
          <a:latin typeface="Helvetica Light"/>
          <a:ea typeface="Montserrat Light" charset="0"/>
          <a:cs typeface="Montserrat Light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bg1"/>
          </a:solidFill>
          <a:effectLst/>
          <a:latin typeface="Helvetica Light"/>
          <a:ea typeface="Montserrat Light" charset="0"/>
          <a:cs typeface="Montserrat Light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bg1"/>
          </a:solidFill>
          <a:effectLst/>
          <a:latin typeface="Helvetica Light"/>
          <a:ea typeface="Montserrat Light" charset="0"/>
          <a:cs typeface="Montserrat Light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675963" y="730259"/>
            <a:ext cx="21025723" cy="11623667"/>
          </a:xfrm>
          <a:prstGeom prst="rect">
            <a:avLst/>
          </a:prstGeom>
          <a:solidFill>
            <a:srgbClr val="329CD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24377650" cy="13716000"/>
          </a:xfrm>
          <a:prstGeom prst="rect">
            <a:avLst/>
          </a:prstGeom>
          <a:solidFill>
            <a:srgbClr val="329CD5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Picture 5" descr="LosAlamosAsset 1WIN_LOGO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88229" y="12353926"/>
            <a:ext cx="1713458" cy="995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009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9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8500" b="0" i="0" kern="1200" cap="all">
          <a:solidFill>
            <a:schemeClr val="bg1"/>
          </a:solidFill>
          <a:latin typeface="Times New Roman"/>
          <a:ea typeface="Open Sans Regular" charset="0"/>
          <a:cs typeface="Times New Roman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bg1"/>
          </a:solidFill>
          <a:effectLst/>
          <a:latin typeface="Helvetica Light"/>
          <a:ea typeface="Montserrat Light" charset="0"/>
          <a:cs typeface="Montserrat Light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bg1"/>
          </a:solidFill>
          <a:effectLst/>
          <a:latin typeface="Helvetica Light"/>
          <a:ea typeface="Montserrat Light" charset="0"/>
          <a:cs typeface="Montserrat Light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bg1"/>
          </a:solidFill>
          <a:effectLst/>
          <a:latin typeface="Helvetica Light"/>
          <a:ea typeface="Montserrat Light" charset="0"/>
          <a:cs typeface="Montserrat Light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bg1"/>
          </a:solidFill>
          <a:effectLst/>
          <a:latin typeface="Helvetica Light"/>
          <a:ea typeface="Montserrat Light" charset="0"/>
          <a:cs typeface="Montserrat Light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bg1"/>
          </a:solidFill>
          <a:effectLst/>
          <a:latin typeface="Helvetica Light"/>
          <a:ea typeface="Montserrat Light" charset="0"/>
          <a:cs typeface="Montserrat Light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68415" y="4889939"/>
            <a:ext cx="13858470" cy="3698447"/>
          </a:xfrm>
          <a:prstGeom prst="rect">
            <a:avLst/>
          </a:prstGeom>
          <a:solidFill>
            <a:srgbClr val="329CD5">
              <a:alpha val="8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-1363082" y="5079791"/>
            <a:ext cx="16633562" cy="10495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spc="600" dirty="0">
                <a:solidFill>
                  <a:schemeClr val="bg1"/>
                </a:solidFill>
                <a:latin typeface="Times New Roman"/>
                <a:cs typeface="Times New Roman"/>
              </a:rPr>
              <a:t>Professional Development</a:t>
            </a:r>
          </a:p>
          <a:p>
            <a:pPr algn="ctr"/>
            <a:r>
              <a:rPr lang="en-US" sz="7200" spc="600" dirty="0">
                <a:solidFill>
                  <a:schemeClr val="bg1"/>
                </a:solidFill>
                <a:latin typeface="Times New Roman"/>
                <a:cs typeface="Times New Roman"/>
              </a:rPr>
              <a:t> Webinar</a:t>
            </a:r>
          </a:p>
          <a:p>
            <a:pPr algn="ctr"/>
            <a:r>
              <a:rPr lang="en-US" sz="7200" spc="600" dirty="0">
                <a:solidFill>
                  <a:schemeClr val="bg1"/>
                </a:solidFill>
                <a:latin typeface="Times New Roman"/>
                <a:cs typeface="Times New Roman"/>
              </a:rPr>
              <a:t>Working From Home</a:t>
            </a:r>
          </a:p>
          <a:p>
            <a:pPr algn="ctr"/>
            <a:endParaRPr lang="en-US" sz="7200" spc="60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algn="ctr"/>
            <a:r>
              <a:rPr lang="en-US" sz="7200" spc="600" dirty="0">
                <a:solidFill>
                  <a:schemeClr val="bg1"/>
                </a:solidFill>
                <a:latin typeface="Times New Roman"/>
                <a:cs typeface="Times New Roman"/>
              </a:rPr>
              <a:t>Angie Howard</a:t>
            </a:r>
          </a:p>
          <a:p>
            <a:pPr algn="ctr"/>
            <a:r>
              <a:rPr lang="en-US" sz="7200" spc="600" dirty="0">
                <a:solidFill>
                  <a:schemeClr val="bg1"/>
                </a:solidFill>
                <a:latin typeface="Times New Roman"/>
                <a:cs typeface="Times New Roman"/>
              </a:rPr>
              <a:t>President</a:t>
            </a:r>
          </a:p>
          <a:p>
            <a:pPr algn="ctr"/>
            <a:r>
              <a:rPr lang="en-US" sz="7200" spc="600" dirty="0">
                <a:solidFill>
                  <a:schemeClr val="bg1"/>
                </a:solidFill>
                <a:latin typeface="Times New Roman"/>
                <a:cs typeface="Times New Roman"/>
              </a:rPr>
              <a:t>Howard – Johnson Associates</a:t>
            </a:r>
          </a:p>
          <a:p>
            <a:pPr algn="ctr"/>
            <a:endParaRPr lang="en-US" sz="7200" spc="60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algn="ctr"/>
            <a:endParaRPr lang="en-US" sz="10000" spc="600" dirty="0">
              <a:solidFill>
                <a:schemeClr val="bg1"/>
              </a:solidFill>
              <a:latin typeface="Times New Roman"/>
              <a:ea typeface="Montserrat" charset="0"/>
              <a:cs typeface="Times New Roman"/>
            </a:endParaRPr>
          </a:p>
        </p:txBody>
      </p:sp>
      <p:pic>
        <p:nvPicPr>
          <p:cNvPr id="8" name="Picture 7" descr="LosAlamosAsset 1WIN_LOGO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09584" y="4889939"/>
            <a:ext cx="6366766" cy="3698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939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B2C98-5091-45F8-AB09-12A1AD48B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Lessons learned &amp;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EE900-DC04-49BB-8AD6-EAD01CAA9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Dedicated Space – A place where you go to work</a:t>
            </a:r>
          </a:p>
          <a:p>
            <a:r>
              <a:rPr lang="en-US" sz="5400" dirty="0"/>
              <a:t>Furniture that fits you – Desk, chair, work space that is ergonomic</a:t>
            </a:r>
          </a:p>
          <a:p>
            <a:r>
              <a:rPr lang="en-US" sz="5400" dirty="0"/>
              <a:t>Quiet – for calls, thinking, creating</a:t>
            </a:r>
          </a:p>
          <a:p>
            <a:r>
              <a:rPr lang="en-US" sz="5400" dirty="0"/>
              <a:t>Get ready for work – Just as if you were going to a work location</a:t>
            </a:r>
          </a:p>
          <a:p>
            <a:r>
              <a:rPr lang="en-US" sz="5400" dirty="0"/>
              <a:t>Keep to a schedule, take breaks including a lunch break away </a:t>
            </a:r>
          </a:p>
          <a:p>
            <a:r>
              <a:rPr lang="en-US" sz="5400" dirty="0"/>
              <a:t>You are your own IT support – Upgrade the band width in your home</a:t>
            </a:r>
          </a:p>
          <a:p>
            <a:r>
              <a:rPr lang="en-US" sz="5400" dirty="0"/>
              <a:t>Know your local mail, shipping and office supply supports</a:t>
            </a:r>
          </a:p>
          <a:p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597502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28C00-1E65-4A40-86AB-371FDD71C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Lessons Learned &amp;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F8C57-53CF-405E-B9D2-715C5BB411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Ensure good family support structure – Establish some ground rules</a:t>
            </a:r>
          </a:p>
          <a:p>
            <a:r>
              <a:rPr lang="en-US" sz="5400" dirty="0"/>
              <a:t>Respect other’s space – Family members may be newly WFH too</a:t>
            </a:r>
          </a:p>
          <a:p>
            <a:r>
              <a:rPr lang="en-US" sz="5400" dirty="0"/>
              <a:t>Maintain a personal discipline – Be on similar schedule as co-workers who are WFH</a:t>
            </a:r>
          </a:p>
          <a:p>
            <a:r>
              <a:rPr lang="en-US" sz="5400" dirty="0"/>
              <a:t>Communicate, communicate, communicate – Two and three way communication is even more important</a:t>
            </a:r>
          </a:p>
          <a:p>
            <a:r>
              <a:rPr lang="en-US" sz="5400" dirty="0"/>
              <a:t>Share personal stories and check in with others regularly</a:t>
            </a:r>
          </a:p>
          <a:p>
            <a:r>
              <a:rPr lang="en-US" sz="5400" dirty="0"/>
              <a:t>Have a good sense of humor</a:t>
            </a:r>
          </a:p>
          <a:p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896664756"/>
      </p:ext>
    </p:extLst>
  </p:cSld>
  <p:clrMapOvr>
    <a:masterClrMapping/>
  </p:clrMapOvr>
</p:sld>
</file>

<file path=ppt/theme/theme1.xml><?xml version="1.0" encoding="utf-8"?>
<a:theme xmlns:a="http://schemas.openxmlformats.org/drawingml/2006/main" name="2_Default Theme">
  <a:themeElements>
    <a:clrScheme name="Pitch Deck Light">
      <a:dk1>
        <a:srgbClr val="737572"/>
      </a:dk1>
      <a:lt1>
        <a:srgbClr val="FFFFFF"/>
      </a:lt1>
      <a:dk2>
        <a:srgbClr val="445469"/>
      </a:dk2>
      <a:lt2>
        <a:srgbClr val="FFFFFF"/>
      </a:lt2>
      <a:accent1>
        <a:srgbClr val="0E80C9"/>
      </a:accent1>
      <a:accent2>
        <a:srgbClr val="119CF4"/>
      </a:accent2>
      <a:accent3>
        <a:srgbClr val="445469"/>
      </a:accent3>
      <a:accent4>
        <a:srgbClr val="8AC153"/>
      </a:accent4>
      <a:accent5>
        <a:srgbClr val="BAEF69"/>
      </a:accent5>
      <a:accent6>
        <a:srgbClr val="A9A8AB"/>
      </a:accent6>
      <a:hlink>
        <a:srgbClr val="0E80C9"/>
      </a:hlink>
      <a:folHlink>
        <a:srgbClr val="0EA3FF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Pitch Deck Light">
      <a:dk1>
        <a:srgbClr val="737572"/>
      </a:dk1>
      <a:lt1>
        <a:srgbClr val="FFFFFF"/>
      </a:lt1>
      <a:dk2>
        <a:srgbClr val="445469"/>
      </a:dk2>
      <a:lt2>
        <a:srgbClr val="FFFFFF"/>
      </a:lt2>
      <a:accent1>
        <a:srgbClr val="0E80C9"/>
      </a:accent1>
      <a:accent2>
        <a:srgbClr val="119CF4"/>
      </a:accent2>
      <a:accent3>
        <a:srgbClr val="445469"/>
      </a:accent3>
      <a:accent4>
        <a:srgbClr val="8AC153"/>
      </a:accent4>
      <a:accent5>
        <a:srgbClr val="BAEF69"/>
      </a:accent5>
      <a:accent6>
        <a:srgbClr val="A9A8AB"/>
      </a:accent6>
      <a:hlink>
        <a:srgbClr val="0E80C9"/>
      </a:hlink>
      <a:folHlink>
        <a:srgbClr val="0EA3FF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Default Theme">
  <a:themeElements>
    <a:clrScheme name="Pitch Deck Light">
      <a:dk1>
        <a:srgbClr val="737572"/>
      </a:dk1>
      <a:lt1>
        <a:srgbClr val="FFFFFF"/>
      </a:lt1>
      <a:dk2>
        <a:srgbClr val="445469"/>
      </a:dk2>
      <a:lt2>
        <a:srgbClr val="FFFFFF"/>
      </a:lt2>
      <a:accent1>
        <a:srgbClr val="0E80C9"/>
      </a:accent1>
      <a:accent2>
        <a:srgbClr val="119CF4"/>
      </a:accent2>
      <a:accent3>
        <a:srgbClr val="445469"/>
      </a:accent3>
      <a:accent4>
        <a:srgbClr val="8AC153"/>
      </a:accent4>
      <a:accent5>
        <a:srgbClr val="BAEF69"/>
      </a:accent5>
      <a:accent6>
        <a:srgbClr val="A9A8AB"/>
      </a:accent6>
      <a:hlink>
        <a:srgbClr val="0E80C9"/>
      </a:hlink>
      <a:folHlink>
        <a:srgbClr val="0EA3FF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41938</TotalTime>
  <Words>172</Words>
  <Application>Microsoft Office PowerPoint</Application>
  <PresentationFormat>Custom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Helvetica</vt:lpstr>
      <vt:lpstr>Helvetica Light</vt:lpstr>
      <vt:lpstr>Open Sans Light</vt:lpstr>
      <vt:lpstr>Times New Roman</vt:lpstr>
      <vt:lpstr>2_Default Theme</vt:lpstr>
      <vt:lpstr>1_Default Theme</vt:lpstr>
      <vt:lpstr>3_Default Theme</vt:lpstr>
      <vt:lpstr>PowerPoint Presentation</vt:lpstr>
      <vt:lpstr>Business Lessons learned &amp; learning</vt:lpstr>
      <vt:lpstr>Personal Lessons Learned &amp; Learning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Premium Presentations</dc:title>
  <dc:creator>REKOLA, Kaitlin</dc:creator>
  <cp:lastModifiedBy>Angie Howard</cp:lastModifiedBy>
  <cp:revision>6411</cp:revision>
  <dcterms:created xsi:type="dcterms:W3CDTF">2014-11-12T21:47:38Z</dcterms:created>
  <dcterms:modified xsi:type="dcterms:W3CDTF">2020-04-24T12:03:54Z</dcterms:modified>
</cp:coreProperties>
</file>