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57" r:id="rId4"/>
    <p:sldId id="258" r:id="rId5"/>
    <p:sldId id="259" r:id="rId6"/>
    <p:sldId id="260"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22" autoAdjust="0"/>
  </p:normalViewPr>
  <p:slideViewPr>
    <p:cSldViewPr snapToGrid="0" snapToObjects="1">
      <p:cViewPr varScale="1">
        <p:scale>
          <a:sx n="78" d="100"/>
          <a:sy n="78" d="100"/>
        </p:scale>
        <p:origin x="-1524" y="-96"/>
      </p:cViewPr>
      <p:guideLst>
        <p:guide orient="horz" pos="2160"/>
        <p:guide pos="2880"/>
      </p:guideLst>
    </p:cSldViewPr>
  </p:slideViewPr>
  <p:outlineViewPr>
    <p:cViewPr>
      <p:scale>
        <a:sx n="33" d="100"/>
        <a:sy n="33" d="100"/>
      </p:scale>
      <p:origin x="0" y="18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10080" y="2847975"/>
            <a:ext cx="6096760" cy="1172210"/>
          </a:xfrm>
        </p:spPr>
        <p:txBody>
          <a:bodyPr>
            <a:normAutofit/>
          </a:bodyPr>
          <a:lstStyle>
            <a:lvl1pPr algn="ctr">
              <a:defRPr sz="3800"/>
            </a:lvl1pPr>
          </a:lstStyle>
          <a:p>
            <a:r>
              <a:rPr lang="en-US" smtClean="0"/>
              <a:t>Click to edit Master title style</a:t>
            </a:r>
            <a:endParaRPr lang="en-US"/>
          </a:p>
        </p:txBody>
      </p:sp>
      <p:sp>
        <p:nvSpPr>
          <p:cNvPr id="3" name="Subtitle 2"/>
          <p:cNvSpPr>
            <a:spLocks noGrp="1"/>
          </p:cNvSpPr>
          <p:nvPr>
            <p:ph type="subTitle" idx="1"/>
          </p:nvPr>
        </p:nvSpPr>
        <p:spPr>
          <a:xfrm>
            <a:off x="3134200" y="4148455"/>
            <a:ext cx="5656747" cy="1117600"/>
          </a:xfrm>
        </p:spPr>
        <p:txBody>
          <a:bodyPr>
            <a:normAutofit/>
          </a:bodyPr>
          <a:lstStyle>
            <a:lvl1pPr marL="0" indent="0" algn="ctr">
              <a:lnSpc>
                <a:spcPct val="80000"/>
              </a:lnSpc>
              <a:buNone/>
              <a:defRPr sz="2800" b="1">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
        <p:nvSpPr>
          <p:cNvPr id="4" name="Date Placeholder 3"/>
          <p:cNvSpPr>
            <a:spLocks noGrp="1"/>
          </p:cNvSpPr>
          <p:nvPr>
            <p:ph type="dt" sz="half" idx="10"/>
          </p:nvPr>
        </p:nvSpPr>
        <p:spPr/>
        <p:txBody>
          <a:bodyPr/>
          <a:lstStyle/>
          <a:p>
            <a:fld id="{A9347D1C-6584-0440-AF5C-8243A0D15C8C}"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572676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347D1C-6584-0440-AF5C-8243A0D15C8C}"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1676779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347D1C-6584-0440-AF5C-8243A0D15C8C}"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832227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347D1C-6584-0440-AF5C-8243A0D15C8C}"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3123372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347D1C-6584-0440-AF5C-8243A0D15C8C}"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930445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347D1C-6584-0440-AF5C-8243A0D15C8C}"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3630635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347D1C-6584-0440-AF5C-8243A0D15C8C}" type="datetimeFigureOut">
              <a:rPr lang="en-US" smtClean="0"/>
              <a:pPr/>
              <a:t>4/24/2013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2836864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347D1C-6584-0440-AF5C-8243A0D15C8C}" type="datetimeFigureOut">
              <a:rPr lang="en-US" smtClean="0"/>
              <a:pPr/>
              <a:t>4/24/2013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1037355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47D1C-6584-0440-AF5C-8243A0D15C8C}" type="datetimeFigureOut">
              <a:rPr lang="en-US" smtClean="0"/>
              <a:pPr/>
              <a:t>4/24/2013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1085632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347D1C-6584-0440-AF5C-8243A0D15C8C}"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583152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347D1C-6584-0440-AF5C-8243A0D15C8C}"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199260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2011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A9347D1C-6584-0440-AF5C-8243A0D15C8C}" type="datetimeFigureOut">
              <a:rPr lang="en-US" smtClean="0"/>
              <a:pPr/>
              <a:t>4/24/2013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FFFFFF"/>
                </a:solidFill>
              </a:defRPr>
            </a:lvl1pPr>
          </a:lstStyle>
          <a:p>
            <a:fld id="{983064F1-F196-1B45-9203-881A7AE1CDFE}" type="slidenum">
              <a:rPr lang="en-US" smtClean="0"/>
              <a:pPr/>
              <a:t>‹#›</a:t>
            </a:fld>
            <a:endParaRPr lang="en-US"/>
          </a:p>
        </p:txBody>
      </p:sp>
    </p:spTree>
    <p:extLst>
      <p:ext uri="{BB962C8B-B14F-4D97-AF65-F5344CB8AC3E}">
        <p14:creationId xmlns:p14="http://schemas.microsoft.com/office/powerpoint/2010/main" xmlns="" val="174184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kern="1200">
          <a:solidFill>
            <a:schemeClr val="bg1"/>
          </a:solidFill>
          <a:effectLst>
            <a:outerShdw blurRad="50800" dist="38100" dir="2700000" algn="tl" rotWithShape="0">
              <a:prstClr val="black">
                <a:alpha val="40000"/>
              </a:prstClr>
            </a:outerShdw>
          </a:effectLst>
          <a:latin typeface="+mj-lt"/>
          <a:ea typeface="+mj-ea"/>
          <a:cs typeface="+mj-cs"/>
        </a:defRPr>
      </a:lvl1pPr>
    </p:titleStyle>
    <p:bodyStyle>
      <a:lvl1pPr marL="457200" indent="-457200" algn="l" defTabSz="457200" rtl="0" eaLnBrk="1" latinLnBrk="0" hangingPunct="1">
        <a:spcBef>
          <a:spcPct val="20000"/>
        </a:spcBef>
        <a:buClr>
          <a:srgbClr val="FF8000"/>
        </a:buClr>
        <a:buFont typeface="Arial"/>
        <a:buChar char="•"/>
        <a:defRPr sz="3200" kern="1200">
          <a:solidFill>
            <a:srgbClr val="FFFFFF"/>
          </a:solidFill>
          <a:effectLst>
            <a:outerShdw blurRad="50800" dist="38100" dir="2700000" algn="tl" rotWithShape="0">
              <a:prstClr val="black">
                <a:alpha val="40000"/>
              </a:prstClr>
            </a:outerShdw>
          </a:effectLst>
          <a:latin typeface="+mn-lt"/>
          <a:ea typeface="+mn-ea"/>
          <a:cs typeface="+mn-cs"/>
        </a:defRPr>
      </a:lvl1pPr>
      <a:lvl2pPr marL="914400" indent="-457200" algn="l" defTabSz="457200" rtl="0" eaLnBrk="1" latinLnBrk="0" hangingPunct="1">
        <a:spcBef>
          <a:spcPct val="20000"/>
        </a:spcBef>
        <a:buClr>
          <a:srgbClr val="FF8000"/>
        </a:buClr>
        <a:buFont typeface="Arial"/>
        <a:buChar char="•"/>
        <a:defRPr sz="2800" kern="1200">
          <a:solidFill>
            <a:srgbClr val="FFFFFF"/>
          </a:solidFill>
          <a:effectLst>
            <a:outerShdw blurRad="50800" dist="38100" dir="2700000" algn="tl" rotWithShape="0">
              <a:prstClr val="black">
                <a:alpha val="40000"/>
              </a:prstClr>
            </a:outerShdw>
          </a:effectLst>
          <a:latin typeface="+mn-lt"/>
          <a:ea typeface="+mn-ea"/>
          <a:cs typeface="+mn-cs"/>
        </a:defRPr>
      </a:lvl2pPr>
      <a:lvl3pPr marL="1257300" indent="-342900" algn="l" defTabSz="457200" rtl="0" eaLnBrk="1" latinLnBrk="0" hangingPunct="1">
        <a:spcBef>
          <a:spcPct val="20000"/>
        </a:spcBef>
        <a:buClr>
          <a:srgbClr val="FF8000"/>
        </a:buClr>
        <a:buFont typeface="Arial"/>
        <a:buChar char="•"/>
        <a:defRPr sz="2400" kern="1200">
          <a:solidFill>
            <a:srgbClr val="FFFFFF"/>
          </a:solidFill>
          <a:effectLst>
            <a:outerShdw blurRad="50800" dist="38100" dir="2700000" algn="tl" rotWithShape="0">
              <a:prstClr val="black">
                <a:alpha val="40000"/>
              </a:prstClr>
            </a:outerShdw>
          </a:effectLst>
          <a:latin typeface="+mn-lt"/>
          <a:ea typeface="+mn-ea"/>
          <a:cs typeface="+mn-cs"/>
        </a:defRPr>
      </a:lvl3pPr>
      <a:lvl4pPr marL="1714500" indent="-342900" algn="l" defTabSz="457200" rtl="0" eaLnBrk="1" latinLnBrk="0" hangingPunct="1">
        <a:spcBef>
          <a:spcPct val="20000"/>
        </a:spcBef>
        <a:buClr>
          <a:srgbClr val="FF8000"/>
        </a:buClr>
        <a:buFont typeface="Arial"/>
        <a:buChar char="•"/>
        <a:defRPr sz="2000" kern="1200">
          <a:solidFill>
            <a:srgbClr val="FFFFFF"/>
          </a:solidFill>
          <a:effectLst>
            <a:outerShdw blurRad="50800" dist="38100" dir="2700000" algn="tl" rotWithShape="0">
              <a:prstClr val="black">
                <a:alpha val="40000"/>
              </a:prstClr>
            </a:outerShdw>
          </a:effectLst>
          <a:latin typeface="+mn-lt"/>
          <a:ea typeface="+mn-ea"/>
          <a:cs typeface="+mn-cs"/>
        </a:defRPr>
      </a:lvl4pPr>
      <a:lvl5pPr marL="2171700" indent="-342900" algn="l" defTabSz="457200" rtl="0" eaLnBrk="1" latinLnBrk="0" hangingPunct="1">
        <a:spcBef>
          <a:spcPct val="20000"/>
        </a:spcBef>
        <a:buClr>
          <a:srgbClr val="FF8000"/>
        </a:buClr>
        <a:buFont typeface="Arial"/>
        <a:buChar char="•"/>
        <a:defRPr sz="2000" kern="1200">
          <a:solidFill>
            <a:srgbClr val="FFFFFF"/>
          </a:solidFill>
          <a:effectLst>
            <a:outerShdw blurRad="50800" dist="38100" dir="2700000" algn="tl" rotWithShape="0">
              <a:prstClr val="black">
                <a:alpha val="40000"/>
              </a:prstClr>
            </a:outerShdw>
          </a:effectLst>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240" y="3434080"/>
            <a:ext cx="6096760" cy="1172210"/>
          </a:xfrm>
        </p:spPr>
        <p:txBody>
          <a:bodyPr>
            <a:normAutofit/>
          </a:bodyPr>
          <a:lstStyle/>
          <a:p>
            <a:r>
              <a:rPr lang="en-US" dirty="0" smtClean="0"/>
              <a:t>Speed Mentoring</a:t>
            </a:r>
            <a:endParaRPr lang="en-US" dirty="0"/>
          </a:p>
        </p:txBody>
      </p:sp>
      <p:sp>
        <p:nvSpPr>
          <p:cNvPr id="4" name="Subtitle 2"/>
          <p:cNvSpPr txBox="1">
            <a:spLocks/>
          </p:cNvSpPr>
          <p:nvPr/>
        </p:nvSpPr>
        <p:spPr>
          <a:xfrm>
            <a:off x="2606040" y="4766524"/>
            <a:ext cx="6400800" cy="528320"/>
          </a:xfrm>
          <a:prstGeom prst="rect">
            <a:avLst/>
          </a:prstGeom>
        </p:spPr>
        <p:txBody>
          <a:bodyPr vert="horz" lIns="91440" tIns="45720" rIns="91440" bIns="45720" rtlCol="0">
            <a:normAutofit/>
          </a:bodyPr>
          <a:lstStyle>
            <a:lvl1pPr marL="0" indent="0" algn="r" defTabSz="457200" rtl="0" eaLnBrk="1" latinLnBrk="0" hangingPunct="1">
              <a:lnSpc>
                <a:spcPct val="80000"/>
              </a:lnSpc>
              <a:spcBef>
                <a:spcPct val="20000"/>
              </a:spcBef>
              <a:buClr>
                <a:srgbClr val="FF8000"/>
              </a:buClr>
              <a:buFont typeface="Arial"/>
              <a:buNone/>
              <a:defRPr sz="2800" b="1" kern="1200">
                <a:solidFill>
                  <a:srgbClr val="FFFFFF"/>
                </a:solidFill>
                <a:effectLst>
                  <a:outerShdw blurRad="50800" dist="38100" dir="2700000" algn="tl" rotWithShape="0">
                    <a:prstClr val="black">
                      <a:alpha val="40000"/>
                    </a:prstClr>
                  </a:outerShdw>
                </a:effectLst>
                <a:latin typeface="+mn-lt"/>
                <a:ea typeface="+mn-ea"/>
                <a:cs typeface="+mn-cs"/>
              </a:defRPr>
            </a:lvl1pPr>
            <a:lvl2pPr marL="457200" indent="0" algn="ctr" defTabSz="457200" rtl="0" eaLnBrk="1" latinLnBrk="0" hangingPunct="1">
              <a:spcBef>
                <a:spcPct val="20000"/>
              </a:spcBef>
              <a:buClr>
                <a:srgbClr val="FF8000"/>
              </a:buClr>
              <a:buFont typeface="Arial"/>
              <a:buNone/>
              <a:defRPr sz="2800" kern="1200">
                <a:solidFill>
                  <a:schemeClr val="tx1">
                    <a:tint val="75000"/>
                  </a:schemeClr>
                </a:solidFill>
                <a:effectLst>
                  <a:outerShdw blurRad="50800" dist="38100" dir="2700000" algn="tl" rotWithShape="0">
                    <a:prstClr val="black">
                      <a:alpha val="40000"/>
                    </a:prstClr>
                  </a:outerShdw>
                </a:effectLst>
                <a:latin typeface="+mn-lt"/>
                <a:ea typeface="+mn-ea"/>
                <a:cs typeface="+mn-cs"/>
              </a:defRPr>
            </a:lvl2pPr>
            <a:lvl3pPr marL="914400" indent="0" algn="ctr" defTabSz="457200" rtl="0" eaLnBrk="1" latinLnBrk="0" hangingPunct="1">
              <a:spcBef>
                <a:spcPct val="20000"/>
              </a:spcBef>
              <a:buClr>
                <a:srgbClr val="FF8000"/>
              </a:buClr>
              <a:buFont typeface="Arial"/>
              <a:buNone/>
              <a:defRPr sz="2400" kern="1200">
                <a:solidFill>
                  <a:schemeClr val="tx1">
                    <a:tint val="75000"/>
                  </a:schemeClr>
                </a:solidFill>
                <a:effectLst>
                  <a:outerShdw blurRad="50800" dist="38100" dir="2700000" algn="tl" rotWithShape="0">
                    <a:prstClr val="black">
                      <a:alpha val="40000"/>
                    </a:prstClr>
                  </a:outerShdw>
                </a:effectLst>
                <a:latin typeface="+mn-lt"/>
                <a:ea typeface="+mn-ea"/>
                <a:cs typeface="+mn-cs"/>
              </a:defRPr>
            </a:lvl3pPr>
            <a:lvl4pPr marL="1371600" indent="0" algn="ctr" defTabSz="457200" rtl="0" eaLnBrk="1" latinLnBrk="0" hangingPunct="1">
              <a:spcBef>
                <a:spcPct val="20000"/>
              </a:spcBef>
              <a:buClr>
                <a:srgbClr val="FF8000"/>
              </a:buClr>
              <a:buFont typeface="Arial"/>
              <a:buNone/>
              <a:defRPr sz="2000" kern="1200">
                <a:solidFill>
                  <a:schemeClr val="tx1">
                    <a:tint val="75000"/>
                  </a:schemeClr>
                </a:solidFill>
                <a:effectLst>
                  <a:outerShdw blurRad="50800" dist="38100" dir="2700000" algn="tl" rotWithShape="0">
                    <a:prstClr val="black">
                      <a:alpha val="40000"/>
                    </a:prstClr>
                  </a:outerShdw>
                </a:effectLst>
                <a:latin typeface="+mn-lt"/>
                <a:ea typeface="+mn-ea"/>
                <a:cs typeface="+mn-cs"/>
              </a:defRPr>
            </a:lvl4pPr>
            <a:lvl5pPr marL="1828800" indent="0" algn="ctr" defTabSz="457200" rtl="0" eaLnBrk="1" latinLnBrk="0" hangingPunct="1">
              <a:spcBef>
                <a:spcPct val="20000"/>
              </a:spcBef>
              <a:buClr>
                <a:srgbClr val="FF8000"/>
              </a:buClr>
              <a:buFont typeface="Arial"/>
              <a:buNone/>
              <a:defRPr sz="2000" kern="1200">
                <a:solidFill>
                  <a:schemeClr val="tx1">
                    <a:tint val="75000"/>
                  </a:schemeClr>
                </a:solidFill>
                <a:effectLst>
                  <a:outerShdw blurRad="50800" dist="38100" dir="2700000" algn="tl" rotWithShape="0">
                    <a:prstClr val="black">
                      <a:alpha val="40000"/>
                    </a:prstClr>
                  </a:outerShdw>
                </a:effectLst>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sz="2400" dirty="0"/>
          </a:p>
        </p:txBody>
      </p:sp>
    </p:spTree>
    <p:extLst>
      <p:ext uri="{BB962C8B-B14F-4D97-AF65-F5344CB8AC3E}">
        <p14:creationId xmlns:p14="http://schemas.microsoft.com/office/powerpoint/2010/main" xmlns="" val="2139495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 Mentoring</a:t>
            </a:r>
            <a:endParaRPr lang="en-US" dirty="0"/>
          </a:p>
        </p:txBody>
      </p:sp>
      <p:sp>
        <p:nvSpPr>
          <p:cNvPr id="3" name="Content Placeholder 2"/>
          <p:cNvSpPr>
            <a:spLocks noGrp="1"/>
          </p:cNvSpPr>
          <p:nvPr>
            <p:ph idx="1"/>
          </p:nvPr>
        </p:nvSpPr>
        <p:spPr/>
        <p:txBody>
          <a:bodyPr/>
          <a:lstStyle/>
          <a:p>
            <a:r>
              <a:rPr lang="en-US" dirty="0" smtClean="0"/>
              <a:t>Speed mentoring is a networking activity that brings together new hires and engineers from various disciplines to meet and share information on backgrounds, experiences, professional strengths and challenges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 Mentoring </a:t>
            </a:r>
            <a:endParaRPr lang="en-US" dirty="0"/>
          </a:p>
        </p:txBody>
      </p:sp>
      <p:sp>
        <p:nvSpPr>
          <p:cNvPr id="3" name="Content Placeholder 2"/>
          <p:cNvSpPr>
            <a:spLocks noGrp="1"/>
          </p:cNvSpPr>
          <p:nvPr>
            <p:ph idx="1"/>
          </p:nvPr>
        </p:nvSpPr>
        <p:spPr/>
        <p:txBody>
          <a:bodyPr/>
          <a:lstStyle/>
          <a:p>
            <a:r>
              <a:rPr lang="en-US" dirty="0" smtClean="0"/>
              <a:t>Audience – Westinghouse Electric Company new hires</a:t>
            </a:r>
          </a:p>
          <a:p>
            <a:r>
              <a:rPr lang="en-US" dirty="0" smtClean="0"/>
              <a:t>Inside Contacts – Human Resources and WIN chapter members</a:t>
            </a:r>
          </a:p>
          <a:p>
            <a:r>
              <a:rPr lang="en-US" dirty="0" smtClean="0"/>
              <a:t>Time Allotted for Event – 2 hours; 1 break in between to stretch and accommodate restroom needs </a:t>
            </a:r>
            <a:endParaRPr lang="en-US" dirty="0"/>
          </a:p>
        </p:txBody>
      </p:sp>
    </p:spTree>
    <p:extLst>
      <p:ext uri="{BB962C8B-B14F-4D97-AF65-F5344CB8AC3E}">
        <p14:creationId xmlns:p14="http://schemas.microsoft.com/office/powerpoint/2010/main" xmlns="" val="2920923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 Mentoring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Facility/Setup – Reserve site conference room; 15 tables and 2 chairs per table</a:t>
            </a:r>
          </a:p>
          <a:p>
            <a:r>
              <a:rPr lang="en-US" dirty="0" smtClean="0"/>
              <a:t>Supplies – 1 timer per table and time keeper </a:t>
            </a:r>
          </a:p>
          <a:p>
            <a:r>
              <a:rPr lang="en-US" dirty="0" smtClean="0"/>
              <a:t>Event Preparation – Chapter members contacted 15 engineers with different engineering disciplines to participate in the event. They contacted individuals and confirmed participation via email and telephone. They worked with facilities manager to set up the conference room and tables. With cafeteria, they arranged for table cloths and cold water/glasses to be available at each table.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 Mentoring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Advertising/Notification of Event – An email invitation was sent to each new hire 3 weeks prior to the event and requested an RSVP to confirm a spot; they allotted time for 30 employees (15 in each session)</a:t>
            </a:r>
          </a:p>
          <a:p>
            <a:r>
              <a:rPr lang="en-US" dirty="0" smtClean="0"/>
              <a:t>Activity – Mentors stayed at their locations while mentees circled the room every 4 minutes. During the conversation, mentors and mentees provided a quick bit of information in the form of a discussion on their background, experiences in the nuclear industry, professional strengths and professional challenges.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 Mentoring</a:t>
            </a:r>
            <a:endParaRPr lang="en-US" dirty="0"/>
          </a:p>
        </p:txBody>
      </p:sp>
      <p:sp>
        <p:nvSpPr>
          <p:cNvPr id="3" name="Content Placeholder 2"/>
          <p:cNvSpPr>
            <a:spLocks noGrp="1"/>
          </p:cNvSpPr>
          <p:nvPr>
            <p:ph idx="1"/>
          </p:nvPr>
        </p:nvSpPr>
        <p:spPr/>
        <p:txBody>
          <a:bodyPr/>
          <a:lstStyle/>
          <a:p>
            <a:r>
              <a:rPr lang="en-US" dirty="0" smtClean="0"/>
              <a:t>Lessons Learned - Conversations and mentoring will continue in the future and </a:t>
            </a:r>
            <a:r>
              <a:rPr lang="en-US" dirty="0" smtClean="0"/>
              <a:t>participants gain </a:t>
            </a:r>
            <a:r>
              <a:rPr lang="en-US" dirty="0" smtClean="0"/>
              <a:t>new networking </a:t>
            </a:r>
            <a:r>
              <a:rPr lang="en-US" dirty="0" smtClean="0"/>
              <a:t>connections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194</TotalTime>
  <Words>268</Words>
  <Application>Microsoft Office PowerPoint</Application>
  <PresentationFormat>On-screen Show (4:3)</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Speed Mentoring</vt:lpstr>
      <vt:lpstr>Speed Mentoring</vt:lpstr>
      <vt:lpstr>Speed Mentoring </vt:lpstr>
      <vt:lpstr>Speed Mentoring</vt:lpstr>
      <vt:lpstr>Speed Mentoring </vt:lpstr>
      <vt:lpstr>Speed Mentoring</vt:lpstr>
    </vt:vector>
  </TitlesOfParts>
  <Company>NEI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U.S. WIN OUTREACH LIBRARY </dc:subject>
  <dc:creator>Calvin Haden</dc:creator>
  <cp:lastModifiedBy>kleinra</cp:lastModifiedBy>
  <cp:revision>16</cp:revision>
  <dcterms:created xsi:type="dcterms:W3CDTF">2013-02-19T16:31:28Z</dcterms:created>
  <dcterms:modified xsi:type="dcterms:W3CDTF">2013-04-24T15:16:55Z</dcterms:modified>
</cp:coreProperties>
</file>