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55.jpg" ContentType="image/jpg"/>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54"/>
  </p:notesMasterIdLst>
  <p:sldIdLst>
    <p:sldId id="256" r:id="rId4"/>
    <p:sldId id="258" r:id="rId5"/>
    <p:sldId id="257" r:id="rId6"/>
    <p:sldId id="259" r:id="rId7"/>
    <p:sldId id="260" r:id="rId8"/>
    <p:sldId id="267" r:id="rId9"/>
    <p:sldId id="266" r:id="rId10"/>
    <p:sldId id="261"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6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264" r:id="rId50"/>
    <p:sldId id="284" r:id="rId51"/>
    <p:sldId id="263" r:id="rId52"/>
    <p:sldId id="26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snapToGrid="0" snapToObjects="1">
      <p:cViewPr varScale="1">
        <p:scale>
          <a:sx n="106" d="100"/>
          <a:sy n="106" d="100"/>
        </p:scale>
        <p:origin x="-11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dPt>
          <c:cat>
            <c:numRef>
              <c:f>Sheet1!$A$2:$A$3</c:f>
              <c:numCache>
                <c:formatCode>General</c:formatCode>
                <c:ptCount val="2"/>
              </c:numCache>
            </c:numRef>
          </c:cat>
          <c:val>
            <c:numRef>
              <c:f>Sheet1!$B$2:$B$3</c:f>
              <c:numCache>
                <c:formatCode>General</c:formatCode>
                <c:ptCount val="2"/>
                <c:pt idx="0">
                  <c:v>63</c:v>
                </c:pt>
                <c:pt idx="1">
                  <c:v>37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2"/>
              </a:solidFill>
            </c:spPr>
          </c:dPt>
          <c:cat>
            <c:numRef>
              <c:f>Sheet1!$A$2:$A$3</c:f>
              <c:numCache>
                <c:formatCode>General</c:formatCode>
                <c:ptCount val="2"/>
              </c:numCache>
            </c:numRef>
          </c:cat>
          <c:val>
            <c:numRef>
              <c:f>Sheet1!$B$2:$B$3</c:f>
              <c:numCache>
                <c:formatCode>General</c:formatCode>
                <c:ptCount val="2"/>
                <c:pt idx="0">
                  <c:v>19.3</c:v>
                </c:pt>
                <c:pt idx="1">
                  <c:v>80.7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3"/>
              </a:solidFill>
            </c:spPr>
          </c:dPt>
          <c:cat>
            <c:numRef>
              <c:f>Sheet1!$A$2:$A$3</c:f>
              <c:numCache>
                <c:formatCode>General</c:formatCode>
                <c:ptCount val="2"/>
              </c:numCache>
            </c:numRef>
          </c:cat>
          <c:val>
            <c:numRef>
              <c:f>Sheet1!$B$2:$B$3</c:f>
              <c:numCache>
                <c:formatCode>General</c:formatCode>
                <c:ptCount val="2"/>
                <c:pt idx="0">
                  <c:v>18.3</c:v>
                </c:pt>
                <c:pt idx="1">
                  <c:v>81.7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16609666215971E-2"/>
          <c:y val="4.8027408459188493E-2"/>
          <c:w val="0.86538418808759998"/>
          <c:h val="0.79694699023277815"/>
        </c:manualLayout>
      </c:layout>
      <c:lineChart>
        <c:grouping val="standard"/>
        <c:varyColors val="0"/>
        <c:ser>
          <c:idx val="2"/>
          <c:order val="0"/>
          <c:tx>
            <c:strRef>
              <c:f>Sheet1!$B$1</c:f>
              <c:strCache>
                <c:ptCount val="1"/>
                <c:pt idx="0">
                  <c:v>WEST (ZONE A)</c:v>
                </c:pt>
              </c:strCache>
            </c:strRef>
          </c:tx>
          <c:spPr>
            <a:ln w="12701">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Sheet1!$B$2:$B$22</c:f>
              <c:numCache>
                <c:formatCode>General</c:formatCode>
                <c:ptCount val="16"/>
                <c:pt idx="0">
                  <c:v>64.956699999999998</c:v>
                </c:pt>
                <c:pt idx="1">
                  <c:v>50.178699999999999</c:v>
                </c:pt>
                <c:pt idx="2">
                  <c:v>53.021900000000002</c:v>
                </c:pt>
                <c:pt idx="3">
                  <c:v>59.315199999999997</c:v>
                </c:pt>
                <c:pt idx="4">
                  <c:v>31.893999999999998</c:v>
                </c:pt>
                <c:pt idx="5">
                  <c:v>39.219000000000001</c:v>
                </c:pt>
                <c:pt idx="6">
                  <c:v>37.781399999999998</c:v>
                </c:pt>
                <c:pt idx="7">
                  <c:v>31.167300000000001</c:v>
                </c:pt>
                <c:pt idx="8">
                  <c:v>37.909799999999997</c:v>
                </c:pt>
                <c:pt idx="9">
                  <c:v>46.540799999999997</c:v>
                </c:pt>
                <c:pt idx="10">
                  <c:v>31.693999999999999</c:v>
                </c:pt>
                <c:pt idx="11" formatCode="_(&quot;$&quot;* #,##0.00_);_(&quot;$&quot;* \(#,##0.00\);_(&quot;$&quot;* &quot;-&quot;??_);_(@_)">
                  <c:v>31.715703976126424</c:v>
                </c:pt>
                <c:pt idx="12" formatCode="_(&quot;$&quot;* #,##0.00_);_(&quot;$&quot;* \(#,##0.00\);_(&quot;$&quot;* &quot;-&quot;??_);_(@_)">
                  <c:v>33.91460578928703</c:v>
                </c:pt>
                <c:pt idx="13" formatCode="_(&quot;$&quot;* #,##0.00_);_(&quot;$&quot;* \(#,##0.00\);_(&quot;$&quot;* &quot;-&quot;??_);_(@_)">
                  <c:v>31.404194234005036</c:v>
                </c:pt>
                <c:pt idx="14" formatCode="_(&quot;$&quot;* #,##0.00_);_(&quot;$&quot;* \(#,##0.00\);_(&quot;$&quot;* &quot;-&quot;??_);_(@_)">
                  <c:v>30.096617259313643</c:v>
                </c:pt>
                <c:pt idx="15" formatCode="_(&quot;$&quot;* #,##0.00_);_(&quot;$&quot;* \(#,##0.00\);_(&quot;$&quot;* &quot;-&quot;??_);_(@_)">
                  <c:v>28.452128310500289</c:v>
                </c:pt>
              </c:numCache>
            </c:numRef>
          </c:val>
          <c:smooth val="0"/>
        </c:ser>
        <c:ser>
          <c:idx val="3"/>
          <c:order val="1"/>
          <c:tx>
            <c:strRef>
              <c:f>Sheet1!$C$1</c:f>
              <c:strCache>
                <c:ptCount val="1"/>
                <c:pt idx="0">
                  <c:v>HUD VL (ZONE G)</c:v>
                </c:pt>
              </c:strCache>
            </c:strRef>
          </c:tx>
          <c:spPr>
            <a:ln w="12701">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Sheet1!$C$2:$C$22</c:f>
              <c:numCache>
                <c:formatCode>"$"#,##0.00_);[Red]\("$"#,##0.00\)</c:formatCode>
                <c:ptCount val="16"/>
                <c:pt idx="0">
                  <c:v>79.070099999999996</c:v>
                </c:pt>
                <c:pt idx="1">
                  <c:v>64.027199999999993</c:v>
                </c:pt>
                <c:pt idx="2">
                  <c:v>72.263900000000007</c:v>
                </c:pt>
                <c:pt idx="3">
                  <c:v>86.716099999999997</c:v>
                </c:pt>
                <c:pt idx="4" formatCode="General">
                  <c:v>43.012900000000002</c:v>
                </c:pt>
                <c:pt idx="5" formatCode="General">
                  <c:v>50.9756</c:v>
                </c:pt>
                <c:pt idx="6" formatCode="General">
                  <c:v>48.721400000000003</c:v>
                </c:pt>
                <c:pt idx="7" formatCode="General">
                  <c:v>37.489400000000003</c:v>
                </c:pt>
                <c:pt idx="8" formatCode="General">
                  <c:v>50.090800000000002</c:v>
                </c:pt>
                <c:pt idx="9" formatCode="General">
                  <c:v>60.0473</c:v>
                </c:pt>
                <c:pt idx="10" formatCode="General">
                  <c:v>39.968800000000002</c:v>
                </c:pt>
                <c:pt idx="11" formatCode="_(&quot;$&quot;* #,##0.00_);_(&quot;$&quot;* \(#,##0.00\);_(&quot;$&quot;* &quot;-&quot;??_);_(@_)">
                  <c:v>36.777992353696376</c:v>
                </c:pt>
                <c:pt idx="12" formatCode="_(&quot;$&quot;* #,##0.00_);_(&quot;$&quot;* \(#,##0.00\);_(&quot;$&quot;* &quot;-&quot;??_);_(@_)">
                  <c:v>39.18200295534546</c:v>
                </c:pt>
                <c:pt idx="13" formatCode="_(&quot;$&quot;* #,##0.00_);_(&quot;$&quot;* \(#,##0.00\);_(&quot;$&quot;* &quot;-&quot;??_);_(@_)">
                  <c:v>38.728542662893759</c:v>
                </c:pt>
                <c:pt idx="14" formatCode="_(&quot;$&quot;* #,##0.00_);_(&quot;$&quot;* \(#,##0.00\);_(&quot;$&quot;* &quot;-&quot;??_);_(@_)">
                  <c:v>38.599081849891903</c:v>
                </c:pt>
                <c:pt idx="15" formatCode="_(&quot;$&quot;* #,##0.00_);_(&quot;$&quot;* \(#,##0.00\);_(&quot;$&quot;* &quot;-&quot;??_);_(@_)">
                  <c:v>37.969465363929132</c:v>
                </c:pt>
              </c:numCache>
            </c:numRef>
          </c:val>
          <c:smooth val="0"/>
        </c:ser>
        <c:ser>
          <c:idx val="4"/>
          <c:order val="2"/>
          <c:tx>
            <c:strRef>
              <c:f>Sheet1!$D$1</c:f>
              <c:strCache>
                <c:ptCount val="1"/>
                <c:pt idx="0">
                  <c:v>Mass Hub</c:v>
                </c:pt>
              </c:strCache>
            </c:strRef>
          </c:tx>
          <c:spPr>
            <a:ln w="15876">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Sheet1!$D$2:$D$22</c:f>
              <c:numCache>
                <c:formatCode>General</c:formatCode>
                <c:ptCount val="16"/>
                <c:pt idx="0">
                  <c:v>78.545699999999997</c:v>
                </c:pt>
                <c:pt idx="1">
                  <c:v>60.929699999999997</c:v>
                </c:pt>
                <c:pt idx="2">
                  <c:v>67.968800000000002</c:v>
                </c:pt>
                <c:pt idx="3">
                  <c:v>80.432000000000002</c:v>
                </c:pt>
                <c:pt idx="4">
                  <c:v>41.543799999999997</c:v>
                </c:pt>
                <c:pt idx="5">
                  <c:v>48.889699999999998</c:v>
                </c:pt>
                <c:pt idx="6">
                  <c:v>46.382800000000003</c:v>
                </c:pt>
                <c:pt idx="7">
                  <c:v>36.077199999999998</c:v>
                </c:pt>
                <c:pt idx="8">
                  <c:v>56.2988</c:v>
                </c:pt>
                <c:pt idx="9">
                  <c:v>64.564300000000003</c:v>
                </c:pt>
                <c:pt idx="10">
                  <c:v>44.4621</c:v>
                </c:pt>
                <c:pt idx="11" formatCode="_(&quot;$&quot;* #,##0.00_);_(&quot;$&quot;* \(#,##0.00\);_(&quot;$&quot;* &quot;-&quot;??_);_(@_)">
                  <c:v>40.804015151668168</c:v>
                </c:pt>
                <c:pt idx="12" formatCode="_(&quot;$&quot;* #,##0.00_);_(&quot;$&quot;* \(#,##0.00\);_(&quot;$&quot;* &quot;-&quot;??_);_(@_)">
                  <c:v>41.49820770684854</c:v>
                </c:pt>
                <c:pt idx="13" formatCode="_(&quot;$&quot;* #,##0.00_);_(&quot;$&quot;* \(#,##0.00\);_(&quot;$&quot;* &quot;-&quot;??_);_(@_)">
                  <c:v>42.204724983330181</c:v>
                </c:pt>
                <c:pt idx="14" formatCode="_(&quot;$&quot;* #,##0.00_);_(&quot;$&quot;* \(#,##0.00\);_(&quot;$&quot;* &quot;-&quot;??_);_(@_)">
                  <c:v>42.270472401749991</c:v>
                </c:pt>
                <c:pt idx="15" formatCode="_(&quot;$&quot;* #,##0.00_);_(&quot;$&quot;* \(#,##0.00\);_(&quot;$&quot;* &quot;-&quot;??_);_(@_)">
                  <c:v>42.378131541946715</c:v>
                </c:pt>
              </c:numCache>
            </c:numRef>
          </c:val>
          <c:smooth val="0"/>
        </c:ser>
        <c:ser>
          <c:idx val="5"/>
          <c:order val="3"/>
          <c:tx>
            <c:strRef>
              <c:f>Sheet1!$E$1</c:f>
              <c:strCache>
                <c:ptCount val="1"/>
                <c:pt idx="0">
                  <c:v>PJM East HUB</c:v>
                </c:pt>
              </c:strCache>
            </c:strRef>
          </c:tx>
          <c:spPr>
            <a:ln w="12701">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Sheet1!$E$2:$E$22</c:f>
              <c:numCache>
                <c:formatCode>General</c:formatCode>
                <c:ptCount val="16"/>
                <c:pt idx="0">
                  <c:v>66.98492499999999</c:v>
                </c:pt>
                <c:pt idx="1">
                  <c:v>52.959816666666676</c:v>
                </c:pt>
                <c:pt idx="2">
                  <c:v>62.263474999999993</c:v>
                </c:pt>
                <c:pt idx="3">
                  <c:v>78.446216666666672</c:v>
                </c:pt>
                <c:pt idx="4">
                  <c:v>41.954933333333337</c:v>
                </c:pt>
                <c:pt idx="5">
                  <c:v>51.201999999999998</c:v>
                </c:pt>
                <c:pt idx="6">
                  <c:v>48.483441666666671</c:v>
                </c:pt>
                <c:pt idx="7">
                  <c:v>36.426841666666668</c:v>
                </c:pt>
                <c:pt idx="8">
                  <c:v>40.288800000000002</c:v>
                </c:pt>
                <c:pt idx="9">
                  <c:v>58.735366666666671</c:v>
                </c:pt>
                <c:pt idx="10">
                  <c:v>39.571927272727272</c:v>
                </c:pt>
                <c:pt idx="11" formatCode="_(&quot;$&quot;* #,##0.00_);_(&quot;$&quot;* \(#,##0.00\);_(&quot;$&quot;* &quot;-&quot;??_);_(@_)">
                  <c:v>38.823078759855157</c:v>
                </c:pt>
                <c:pt idx="12" formatCode="_(&quot;$&quot;* #,##0.00_);_(&quot;$&quot;* \(#,##0.00\);_(&quot;$&quot;* &quot;-&quot;??_);_(@_)">
                  <c:v>37.929983235564997</c:v>
                </c:pt>
                <c:pt idx="13" formatCode="_(&quot;$&quot;* #,##0.00_);_(&quot;$&quot;* \(#,##0.00\);_(&quot;$&quot;* &quot;-&quot;??_);_(@_)">
                  <c:v>36.274074982553678</c:v>
                </c:pt>
                <c:pt idx="14" formatCode="_(&quot;$&quot;* #,##0.00_);_(&quot;$&quot;* \(#,##0.00\);_(&quot;$&quot;* &quot;-&quot;??_);_(@_)">
                  <c:v>36.200775873478712</c:v>
                </c:pt>
                <c:pt idx="15" formatCode="_(&quot;$&quot;* #,##0.00_);_(&quot;$&quot;* \(#,##0.00\);_(&quot;$&quot;* &quot;-&quot;??_);_(@_)">
                  <c:v>36.443326494199624</c:v>
                </c:pt>
              </c:numCache>
            </c:numRef>
          </c:val>
          <c:smooth val="0"/>
        </c:ser>
        <c:ser>
          <c:idx val="6"/>
          <c:order val="4"/>
          <c:tx>
            <c:strRef>
              <c:f>Sheet1!$F$1</c:f>
              <c:strCache>
                <c:ptCount val="1"/>
                <c:pt idx="0">
                  <c:v>PJM WEST HUB</c:v>
                </c:pt>
              </c:strCache>
            </c:strRef>
          </c:tx>
          <c:spPr>
            <a:ln w="12701">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Sheet1!$F$2:$F$22</c:f>
              <c:numCache>
                <c:formatCode>"$"#,##0.00_);[Red]\("$"#,##0.00\)</c:formatCode>
                <c:ptCount val="16"/>
                <c:pt idx="0">
                  <c:v>60.369724999999995</c:v>
                </c:pt>
                <c:pt idx="1">
                  <c:v>50.048833333333341</c:v>
                </c:pt>
                <c:pt idx="2">
                  <c:v>56.997466666666675</c:v>
                </c:pt>
                <c:pt idx="3">
                  <c:v>69.843916666666658</c:v>
                </c:pt>
                <c:pt idx="4">
                  <c:v>38.753166666666658</c:v>
                </c:pt>
                <c:pt idx="5">
                  <c:v>46.552</c:v>
                </c:pt>
                <c:pt idx="6">
                  <c:v>43.571708333333333</c:v>
                </c:pt>
                <c:pt idx="7">
                  <c:v>33.880699999999997</c:v>
                </c:pt>
                <c:pt idx="8">
                  <c:v>38.389166666666661</c:v>
                </c:pt>
                <c:pt idx="9">
                  <c:v>51.055191666666666</c:v>
                </c:pt>
                <c:pt idx="10">
                  <c:v>37.115890909090908</c:v>
                </c:pt>
                <c:pt idx="11" formatCode="_(&quot;$&quot;* #,##0.00_);_(&quot;$&quot;* \(#,##0.00\);_(&quot;$&quot;* &quot;-&quot;??_);_(@_)">
                  <c:v>34.036567725514821</c:v>
                </c:pt>
                <c:pt idx="12" formatCode="_(&quot;$&quot;* #,##0.00_);_(&quot;$&quot;* \(#,##0.00\);_(&quot;$&quot;* &quot;-&quot;??_);_(@_)">
                  <c:v>33.656663377347527</c:v>
                </c:pt>
                <c:pt idx="13" formatCode="_(&quot;$&quot;* #,##0.00_);_(&quot;$&quot;* \(#,##0.00\);_(&quot;$&quot;* &quot;-&quot;??_);_(@_)">
                  <c:v>32.513781173663489</c:v>
                </c:pt>
                <c:pt idx="14" formatCode="_(&quot;$&quot;* #,##0.00_);_(&quot;$&quot;* \(#,##0.00\);_(&quot;$&quot;* &quot;-&quot;??_);_(@_)">
                  <c:v>31.855583813464573</c:v>
                </c:pt>
                <c:pt idx="15" formatCode="_(&quot;$&quot;* #,##0.00_);_(&quot;$&quot;* \(#,##0.00\);_(&quot;$&quot;* &quot;-&quot;??_);_(@_)">
                  <c:v>31.484886908493632</c:v>
                </c:pt>
              </c:numCache>
            </c:numRef>
          </c:val>
          <c:smooth val="0"/>
        </c:ser>
        <c:ser>
          <c:idx val="7"/>
          <c:order val="5"/>
          <c:tx>
            <c:strRef>
              <c:f>Sheet1!$G$1</c:f>
              <c:strCache>
                <c:ptCount val="1"/>
                <c:pt idx="0">
                  <c:v>CHICAGO HUB</c:v>
                </c:pt>
              </c:strCache>
            </c:strRef>
          </c:tx>
          <c:spPr>
            <a:ln w="12701">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Sheet1!$G$2:$G$22</c:f>
              <c:numCache>
                <c:formatCode>General</c:formatCode>
                <c:ptCount val="16"/>
                <c:pt idx="0">
                  <c:v>46.929699999999997</c:v>
                </c:pt>
                <c:pt idx="1">
                  <c:v>41.07</c:v>
                </c:pt>
                <c:pt idx="2">
                  <c:v>45.4039</c:v>
                </c:pt>
                <c:pt idx="3">
                  <c:v>50.5154</c:v>
                </c:pt>
                <c:pt idx="4">
                  <c:v>29.169699999999999</c:v>
                </c:pt>
                <c:pt idx="5">
                  <c:v>33.547400000000003</c:v>
                </c:pt>
                <c:pt idx="6">
                  <c:v>33.6721</c:v>
                </c:pt>
                <c:pt idx="7">
                  <c:v>29.021999999999998</c:v>
                </c:pt>
                <c:pt idx="8">
                  <c:v>32.522500000000001</c:v>
                </c:pt>
                <c:pt idx="9">
                  <c:v>40.337299999999999</c:v>
                </c:pt>
                <c:pt idx="10">
                  <c:v>28.751100000000001</c:v>
                </c:pt>
                <c:pt idx="11" formatCode="_(&quot;$&quot;* #,##0.00_);_(&quot;$&quot;* \(#,##0.00\);_(&quot;$&quot;* &quot;-&quot;??_);_(@_)">
                  <c:v>27.885189478427133</c:v>
                </c:pt>
                <c:pt idx="12" formatCode="_(&quot;$&quot;* #,##0.00_);_(&quot;$&quot;* \(#,##0.00\);_(&quot;$&quot;* &quot;-&quot;??_);_(@_)">
                  <c:v>28.105323073696379</c:v>
                </c:pt>
                <c:pt idx="13" formatCode="_(&quot;$&quot;* #,##0.00_);_(&quot;$&quot;* \(#,##0.00\);_(&quot;$&quot;* &quot;-&quot;??_);_(@_)">
                  <c:v>27.361361767245324</c:v>
                </c:pt>
                <c:pt idx="14" formatCode="_(&quot;$&quot;* #,##0.00_);_(&quot;$&quot;* \(#,##0.00\);_(&quot;$&quot;* &quot;-&quot;??_);_(@_)">
                  <c:v>27.118206225286475</c:v>
                </c:pt>
                <c:pt idx="15" formatCode="_(&quot;$&quot;* #,##0.00_);_(&quot;$&quot;* \(#,##0.00\);_(&quot;$&quot;* &quot;-&quot;??_);_(@_)">
                  <c:v>27.426672986570896</c:v>
                </c:pt>
              </c:numCache>
            </c:numRef>
          </c:val>
          <c:smooth val="0"/>
        </c:ser>
        <c:ser>
          <c:idx val="1"/>
          <c:order val="6"/>
          <c:tx>
            <c:strRef>
              <c:f>Sheet1!$H$1</c:f>
              <c:strCache>
                <c:ptCount val="1"/>
                <c:pt idx="0">
                  <c:v>CINERGY-INDIANA ZONE</c:v>
                </c:pt>
              </c:strCache>
            </c:strRef>
          </c:tx>
          <c:spPr>
            <a:ln w="12701">
              <a:prstDash val="solid"/>
            </a:ln>
          </c:spPr>
          <c:marker>
            <c:symbol val="none"/>
          </c:marker>
          <c:cat>
            <c:numRef>
              <c:f>Sheet1!$A$7:$A$22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Sheet1!$H$2:$H$22</c:f>
              <c:numCache>
                <c:formatCode>General</c:formatCode>
                <c:ptCount val="16"/>
                <c:pt idx="0">
                  <c:v>51.179611111111107</c:v>
                </c:pt>
                <c:pt idx="1">
                  <c:v>40.537208333333339</c:v>
                </c:pt>
                <c:pt idx="2">
                  <c:v>45.682308333333339</c:v>
                </c:pt>
                <c:pt idx="3">
                  <c:v>50.354566666666663</c:v>
                </c:pt>
                <c:pt idx="4">
                  <c:v>29.076541666666667</c:v>
                </c:pt>
                <c:pt idx="5">
                  <c:v>34.414175</c:v>
                </c:pt>
                <c:pt idx="6">
                  <c:v>34.635950000000001</c:v>
                </c:pt>
                <c:pt idx="7">
                  <c:v>28.218791666666664</c:v>
                </c:pt>
                <c:pt idx="8">
                  <c:v>31.267966666666663</c:v>
                </c:pt>
                <c:pt idx="9">
                  <c:v>38.808233333333334</c:v>
                </c:pt>
                <c:pt idx="10">
                  <c:v>28.726945454545454</c:v>
                </c:pt>
                <c:pt idx="11" formatCode="_(&quot;$&quot;* #,##0.00_);_(&quot;$&quot;* \(#,##0.00\);_(&quot;$&quot;* &quot;-&quot;??_);_(@_)">
                  <c:v>28.912501985610092</c:v>
                </c:pt>
                <c:pt idx="12" formatCode="_(&quot;$&quot;* #,##0.00_);_(&quot;$&quot;* \(#,##0.00\);_(&quot;$&quot;* &quot;-&quot;??_);_(@_)">
                  <c:v>29.802478185571839</c:v>
                </c:pt>
                <c:pt idx="13" formatCode="_(&quot;$&quot;* #,##0.00_);_(&quot;$&quot;* \(#,##0.00\);_(&quot;$&quot;* &quot;-&quot;??_);_(@_)">
                  <c:v>30.100573420472454</c:v>
                </c:pt>
                <c:pt idx="14" formatCode="_(&quot;$&quot;* #,##0.00_);_(&quot;$&quot;* \(#,##0.00\);_(&quot;$&quot;* &quot;-&quot;??_);_(@_)">
                  <c:v>30.415223923896132</c:v>
                </c:pt>
                <c:pt idx="15" formatCode="_(&quot;$&quot;* #,##0.00_);_(&quot;$&quot;* \(#,##0.00\);_(&quot;$&quot;* &quot;-&quot;??_);_(@_)">
                  <c:v>30.877479273764294</c:v>
                </c:pt>
              </c:numCache>
            </c:numRef>
          </c:val>
          <c:smooth val="0"/>
        </c:ser>
        <c:dLbls>
          <c:showLegendKey val="0"/>
          <c:showVal val="0"/>
          <c:showCatName val="0"/>
          <c:showSerName val="0"/>
          <c:showPercent val="0"/>
          <c:showBubbleSize val="0"/>
        </c:dLbls>
        <c:marker val="1"/>
        <c:smooth val="0"/>
        <c:axId val="111092864"/>
        <c:axId val="111094400"/>
      </c:lineChart>
      <c:catAx>
        <c:axId val="111092864"/>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11094400"/>
        <c:crosses val="autoZero"/>
        <c:auto val="0"/>
        <c:lblAlgn val="ctr"/>
        <c:lblOffset val="100"/>
        <c:noMultiLvlLbl val="0"/>
      </c:catAx>
      <c:valAx>
        <c:axId val="111094400"/>
        <c:scaling>
          <c:orientation val="minMax"/>
          <c:max val="90"/>
        </c:scaling>
        <c:delete val="0"/>
        <c:axPos val="l"/>
        <c:numFmt formatCode="#,##0" sourceLinked="0"/>
        <c:majorTickMark val="none"/>
        <c:minorTickMark val="none"/>
        <c:tickLblPos val="nextTo"/>
        <c:crossAx val="111092864"/>
        <c:crosses val="autoZero"/>
        <c:crossBetween val="between"/>
      </c:valAx>
      <c:spPr>
        <a:noFill/>
        <a:ln w="25401">
          <a:noFill/>
        </a:ln>
      </c:spPr>
    </c:plotArea>
    <c:legend>
      <c:legendPos val="r"/>
      <c:layout>
        <c:manualLayout>
          <c:xMode val="edge"/>
          <c:yMode val="edge"/>
          <c:x val="0.57438823299672659"/>
          <c:y val="1.6393410946331094E-2"/>
          <c:w val="0.41631347783922978"/>
          <c:h val="0.39352001245243118"/>
        </c:manualLayout>
      </c:layout>
      <c:overlay val="0"/>
      <c:txPr>
        <a:bodyPr/>
        <a:lstStyle/>
        <a:p>
          <a:pPr>
            <a:defRPr sz="1300" b="0"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6762B-A770-4D24-A821-B8AEB3039DC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6DAC949-0D24-4815-A1AC-F943511433BD}">
      <dgm:prSet phldrT="[Text]"/>
      <dgm:spPr/>
      <dgm:t>
        <a:bodyPr/>
        <a:lstStyle/>
        <a:p>
          <a:r>
            <a:rPr lang="en-US" b="1" dirty="0" smtClean="0">
              <a:solidFill>
                <a:schemeClr val="tx2"/>
              </a:solidFill>
            </a:rPr>
            <a:t>Nuclear energy’s value</a:t>
          </a:r>
          <a:endParaRPr lang="en-US" b="1" dirty="0">
            <a:solidFill>
              <a:schemeClr val="tx2"/>
            </a:solidFill>
          </a:endParaRPr>
        </a:p>
      </dgm:t>
    </dgm:pt>
    <dgm:pt modelId="{509FFD02-DB72-4F3B-A9E7-74CACB4AB22F}" type="parTrans" cxnId="{266DD828-93F3-4CD9-949F-B14BF1DD9ABE}">
      <dgm:prSet/>
      <dgm:spPr/>
      <dgm:t>
        <a:bodyPr/>
        <a:lstStyle/>
        <a:p>
          <a:endParaRPr lang="en-US"/>
        </a:p>
      </dgm:t>
    </dgm:pt>
    <dgm:pt modelId="{934A4CE7-32CB-4B10-B81E-C830F97AC5B1}" type="sibTrans" cxnId="{266DD828-93F3-4CD9-949F-B14BF1DD9ABE}">
      <dgm:prSet/>
      <dgm:spPr/>
      <dgm:t>
        <a:bodyPr/>
        <a:lstStyle/>
        <a:p>
          <a:endParaRPr lang="en-US"/>
        </a:p>
      </dgm:t>
    </dgm:pt>
    <dgm:pt modelId="{D3FB6E05-6430-4398-94E1-D9E1609F6C56}">
      <dgm:prSet phldrT="[Text]"/>
      <dgm:spPr/>
      <dgm:t>
        <a:bodyPr/>
        <a:lstStyle/>
        <a:p>
          <a:r>
            <a:rPr lang="en-US" b="1" dirty="0" smtClean="0">
              <a:solidFill>
                <a:schemeClr val="tx2"/>
              </a:solidFill>
            </a:rPr>
            <a:t>Supports grid stability</a:t>
          </a:r>
        </a:p>
      </dgm:t>
    </dgm:pt>
    <dgm:pt modelId="{AE40DC94-2AEB-40C5-A80E-51C711BCE7FA}" type="parTrans" cxnId="{07757D50-06B9-4E10-8417-F5840444345E}">
      <dgm:prSet/>
      <dgm:spPr/>
      <dgm:t>
        <a:bodyPr/>
        <a:lstStyle/>
        <a:p>
          <a:endParaRPr lang="en-US"/>
        </a:p>
      </dgm:t>
    </dgm:pt>
    <dgm:pt modelId="{B5676B11-19A4-407A-A39C-3F0F6DD64CAD}" type="sibTrans" cxnId="{07757D50-06B9-4E10-8417-F5840444345E}">
      <dgm:prSet/>
      <dgm:spPr/>
      <dgm:t>
        <a:bodyPr/>
        <a:lstStyle/>
        <a:p>
          <a:endParaRPr lang="en-US"/>
        </a:p>
      </dgm:t>
    </dgm:pt>
    <dgm:pt modelId="{EC730B82-FE86-43DD-A8A0-376F06281B54}">
      <dgm:prSet phldrT="[Text]"/>
      <dgm:spPr/>
      <dgm:t>
        <a:bodyPr/>
        <a:lstStyle/>
        <a:p>
          <a:r>
            <a:rPr lang="en-US" b="1" dirty="0" smtClean="0">
              <a:solidFill>
                <a:schemeClr val="tx2"/>
              </a:solidFill>
            </a:rPr>
            <a:t>Provides electricity price stability</a:t>
          </a:r>
          <a:endParaRPr lang="en-US" b="1" dirty="0">
            <a:solidFill>
              <a:schemeClr val="tx2"/>
            </a:solidFill>
          </a:endParaRPr>
        </a:p>
      </dgm:t>
    </dgm:pt>
    <dgm:pt modelId="{DF4A9C96-5E42-422F-96EB-4C68FFF0AA32}" type="parTrans" cxnId="{DE5D7D8D-69A7-4038-93B5-4AE6F9740187}">
      <dgm:prSet/>
      <dgm:spPr/>
      <dgm:t>
        <a:bodyPr/>
        <a:lstStyle/>
        <a:p>
          <a:endParaRPr lang="en-US"/>
        </a:p>
      </dgm:t>
    </dgm:pt>
    <dgm:pt modelId="{4B20CEE3-42C0-48B0-BF12-5210A558460E}" type="sibTrans" cxnId="{DE5D7D8D-69A7-4038-93B5-4AE6F9740187}">
      <dgm:prSet/>
      <dgm:spPr/>
      <dgm:t>
        <a:bodyPr/>
        <a:lstStyle/>
        <a:p>
          <a:endParaRPr lang="en-US"/>
        </a:p>
      </dgm:t>
    </dgm:pt>
    <dgm:pt modelId="{1D809B29-8DD2-4DA1-A759-9F7B4AFE1470}">
      <dgm:prSet phldrT="[Text]"/>
      <dgm:spPr/>
      <dgm:t>
        <a:bodyPr/>
        <a:lstStyle/>
        <a:p>
          <a:r>
            <a:rPr lang="en-US" b="1" dirty="0" smtClean="0">
              <a:solidFill>
                <a:schemeClr val="tx2"/>
              </a:solidFill>
            </a:rPr>
            <a:t>24/7 electricity production</a:t>
          </a:r>
          <a:endParaRPr lang="en-US" b="1" dirty="0">
            <a:solidFill>
              <a:schemeClr val="tx2"/>
            </a:solidFill>
          </a:endParaRPr>
        </a:p>
      </dgm:t>
    </dgm:pt>
    <dgm:pt modelId="{EF119545-F65B-4444-AED8-11471E3FF98B}" type="parTrans" cxnId="{2D621F14-79C6-426D-81C2-E4A351B90234}">
      <dgm:prSet/>
      <dgm:spPr/>
      <dgm:t>
        <a:bodyPr/>
        <a:lstStyle/>
        <a:p>
          <a:endParaRPr lang="en-US"/>
        </a:p>
      </dgm:t>
    </dgm:pt>
    <dgm:pt modelId="{2592495A-B05A-4BED-B86C-0AB344C2E8FA}" type="sibTrans" cxnId="{2D621F14-79C6-426D-81C2-E4A351B90234}">
      <dgm:prSet/>
      <dgm:spPr/>
      <dgm:t>
        <a:bodyPr/>
        <a:lstStyle/>
        <a:p>
          <a:endParaRPr lang="en-US"/>
        </a:p>
      </dgm:t>
    </dgm:pt>
    <dgm:pt modelId="{B8922655-06DE-43DC-863B-9C1B278EAB44}">
      <dgm:prSet phldrT="[Text]"/>
      <dgm:spPr/>
      <dgm:t>
        <a:bodyPr/>
        <a:lstStyle/>
        <a:p>
          <a:r>
            <a:rPr lang="en-US" b="1" dirty="0" smtClean="0">
              <a:solidFill>
                <a:schemeClr val="tx2"/>
              </a:solidFill>
            </a:rPr>
            <a:t>Prevents carbon emissions</a:t>
          </a:r>
          <a:endParaRPr lang="en-US" b="1" dirty="0">
            <a:solidFill>
              <a:schemeClr val="tx2"/>
            </a:solidFill>
          </a:endParaRPr>
        </a:p>
      </dgm:t>
    </dgm:pt>
    <dgm:pt modelId="{79F2373B-ECC2-4BE4-B834-7A87AAFD1199}" type="parTrans" cxnId="{168EE6A9-8B46-460A-9F11-1B89C80FF232}">
      <dgm:prSet/>
      <dgm:spPr/>
      <dgm:t>
        <a:bodyPr/>
        <a:lstStyle/>
        <a:p>
          <a:endParaRPr lang="en-US"/>
        </a:p>
      </dgm:t>
    </dgm:pt>
    <dgm:pt modelId="{1D1BB3C2-1AAF-4B29-B791-CEF6C8363832}" type="sibTrans" cxnId="{168EE6A9-8B46-460A-9F11-1B89C80FF232}">
      <dgm:prSet/>
      <dgm:spPr/>
      <dgm:t>
        <a:bodyPr/>
        <a:lstStyle/>
        <a:p>
          <a:endParaRPr lang="en-US"/>
        </a:p>
      </dgm:t>
    </dgm:pt>
    <dgm:pt modelId="{16ED70D4-05C6-4806-943F-ECEC92D6044F}">
      <dgm:prSet phldrT="[Text]"/>
      <dgm:spPr/>
      <dgm:t>
        <a:bodyPr/>
        <a:lstStyle/>
        <a:p>
          <a:r>
            <a:rPr lang="en-US" b="1" smtClean="0">
              <a:solidFill>
                <a:schemeClr val="tx2"/>
              </a:solidFill>
            </a:rPr>
            <a:t>Provides clean air compliance value</a:t>
          </a:r>
          <a:endParaRPr lang="en-US" b="1" dirty="0">
            <a:solidFill>
              <a:schemeClr val="tx2"/>
            </a:solidFill>
          </a:endParaRPr>
        </a:p>
      </dgm:t>
    </dgm:pt>
    <dgm:pt modelId="{912232F0-70B1-42F6-A79F-2C197E410A3B}" type="parTrans" cxnId="{E5982076-5BFF-4475-B0DF-5961CC91E89B}">
      <dgm:prSet/>
      <dgm:spPr/>
      <dgm:t>
        <a:bodyPr/>
        <a:lstStyle/>
        <a:p>
          <a:endParaRPr lang="en-US"/>
        </a:p>
      </dgm:t>
    </dgm:pt>
    <dgm:pt modelId="{84983F6E-42B1-4FE5-8199-A9F91C941FAF}" type="sibTrans" cxnId="{E5982076-5BFF-4475-B0DF-5961CC91E89B}">
      <dgm:prSet/>
      <dgm:spPr/>
      <dgm:t>
        <a:bodyPr/>
        <a:lstStyle/>
        <a:p>
          <a:endParaRPr lang="en-US"/>
        </a:p>
      </dgm:t>
    </dgm:pt>
    <dgm:pt modelId="{1E78618B-4EAB-455B-B87F-E290F9CBBA37}">
      <dgm:prSet phldrT="[Text]"/>
      <dgm:spPr/>
      <dgm:t>
        <a:bodyPr/>
        <a:lstStyle/>
        <a:p>
          <a:r>
            <a:rPr lang="en-US" b="1" dirty="0" smtClean="0">
              <a:solidFill>
                <a:schemeClr val="tx2"/>
              </a:solidFill>
            </a:rPr>
            <a:t>Contributes to fuel &amp; technology diversity</a:t>
          </a:r>
          <a:endParaRPr lang="en-US" b="1" dirty="0">
            <a:solidFill>
              <a:schemeClr val="tx2"/>
            </a:solidFill>
          </a:endParaRPr>
        </a:p>
      </dgm:t>
    </dgm:pt>
    <dgm:pt modelId="{50A6B831-0BC4-4123-B27B-4A8FF33178B0}" type="parTrans" cxnId="{4021106D-F353-4E80-8BBA-813B1B0BAD3A}">
      <dgm:prSet/>
      <dgm:spPr/>
      <dgm:t>
        <a:bodyPr/>
        <a:lstStyle/>
        <a:p>
          <a:endParaRPr lang="en-US"/>
        </a:p>
      </dgm:t>
    </dgm:pt>
    <dgm:pt modelId="{DD9C36B4-8A0D-4CE5-8394-A51E937DC11B}" type="sibTrans" cxnId="{4021106D-F353-4E80-8BBA-813B1B0BAD3A}">
      <dgm:prSet/>
      <dgm:spPr/>
      <dgm:t>
        <a:bodyPr/>
        <a:lstStyle/>
        <a:p>
          <a:endParaRPr lang="en-US"/>
        </a:p>
      </dgm:t>
    </dgm:pt>
    <dgm:pt modelId="{527205D0-69C1-4EA5-B588-631BDDE6C979}">
      <dgm:prSet phldrT="[Text]"/>
      <dgm:spPr/>
      <dgm:t>
        <a:bodyPr/>
        <a:lstStyle/>
        <a:p>
          <a:r>
            <a:rPr lang="en-US" b="1" dirty="0" smtClean="0">
              <a:solidFill>
                <a:schemeClr val="tx2"/>
              </a:solidFill>
            </a:rPr>
            <a:t>Anchors the local community: jobs, tax base</a:t>
          </a:r>
          <a:endParaRPr lang="en-US" b="1" dirty="0">
            <a:solidFill>
              <a:schemeClr val="tx2"/>
            </a:solidFill>
          </a:endParaRPr>
        </a:p>
      </dgm:t>
    </dgm:pt>
    <dgm:pt modelId="{8C79A74E-056B-450C-8E26-F51F67A0266F}" type="parTrans" cxnId="{A5CB225B-9EC1-4236-BFB7-E0ADA29F609F}">
      <dgm:prSet/>
      <dgm:spPr/>
      <dgm:t>
        <a:bodyPr/>
        <a:lstStyle/>
        <a:p>
          <a:endParaRPr lang="en-US"/>
        </a:p>
      </dgm:t>
    </dgm:pt>
    <dgm:pt modelId="{C682ADC8-3E3C-4B90-944F-3A5796F1887C}" type="sibTrans" cxnId="{A5CB225B-9EC1-4236-BFB7-E0ADA29F609F}">
      <dgm:prSet/>
      <dgm:spPr/>
      <dgm:t>
        <a:bodyPr/>
        <a:lstStyle/>
        <a:p>
          <a:endParaRPr lang="en-US"/>
        </a:p>
      </dgm:t>
    </dgm:pt>
    <dgm:pt modelId="{F64D95FB-2228-449D-988E-C9083F108E17}" type="pres">
      <dgm:prSet presAssocID="{6246762B-A770-4D24-A821-B8AEB3039DCA}" presName="cycle" presStyleCnt="0">
        <dgm:presLayoutVars>
          <dgm:chMax val="1"/>
          <dgm:dir/>
          <dgm:animLvl val="ctr"/>
          <dgm:resizeHandles val="exact"/>
        </dgm:presLayoutVars>
      </dgm:prSet>
      <dgm:spPr/>
      <dgm:t>
        <a:bodyPr/>
        <a:lstStyle/>
        <a:p>
          <a:endParaRPr lang="en-US"/>
        </a:p>
      </dgm:t>
    </dgm:pt>
    <dgm:pt modelId="{14BB5871-6E3B-4865-83E5-6B0C6B3809C9}" type="pres">
      <dgm:prSet presAssocID="{B6DAC949-0D24-4815-A1AC-F943511433BD}" presName="centerShape" presStyleLbl="node0" presStyleIdx="0" presStyleCnt="1"/>
      <dgm:spPr/>
      <dgm:t>
        <a:bodyPr/>
        <a:lstStyle/>
        <a:p>
          <a:endParaRPr lang="en-US"/>
        </a:p>
      </dgm:t>
    </dgm:pt>
    <dgm:pt modelId="{A47B0631-BC81-44CC-A878-5583189093D4}" type="pres">
      <dgm:prSet presAssocID="{AE40DC94-2AEB-40C5-A80E-51C711BCE7FA}" presName="parTrans" presStyleLbl="bgSibTrans2D1" presStyleIdx="0" presStyleCnt="7"/>
      <dgm:spPr/>
      <dgm:t>
        <a:bodyPr/>
        <a:lstStyle/>
        <a:p>
          <a:endParaRPr lang="en-US"/>
        </a:p>
      </dgm:t>
    </dgm:pt>
    <dgm:pt modelId="{AB5F3ED7-D2A6-4655-BA0E-CA606CEF2C75}" type="pres">
      <dgm:prSet presAssocID="{D3FB6E05-6430-4398-94E1-D9E1609F6C56}" presName="node" presStyleLbl="node1" presStyleIdx="0" presStyleCnt="7">
        <dgm:presLayoutVars>
          <dgm:bulletEnabled val="1"/>
        </dgm:presLayoutVars>
      </dgm:prSet>
      <dgm:spPr/>
      <dgm:t>
        <a:bodyPr/>
        <a:lstStyle/>
        <a:p>
          <a:endParaRPr lang="en-US"/>
        </a:p>
      </dgm:t>
    </dgm:pt>
    <dgm:pt modelId="{527450CD-F7EF-46C9-A60D-D05C34E5BE22}" type="pres">
      <dgm:prSet presAssocID="{DF4A9C96-5E42-422F-96EB-4C68FFF0AA32}" presName="parTrans" presStyleLbl="bgSibTrans2D1" presStyleIdx="1" presStyleCnt="7"/>
      <dgm:spPr/>
      <dgm:t>
        <a:bodyPr/>
        <a:lstStyle/>
        <a:p>
          <a:endParaRPr lang="en-US"/>
        </a:p>
      </dgm:t>
    </dgm:pt>
    <dgm:pt modelId="{E365D215-CA8D-4D5F-BB4B-48081A70F426}" type="pres">
      <dgm:prSet presAssocID="{EC730B82-FE86-43DD-A8A0-376F06281B54}" presName="node" presStyleLbl="node1" presStyleIdx="1" presStyleCnt="7">
        <dgm:presLayoutVars>
          <dgm:bulletEnabled val="1"/>
        </dgm:presLayoutVars>
      </dgm:prSet>
      <dgm:spPr/>
      <dgm:t>
        <a:bodyPr/>
        <a:lstStyle/>
        <a:p>
          <a:endParaRPr lang="en-US"/>
        </a:p>
      </dgm:t>
    </dgm:pt>
    <dgm:pt modelId="{72559CC1-CF25-4019-BDB1-2E6EA363218D}" type="pres">
      <dgm:prSet presAssocID="{EF119545-F65B-4444-AED8-11471E3FF98B}" presName="parTrans" presStyleLbl="bgSibTrans2D1" presStyleIdx="2" presStyleCnt="7"/>
      <dgm:spPr/>
      <dgm:t>
        <a:bodyPr/>
        <a:lstStyle/>
        <a:p>
          <a:endParaRPr lang="en-US"/>
        </a:p>
      </dgm:t>
    </dgm:pt>
    <dgm:pt modelId="{8A17ABDF-5852-45A3-AE68-5819D6863E0C}" type="pres">
      <dgm:prSet presAssocID="{1D809B29-8DD2-4DA1-A759-9F7B4AFE1470}" presName="node" presStyleLbl="node1" presStyleIdx="2" presStyleCnt="7">
        <dgm:presLayoutVars>
          <dgm:bulletEnabled val="1"/>
        </dgm:presLayoutVars>
      </dgm:prSet>
      <dgm:spPr/>
      <dgm:t>
        <a:bodyPr/>
        <a:lstStyle/>
        <a:p>
          <a:endParaRPr lang="en-US"/>
        </a:p>
      </dgm:t>
    </dgm:pt>
    <dgm:pt modelId="{6FDA5BA6-C5B9-4EB3-8645-46A36317644F}" type="pres">
      <dgm:prSet presAssocID="{79F2373B-ECC2-4BE4-B834-7A87AAFD1199}" presName="parTrans" presStyleLbl="bgSibTrans2D1" presStyleIdx="3" presStyleCnt="7"/>
      <dgm:spPr/>
      <dgm:t>
        <a:bodyPr/>
        <a:lstStyle/>
        <a:p>
          <a:endParaRPr lang="en-US"/>
        </a:p>
      </dgm:t>
    </dgm:pt>
    <dgm:pt modelId="{73379DAF-A485-444E-978C-FD2BD7502400}" type="pres">
      <dgm:prSet presAssocID="{B8922655-06DE-43DC-863B-9C1B278EAB44}" presName="node" presStyleLbl="node1" presStyleIdx="3" presStyleCnt="7">
        <dgm:presLayoutVars>
          <dgm:bulletEnabled val="1"/>
        </dgm:presLayoutVars>
      </dgm:prSet>
      <dgm:spPr/>
      <dgm:t>
        <a:bodyPr/>
        <a:lstStyle/>
        <a:p>
          <a:endParaRPr lang="en-US"/>
        </a:p>
      </dgm:t>
    </dgm:pt>
    <dgm:pt modelId="{63F60C03-F79F-4217-B7A0-6E1483606CAB}" type="pres">
      <dgm:prSet presAssocID="{912232F0-70B1-42F6-A79F-2C197E410A3B}" presName="parTrans" presStyleLbl="bgSibTrans2D1" presStyleIdx="4" presStyleCnt="7"/>
      <dgm:spPr/>
      <dgm:t>
        <a:bodyPr/>
        <a:lstStyle/>
        <a:p>
          <a:endParaRPr lang="en-US"/>
        </a:p>
      </dgm:t>
    </dgm:pt>
    <dgm:pt modelId="{AB4A9DA9-B5C4-4297-9B3A-3609A8727F59}" type="pres">
      <dgm:prSet presAssocID="{16ED70D4-05C6-4806-943F-ECEC92D6044F}" presName="node" presStyleLbl="node1" presStyleIdx="4" presStyleCnt="7">
        <dgm:presLayoutVars>
          <dgm:bulletEnabled val="1"/>
        </dgm:presLayoutVars>
      </dgm:prSet>
      <dgm:spPr/>
      <dgm:t>
        <a:bodyPr/>
        <a:lstStyle/>
        <a:p>
          <a:endParaRPr lang="en-US"/>
        </a:p>
      </dgm:t>
    </dgm:pt>
    <dgm:pt modelId="{A3BE7177-17CF-49B7-B5B1-8779C1379226}" type="pres">
      <dgm:prSet presAssocID="{8C79A74E-056B-450C-8E26-F51F67A0266F}" presName="parTrans" presStyleLbl="bgSibTrans2D1" presStyleIdx="5" presStyleCnt="7"/>
      <dgm:spPr/>
      <dgm:t>
        <a:bodyPr/>
        <a:lstStyle/>
        <a:p>
          <a:endParaRPr lang="en-US"/>
        </a:p>
      </dgm:t>
    </dgm:pt>
    <dgm:pt modelId="{9A24645C-85BF-4E27-8CF2-F67D6DC40A3E}" type="pres">
      <dgm:prSet presAssocID="{527205D0-69C1-4EA5-B588-631BDDE6C979}" presName="node" presStyleLbl="node1" presStyleIdx="5" presStyleCnt="7">
        <dgm:presLayoutVars>
          <dgm:bulletEnabled val="1"/>
        </dgm:presLayoutVars>
      </dgm:prSet>
      <dgm:spPr/>
      <dgm:t>
        <a:bodyPr/>
        <a:lstStyle/>
        <a:p>
          <a:endParaRPr lang="en-US"/>
        </a:p>
      </dgm:t>
    </dgm:pt>
    <dgm:pt modelId="{0609AC00-6425-4A0D-A5D1-77FA31883B0C}" type="pres">
      <dgm:prSet presAssocID="{50A6B831-0BC4-4123-B27B-4A8FF33178B0}" presName="parTrans" presStyleLbl="bgSibTrans2D1" presStyleIdx="6" presStyleCnt="7"/>
      <dgm:spPr/>
      <dgm:t>
        <a:bodyPr/>
        <a:lstStyle/>
        <a:p>
          <a:endParaRPr lang="en-US"/>
        </a:p>
      </dgm:t>
    </dgm:pt>
    <dgm:pt modelId="{10452351-857F-43E8-B22E-00409F9822E5}" type="pres">
      <dgm:prSet presAssocID="{1E78618B-4EAB-455B-B87F-E290F9CBBA37}" presName="node" presStyleLbl="node1" presStyleIdx="6" presStyleCnt="7">
        <dgm:presLayoutVars>
          <dgm:bulletEnabled val="1"/>
        </dgm:presLayoutVars>
      </dgm:prSet>
      <dgm:spPr/>
      <dgm:t>
        <a:bodyPr/>
        <a:lstStyle/>
        <a:p>
          <a:endParaRPr lang="en-US"/>
        </a:p>
      </dgm:t>
    </dgm:pt>
  </dgm:ptLst>
  <dgm:cxnLst>
    <dgm:cxn modelId="{F9D0DB07-F279-41D2-BCC9-7F7D4D443B37}" type="presOf" srcId="{D3FB6E05-6430-4398-94E1-D9E1609F6C56}" destId="{AB5F3ED7-D2A6-4655-BA0E-CA606CEF2C75}" srcOrd="0" destOrd="0" presId="urn:microsoft.com/office/officeart/2005/8/layout/radial4"/>
    <dgm:cxn modelId="{33BCDF40-3AA6-4745-A942-636A17C1CEE2}" type="presOf" srcId="{6246762B-A770-4D24-A821-B8AEB3039DCA}" destId="{F64D95FB-2228-449D-988E-C9083F108E17}" srcOrd="0" destOrd="0" presId="urn:microsoft.com/office/officeart/2005/8/layout/radial4"/>
    <dgm:cxn modelId="{7BCC4AEC-13C3-4B30-91DC-FAC08434113F}" type="presOf" srcId="{16ED70D4-05C6-4806-943F-ECEC92D6044F}" destId="{AB4A9DA9-B5C4-4297-9B3A-3609A8727F59}" srcOrd="0" destOrd="0" presId="urn:microsoft.com/office/officeart/2005/8/layout/radial4"/>
    <dgm:cxn modelId="{7826CD3F-06C0-4CAD-9817-B200EF63D236}" type="presOf" srcId="{B6DAC949-0D24-4815-A1AC-F943511433BD}" destId="{14BB5871-6E3B-4865-83E5-6B0C6B3809C9}" srcOrd="0" destOrd="0" presId="urn:microsoft.com/office/officeart/2005/8/layout/radial4"/>
    <dgm:cxn modelId="{37685578-73CD-463C-83DF-17017582F034}" type="presOf" srcId="{50A6B831-0BC4-4123-B27B-4A8FF33178B0}" destId="{0609AC00-6425-4A0D-A5D1-77FA31883B0C}" srcOrd="0" destOrd="0" presId="urn:microsoft.com/office/officeart/2005/8/layout/radial4"/>
    <dgm:cxn modelId="{2F453F6D-FEE7-4280-A3EA-7702DC119429}" type="presOf" srcId="{B8922655-06DE-43DC-863B-9C1B278EAB44}" destId="{73379DAF-A485-444E-978C-FD2BD7502400}" srcOrd="0" destOrd="0" presId="urn:microsoft.com/office/officeart/2005/8/layout/radial4"/>
    <dgm:cxn modelId="{D066B1A0-BA75-4076-A410-709493FB3ADC}" type="presOf" srcId="{912232F0-70B1-42F6-A79F-2C197E410A3B}" destId="{63F60C03-F79F-4217-B7A0-6E1483606CAB}" srcOrd="0" destOrd="0" presId="urn:microsoft.com/office/officeart/2005/8/layout/radial4"/>
    <dgm:cxn modelId="{168EE6A9-8B46-460A-9F11-1B89C80FF232}" srcId="{B6DAC949-0D24-4815-A1AC-F943511433BD}" destId="{B8922655-06DE-43DC-863B-9C1B278EAB44}" srcOrd="3" destOrd="0" parTransId="{79F2373B-ECC2-4BE4-B834-7A87AAFD1199}" sibTransId="{1D1BB3C2-1AAF-4B29-B791-CEF6C8363832}"/>
    <dgm:cxn modelId="{3C0B7B35-2EA2-4233-B584-24A0EE3A8229}" type="presOf" srcId="{1D809B29-8DD2-4DA1-A759-9F7B4AFE1470}" destId="{8A17ABDF-5852-45A3-AE68-5819D6863E0C}" srcOrd="0" destOrd="0" presId="urn:microsoft.com/office/officeart/2005/8/layout/radial4"/>
    <dgm:cxn modelId="{EA2DF153-8364-4CF5-9B58-5613D6B5C117}" type="presOf" srcId="{DF4A9C96-5E42-422F-96EB-4C68FFF0AA32}" destId="{527450CD-F7EF-46C9-A60D-D05C34E5BE22}" srcOrd="0" destOrd="0" presId="urn:microsoft.com/office/officeart/2005/8/layout/radial4"/>
    <dgm:cxn modelId="{B17C5143-63F3-49D4-9149-5647FF03796E}" type="presOf" srcId="{79F2373B-ECC2-4BE4-B834-7A87AAFD1199}" destId="{6FDA5BA6-C5B9-4EB3-8645-46A36317644F}" srcOrd="0" destOrd="0" presId="urn:microsoft.com/office/officeart/2005/8/layout/radial4"/>
    <dgm:cxn modelId="{46043ACE-1B24-40F9-AC70-2D9B9E01D918}" type="presOf" srcId="{AE40DC94-2AEB-40C5-A80E-51C711BCE7FA}" destId="{A47B0631-BC81-44CC-A878-5583189093D4}" srcOrd="0" destOrd="0" presId="urn:microsoft.com/office/officeart/2005/8/layout/radial4"/>
    <dgm:cxn modelId="{B61B05AF-CD10-420F-8FC2-8F23CDF5F7F7}" type="presOf" srcId="{EC730B82-FE86-43DD-A8A0-376F06281B54}" destId="{E365D215-CA8D-4D5F-BB4B-48081A70F426}" srcOrd="0" destOrd="0" presId="urn:microsoft.com/office/officeart/2005/8/layout/radial4"/>
    <dgm:cxn modelId="{07757D50-06B9-4E10-8417-F5840444345E}" srcId="{B6DAC949-0D24-4815-A1AC-F943511433BD}" destId="{D3FB6E05-6430-4398-94E1-D9E1609F6C56}" srcOrd="0" destOrd="0" parTransId="{AE40DC94-2AEB-40C5-A80E-51C711BCE7FA}" sibTransId="{B5676B11-19A4-407A-A39C-3F0F6DD64CAD}"/>
    <dgm:cxn modelId="{A5CB225B-9EC1-4236-BFB7-E0ADA29F609F}" srcId="{B6DAC949-0D24-4815-A1AC-F943511433BD}" destId="{527205D0-69C1-4EA5-B588-631BDDE6C979}" srcOrd="5" destOrd="0" parTransId="{8C79A74E-056B-450C-8E26-F51F67A0266F}" sibTransId="{C682ADC8-3E3C-4B90-944F-3A5796F1887C}"/>
    <dgm:cxn modelId="{2D621F14-79C6-426D-81C2-E4A351B90234}" srcId="{B6DAC949-0D24-4815-A1AC-F943511433BD}" destId="{1D809B29-8DD2-4DA1-A759-9F7B4AFE1470}" srcOrd="2" destOrd="0" parTransId="{EF119545-F65B-4444-AED8-11471E3FF98B}" sibTransId="{2592495A-B05A-4BED-B86C-0AB344C2E8FA}"/>
    <dgm:cxn modelId="{E5982076-5BFF-4475-B0DF-5961CC91E89B}" srcId="{B6DAC949-0D24-4815-A1AC-F943511433BD}" destId="{16ED70D4-05C6-4806-943F-ECEC92D6044F}" srcOrd="4" destOrd="0" parTransId="{912232F0-70B1-42F6-A79F-2C197E410A3B}" sibTransId="{84983F6E-42B1-4FE5-8199-A9F91C941FAF}"/>
    <dgm:cxn modelId="{0CA30962-A7A3-4A22-B116-950D868270D2}" type="presOf" srcId="{1E78618B-4EAB-455B-B87F-E290F9CBBA37}" destId="{10452351-857F-43E8-B22E-00409F9822E5}" srcOrd="0" destOrd="0" presId="urn:microsoft.com/office/officeart/2005/8/layout/radial4"/>
    <dgm:cxn modelId="{DE5D7D8D-69A7-4038-93B5-4AE6F9740187}" srcId="{B6DAC949-0D24-4815-A1AC-F943511433BD}" destId="{EC730B82-FE86-43DD-A8A0-376F06281B54}" srcOrd="1" destOrd="0" parTransId="{DF4A9C96-5E42-422F-96EB-4C68FFF0AA32}" sibTransId="{4B20CEE3-42C0-48B0-BF12-5210A558460E}"/>
    <dgm:cxn modelId="{D0474F1C-0800-4204-A6FE-EFC2E2B6457E}" type="presOf" srcId="{EF119545-F65B-4444-AED8-11471E3FF98B}" destId="{72559CC1-CF25-4019-BDB1-2E6EA363218D}" srcOrd="0" destOrd="0" presId="urn:microsoft.com/office/officeart/2005/8/layout/radial4"/>
    <dgm:cxn modelId="{09F76E49-D973-4306-A21B-DE9E6CA34425}" type="presOf" srcId="{527205D0-69C1-4EA5-B588-631BDDE6C979}" destId="{9A24645C-85BF-4E27-8CF2-F67D6DC40A3E}" srcOrd="0" destOrd="0" presId="urn:microsoft.com/office/officeart/2005/8/layout/radial4"/>
    <dgm:cxn modelId="{73327631-7793-4E92-99AA-F410A5425921}" type="presOf" srcId="{8C79A74E-056B-450C-8E26-F51F67A0266F}" destId="{A3BE7177-17CF-49B7-B5B1-8779C1379226}" srcOrd="0" destOrd="0" presId="urn:microsoft.com/office/officeart/2005/8/layout/radial4"/>
    <dgm:cxn modelId="{266DD828-93F3-4CD9-949F-B14BF1DD9ABE}" srcId="{6246762B-A770-4D24-A821-B8AEB3039DCA}" destId="{B6DAC949-0D24-4815-A1AC-F943511433BD}" srcOrd="0" destOrd="0" parTransId="{509FFD02-DB72-4F3B-A9E7-74CACB4AB22F}" sibTransId="{934A4CE7-32CB-4B10-B81E-C830F97AC5B1}"/>
    <dgm:cxn modelId="{4021106D-F353-4E80-8BBA-813B1B0BAD3A}" srcId="{B6DAC949-0D24-4815-A1AC-F943511433BD}" destId="{1E78618B-4EAB-455B-B87F-E290F9CBBA37}" srcOrd="6" destOrd="0" parTransId="{50A6B831-0BC4-4123-B27B-4A8FF33178B0}" sibTransId="{DD9C36B4-8A0D-4CE5-8394-A51E937DC11B}"/>
    <dgm:cxn modelId="{7E3A22C0-DB01-4AA7-ADFF-CE68CB32DB50}" type="presParOf" srcId="{F64D95FB-2228-449D-988E-C9083F108E17}" destId="{14BB5871-6E3B-4865-83E5-6B0C6B3809C9}" srcOrd="0" destOrd="0" presId="urn:microsoft.com/office/officeart/2005/8/layout/radial4"/>
    <dgm:cxn modelId="{86DB3BBA-B36D-4E98-B6ED-ED04A64EA28B}" type="presParOf" srcId="{F64D95FB-2228-449D-988E-C9083F108E17}" destId="{A47B0631-BC81-44CC-A878-5583189093D4}" srcOrd="1" destOrd="0" presId="urn:microsoft.com/office/officeart/2005/8/layout/radial4"/>
    <dgm:cxn modelId="{123FB81B-9864-423B-A0C1-3740B7C2750E}" type="presParOf" srcId="{F64D95FB-2228-449D-988E-C9083F108E17}" destId="{AB5F3ED7-D2A6-4655-BA0E-CA606CEF2C75}" srcOrd="2" destOrd="0" presId="urn:microsoft.com/office/officeart/2005/8/layout/radial4"/>
    <dgm:cxn modelId="{7BEA5F08-F807-4E8B-AEEB-86B6C81F3912}" type="presParOf" srcId="{F64D95FB-2228-449D-988E-C9083F108E17}" destId="{527450CD-F7EF-46C9-A60D-D05C34E5BE22}" srcOrd="3" destOrd="0" presId="urn:microsoft.com/office/officeart/2005/8/layout/radial4"/>
    <dgm:cxn modelId="{84315736-3716-4D09-8174-C4437A4B40DA}" type="presParOf" srcId="{F64D95FB-2228-449D-988E-C9083F108E17}" destId="{E365D215-CA8D-4D5F-BB4B-48081A70F426}" srcOrd="4" destOrd="0" presId="urn:microsoft.com/office/officeart/2005/8/layout/radial4"/>
    <dgm:cxn modelId="{7AAA0C26-4B9F-47B7-951F-9093DF9FED19}" type="presParOf" srcId="{F64D95FB-2228-449D-988E-C9083F108E17}" destId="{72559CC1-CF25-4019-BDB1-2E6EA363218D}" srcOrd="5" destOrd="0" presId="urn:microsoft.com/office/officeart/2005/8/layout/radial4"/>
    <dgm:cxn modelId="{26C16D78-3C2A-4057-9A2E-400B3EBB0239}" type="presParOf" srcId="{F64D95FB-2228-449D-988E-C9083F108E17}" destId="{8A17ABDF-5852-45A3-AE68-5819D6863E0C}" srcOrd="6" destOrd="0" presId="urn:microsoft.com/office/officeart/2005/8/layout/radial4"/>
    <dgm:cxn modelId="{C959C855-4297-481B-9D85-A2F0764AF20B}" type="presParOf" srcId="{F64D95FB-2228-449D-988E-C9083F108E17}" destId="{6FDA5BA6-C5B9-4EB3-8645-46A36317644F}" srcOrd="7" destOrd="0" presId="urn:microsoft.com/office/officeart/2005/8/layout/radial4"/>
    <dgm:cxn modelId="{C057F15D-12D7-4B6F-8172-0D0A93AACFD1}" type="presParOf" srcId="{F64D95FB-2228-449D-988E-C9083F108E17}" destId="{73379DAF-A485-444E-978C-FD2BD7502400}" srcOrd="8" destOrd="0" presId="urn:microsoft.com/office/officeart/2005/8/layout/radial4"/>
    <dgm:cxn modelId="{24B8C139-C872-4CB2-A537-E4EFE41A4C8C}" type="presParOf" srcId="{F64D95FB-2228-449D-988E-C9083F108E17}" destId="{63F60C03-F79F-4217-B7A0-6E1483606CAB}" srcOrd="9" destOrd="0" presId="urn:microsoft.com/office/officeart/2005/8/layout/radial4"/>
    <dgm:cxn modelId="{43E421B0-0F48-4593-B7FA-B7B269FCD91A}" type="presParOf" srcId="{F64D95FB-2228-449D-988E-C9083F108E17}" destId="{AB4A9DA9-B5C4-4297-9B3A-3609A8727F59}" srcOrd="10" destOrd="0" presId="urn:microsoft.com/office/officeart/2005/8/layout/radial4"/>
    <dgm:cxn modelId="{CFA10A17-5910-48C3-A8BD-A77657DF82DA}" type="presParOf" srcId="{F64D95FB-2228-449D-988E-C9083F108E17}" destId="{A3BE7177-17CF-49B7-B5B1-8779C1379226}" srcOrd="11" destOrd="0" presId="urn:microsoft.com/office/officeart/2005/8/layout/radial4"/>
    <dgm:cxn modelId="{82B39F79-11F1-49BB-9AE5-CA01A61EE2B0}" type="presParOf" srcId="{F64D95FB-2228-449D-988E-C9083F108E17}" destId="{9A24645C-85BF-4E27-8CF2-F67D6DC40A3E}" srcOrd="12" destOrd="0" presId="urn:microsoft.com/office/officeart/2005/8/layout/radial4"/>
    <dgm:cxn modelId="{C78FA575-E48E-480B-8243-A2445B2E3E23}" type="presParOf" srcId="{F64D95FB-2228-449D-988E-C9083F108E17}" destId="{0609AC00-6425-4A0D-A5D1-77FA31883B0C}" srcOrd="13" destOrd="0" presId="urn:microsoft.com/office/officeart/2005/8/layout/radial4"/>
    <dgm:cxn modelId="{78F8272B-7403-47B6-A8F4-32009589CDFA}" type="presParOf" srcId="{F64D95FB-2228-449D-988E-C9083F108E17}" destId="{10452351-857F-43E8-B22E-00409F9822E5}"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C73CA-56DF-4120-A22F-62F47229EF06}" type="datetimeFigureOut">
              <a:rPr lang="en-US" smtClean="0"/>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09EC4-94E4-4ABC-864E-470A385FBC39}" type="slidenum">
              <a:rPr lang="en-US" smtClean="0"/>
              <a:t>‹#›</a:t>
            </a:fld>
            <a:endParaRPr lang="en-US"/>
          </a:p>
        </p:txBody>
      </p:sp>
    </p:spTree>
    <p:extLst>
      <p:ext uri="{BB962C8B-B14F-4D97-AF65-F5344CB8AC3E}">
        <p14:creationId xmlns:p14="http://schemas.microsoft.com/office/powerpoint/2010/main" val="370487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B6888-B8AD-4C4C-A7A0-A443934D47C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8048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44A11-A4F4-4780-8680-6DC3D5389D9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5915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8744A11-A4F4-4780-8680-6DC3D5389D9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4240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 me give you some examples of where we are achieving efficiency through the initial efficiency bulletins:</a:t>
            </a:r>
          </a:p>
          <a:p>
            <a:pPr lvl="0"/>
            <a:endParaRPr lang="en-US" dirty="0"/>
          </a:p>
          <a:p>
            <a:pPr lvl="0"/>
            <a:r>
              <a:rPr lang="en-US" dirty="0"/>
              <a:t>In training, 5 EBs are expected to result in a decrease of 10% initial training time. </a:t>
            </a:r>
          </a:p>
          <a:p>
            <a:pPr lvl="0"/>
            <a:endParaRPr lang="en-US" dirty="0"/>
          </a:p>
          <a:p>
            <a:pPr lvl="1"/>
            <a:r>
              <a:rPr lang="en-US" kern="1200" dirty="0" smtClean="0">
                <a:solidFill>
                  <a:schemeClr val="tx1"/>
                </a:solidFill>
                <a:effectLst/>
                <a:latin typeface="+mn-lt"/>
                <a:ea typeface="+mn-ea"/>
                <a:cs typeface="+mn-cs"/>
              </a:rPr>
              <a:t>As these changes are incorporated into overall training, we should see a 3% overall reduction of training from these EBs and there is more to come.</a:t>
            </a:r>
          </a:p>
          <a:p>
            <a:pPr lvl="0"/>
            <a:endParaRPr lang="en-US" dirty="0"/>
          </a:p>
          <a:p>
            <a:pPr lvl="0"/>
            <a:r>
              <a:rPr lang="en-US" dirty="0"/>
              <a:t>In radiation protection, 99% of all Personnel Contamination Events are of low consequence and should be treated as such per EXISTING industry guidance. </a:t>
            </a:r>
          </a:p>
          <a:p>
            <a:pPr lvl="0"/>
            <a:endParaRPr lang="en-US" dirty="0"/>
          </a:p>
          <a:p>
            <a:pPr lvl="1"/>
            <a:r>
              <a:rPr lang="en-US" kern="1200" dirty="0" smtClean="0">
                <a:solidFill>
                  <a:schemeClr val="tx1"/>
                </a:solidFill>
                <a:effectLst/>
                <a:latin typeface="+mn-lt"/>
                <a:ea typeface="+mn-ea"/>
                <a:cs typeface="+mn-cs"/>
              </a:rPr>
              <a:t>By adhering to this guidance, efficiencies and, ultimately, the industry will save costs due to reduced management time for each PCE and allowing highly trained professionals to re-enter radiation control areas far sooner. </a:t>
            </a:r>
          </a:p>
          <a:p>
            <a:pPr lvl="0"/>
            <a:endParaRPr lang="en-US" dirty="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1B6888-B8AD-4C4C-A7A0-A443934D47C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1868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supplier side, may suppliers are enhancing communication with their customers, streamlining this process to eliminate unneeded administrative work and also to better understand their customer needs. </a:t>
            </a:r>
          </a:p>
          <a:p>
            <a:pPr lvl="0"/>
            <a:endParaRPr lang="en-US" dirty="0" smtClean="0"/>
          </a:p>
          <a:p>
            <a:pPr lvl="0"/>
            <a:endParaRPr lang="en-US" dirty="0"/>
          </a:p>
          <a:p>
            <a:pPr lvl="0"/>
            <a:r>
              <a:rPr lang="en-US" dirty="0" smtClean="0"/>
              <a:t>We </a:t>
            </a:r>
            <a:r>
              <a:rPr lang="en-US" dirty="0"/>
              <a:t>also are implementing a graded approach to walk-downs.</a:t>
            </a:r>
          </a:p>
          <a:p>
            <a:pPr lvl="0"/>
            <a:endParaRPr lang="en-US" dirty="0"/>
          </a:p>
          <a:p>
            <a:pPr lvl="1"/>
            <a:r>
              <a:rPr lang="en-US" dirty="0"/>
              <a:t>Experienced technicians who have years of training and experience will be able to undertake repetitive maintenance tasks without multiple walk downs.  </a:t>
            </a:r>
          </a:p>
          <a:p>
            <a:pPr lvl="1"/>
            <a:endParaRPr lang="en-US" dirty="0"/>
          </a:p>
          <a:p>
            <a:pPr lvl="1"/>
            <a:r>
              <a:rPr lang="en-US" dirty="0"/>
              <a:t>Those tasks requiring a greater amount of planning and review will have more </a:t>
            </a:r>
            <a:r>
              <a:rPr lang="en-US" dirty="0" err="1"/>
              <a:t>walkdowns</a:t>
            </a:r>
            <a:r>
              <a:rPr lang="en-US" dirty="0"/>
              <a:t>.</a:t>
            </a:r>
          </a:p>
          <a:p>
            <a:r>
              <a:rPr lang="en-US" dirty="0"/>
              <a:t> </a:t>
            </a:r>
          </a:p>
        </p:txBody>
      </p:sp>
      <p:sp>
        <p:nvSpPr>
          <p:cNvPr id="4" name="Slide Number Placeholder 3"/>
          <p:cNvSpPr>
            <a:spLocks noGrp="1"/>
          </p:cNvSpPr>
          <p:nvPr>
            <p:ph type="sldNum" sz="quarter" idx="10"/>
          </p:nvPr>
        </p:nvSpPr>
        <p:spPr/>
        <p:txBody>
          <a:bodyPr/>
          <a:lstStyle/>
          <a:p>
            <a:fld id="{821B6888-B8AD-4C4C-A7A0-A443934D47C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369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1"/>
              </a:spcBef>
            </a:pPr>
            <a:r>
              <a:rPr lang="en-US" dirty="0" smtClean="0"/>
              <a:t>Employee communications</a:t>
            </a:r>
          </a:p>
          <a:p>
            <a:pPr marL="784891" lvl="1" indent="-276745">
              <a:buFontTx/>
              <a:buChar char="̶"/>
            </a:pPr>
            <a:r>
              <a:rPr lang="en-US" dirty="0" smtClean="0"/>
              <a:t>Industry survey shows 72% of industry workers “strongly agree” or “agree” that they have a good understanding of Delivering the Nuclear Promise </a:t>
            </a:r>
          </a:p>
          <a:p>
            <a:pPr>
              <a:spcBef>
                <a:spcPts val="591"/>
              </a:spcBef>
            </a:pPr>
            <a:r>
              <a:rPr lang="en-US" dirty="0" smtClean="0"/>
              <a:t>External communications</a:t>
            </a:r>
          </a:p>
          <a:p>
            <a:pPr marL="784891" lvl="1" indent="-276745">
              <a:buFontTx/>
              <a:buChar char="̶"/>
            </a:pPr>
            <a:r>
              <a:rPr lang="en-US" dirty="0" smtClean="0"/>
              <a:t>Emphasizing industry’s effort to enhance efficiency and need for greater value recognition</a:t>
            </a:r>
          </a:p>
          <a:p>
            <a:pPr marL="784891" lvl="1" indent="-276745">
              <a:buFontTx/>
              <a:buChar char="̶"/>
            </a:pPr>
            <a:r>
              <a:rPr lang="en-US" dirty="0" smtClean="0"/>
              <a:t>Industry has briefed unions, regulators and policymakers on initiative to inform and educate</a:t>
            </a:r>
          </a:p>
          <a:p>
            <a:r>
              <a:rPr lang="en-US" dirty="0" smtClean="0"/>
              <a:t>Advocating greater value for nuclear power plants in electricity and clean air markets</a:t>
            </a:r>
          </a:p>
          <a:p>
            <a:endParaRPr lang="en-US" dirty="0"/>
          </a:p>
        </p:txBody>
      </p:sp>
      <p:sp>
        <p:nvSpPr>
          <p:cNvPr id="4" name="Slide Number Placeholder 3"/>
          <p:cNvSpPr>
            <a:spLocks noGrp="1"/>
          </p:cNvSpPr>
          <p:nvPr>
            <p:ph type="sldNum" sz="quarter" idx="10"/>
          </p:nvPr>
        </p:nvSpPr>
        <p:spPr/>
        <p:txBody>
          <a:bodyPr/>
          <a:lstStyle/>
          <a:p>
            <a:fld id="{28744A11-A4F4-4780-8680-6DC3D5389D9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4879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3266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60898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Landscape changing provides opportunities</a:t>
            </a:r>
          </a:p>
          <a:p>
            <a:endParaRPr lang="en-US" dirty="0" smtClean="0"/>
          </a:p>
          <a:p>
            <a:r>
              <a:rPr lang="en-US" baseline="0" dirty="0" smtClean="0"/>
              <a:t>Innovation and dramatic change is happening all around us</a:t>
            </a:r>
          </a:p>
          <a:p>
            <a:endParaRPr lang="en-US" baseline="0" dirty="0" smtClean="0"/>
          </a:p>
          <a:p>
            <a:r>
              <a:rPr lang="en-US" dirty="0" smtClean="0"/>
              <a:t>Change is affecting every industry:</a:t>
            </a:r>
          </a:p>
          <a:p>
            <a:pPr lvl="1"/>
            <a:r>
              <a:rPr lang="en-US" dirty="0" smtClean="0"/>
              <a:t>Transportation systems powered by apps</a:t>
            </a:r>
          </a:p>
          <a:p>
            <a:pPr lvl="1"/>
            <a:r>
              <a:rPr lang="en-US" dirty="0" smtClean="0"/>
              <a:t>Artificially intelligent computer systems diagnosing patients</a:t>
            </a:r>
          </a:p>
          <a:p>
            <a:pPr lvl="1"/>
            <a:r>
              <a:rPr lang="en-US" dirty="0" smtClean="0"/>
              <a:t>Credit card payments from smartphones</a:t>
            </a:r>
          </a:p>
          <a:p>
            <a:pPr lvl="1"/>
            <a:r>
              <a:rPr lang="en-US" dirty="0" smtClean="0"/>
              <a:t>Governments opening up decision-making to the public</a:t>
            </a:r>
          </a:p>
          <a:p>
            <a:pPr lvl="1"/>
            <a:r>
              <a:rPr lang="en-US" dirty="0" smtClean="0"/>
              <a:t>Cars being developed through crowdsourcing</a:t>
            </a:r>
          </a:p>
          <a:p>
            <a:pPr lvl="1"/>
            <a:r>
              <a:rPr lang="en-US" dirty="0" smtClean="0"/>
              <a:t>Wearable technologies that change how we interact with the physical and digital work</a:t>
            </a:r>
          </a:p>
          <a:p>
            <a:pPr lvl="1"/>
            <a:r>
              <a:rPr lang="en-US" dirty="0" smtClean="0"/>
              <a:t>3D printing</a:t>
            </a:r>
          </a:p>
          <a:p>
            <a:pPr lvl="1"/>
            <a:endParaRPr lang="en-US" dirty="0"/>
          </a:p>
          <a:p>
            <a:r>
              <a:rPr lang="en-US" dirty="0" smtClean="0"/>
              <a:t>Forces affecting our industry as well, as shown here</a:t>
            </a:r>
          </a:p>
          <a:p>
            <a:endParaRPr lang="en-US" dirty="0"/>
          </a:p>
          <a:p>
            <a:r>
              <a:rPr lang="en-US" dirty="0" smtClean="0"/>
              <a:t>Rather than just get frustrated, this is an opportunity, and an imperative, to jump ahead and capitalize on these shifts</a:t>
            </a:r>
          </a:p>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5748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is changing rapidly around us.  You may have heard the concept that the pace of change we are currently experiencing is the slowest we will see in the remainder of our lifetime.</a:t>
            </a:r>
          </a:p>
          <a:p>
            <a:endParaRPr lang="en-US" dirty="0" smtClean="0"/>
          </a:p>
          <a:p>
            <a:r>
              <a:rPr lang="en-US" dirty="0" smtClean="0"/>
              <a:t>Go thru each</a:t>
            </a:r>
          </a:p>
          <a:p>
            <a:r>
              <a:rPr lang="en-US" dirty="0" smtClean="0"/>
              <a:t>100M more on linked in from last</a:t>
            </a:r>
            <a:r>
              <a:rPr lang="en-US" baseline="0" dirty="0" smtClean="0"/>
              <a:t> year</a:t>
            </a:r>
          </a:p>
          <a:p>
            <a:r>
              <a:rPr lang="en-US" baseline="0" dirty="0" smtClean="0"/>
              <a:t>1.44B </a:t>
            </a:r>
            <a:r>
              <a:rPr lang="en-US" baseline="0" dirty="0" err="1" smtClean="0"/>
              <a:t>facebook</a:t>
            </a:r>
            <a:endParaRPr lang="en-US" baseline="0" dirty="0" smtClean="0"/>
          </a:p>
          <a:p>
            <a:endParaRPr lang="en-US" dirty="0" smtClean="0"/>
          </a:p>
          <a:p>
            <a:r>
              <a:rPr lang="en-US" dirty="0" smtClean="0"/>
              <a:t> </a:t>
            </a:r>
          </a:p>
          <a:p>
            <a:r>
              <a:rPr lang="en-US" dirty="0" smtClean="0"/>
              <a:t>-</a:t>
            </a:r>
            <a:r>
              <a:rPr lang="en-US" dirty="0" err="1" smtClean="0"/>
              <a:t>linkedin</a:t>
            </a:r>
            <a:endParaRPr lang="en-US" dirty="0" smtClean="0"/>
          </a:p>
          <a:p>
            <a:r>
              <a:rPr lang="en-US" dirty="0" smtClean="0"/>
              <a:t>-</a:t>
            </a:r>
            <a:r>
              <a:rPr lang="en-US" dirty="0" err="1" smtClean="0"/>
              <a:t>facebook</a:t>
            </a:r>
            <a:endParaRPr lang="en-US" dirty="0" smtClean="0"/>
          </a:p>
          <a:p>
            <a:r>
              <a:rPr lang="en-US" dirty="0" smtClean="0"/>
              <a:t>-google</a:t>
            </a:r>
          </a:p>
          <a:p>
            <a:r>
              <a:rPr lang="en-US" dirty="0" smtClean="0"/>
              <a:t>-fundamental shifts being created by the internet of things or the industrial internet (think about all the things in your personal/consumer life – this is real in the industrial world now, too</a:t>
            </a:r>
          </a:p>
          <a:p>
            <a:r>
              <a:rPr lang="en-US" dirty="0" smtClean="0"/>
              <a:t>-workforce shifts:  dramatic factors stressing our workforce</a:t>
            </a:r>
          </a:p>
          <a:p>
            <a:pPr marL="167970" indent="-167970">
              <a:buFontTx/>
              <a:buChar char="-"/>
            </a:pPr>
            <a:r>
              <a:rPr lang="en-US" dirty="0" smtClean="0"/>
              <a:t>We are, in many cases, inseparable from our mobile phones.  How many of you sleep with your phone within arms length?  (if you didn’t raise your hand, I think you are either lying or not paying attention)</a:t>
            </a:r>
          </a:p>
          <a:p>
            <a:pPr marL="167970" indent="-167970">
              <a:buFontTx/>
              <a:buChar char="-"/>
            </a:pPr>
            <a:endParaRPr lang="en-US" dirty="0" smtClean="0"/>
          </a:p>
          <a:p>
            <a:pPr marL="167970" indent="-167970">
              <a:buFontTx/>
              <a:buChar char="-"/>
            </a:pPr>
            <a:r>
              <a:rPr lang="en-US" dirty="0" smtClean="0"/>
              <a:t>Industry economic stressing plants, including several of our units</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0688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These are companies that did not lead or at least keep up with the dramatic shifts occurring in their industries and the world around them.</a:t>
            </a:r>
          </a:p>
          <a:p>
            <a:pPr defTabSz="895838">
              <a:defRPr/>
            </a:pPr>
            <a:endParaRPr lang="en-US" dirty="0"/>
          </a:p>
          <a:p>
            <a:pPr>
              <a:defRPr/>
            </a:pPr>
            <a:r>
              <a:rPr lang="en-US" dirty="0" smtClean="0"/>
              <a:t>Kodak actually invented digital photography (in 1975).  Initial corporate reaction: </a:t>
            </a:r>
            <a:r>
              <a:rPr lang="en-US" dirty="0"/>
              <a:t>But it was filmless photography, so management’s reaction was, ‘that’s cute—but don’t tell anyone about </a:t>
            </a:r>
            <a:r>
              <a:rPr lang="en-US" dirty="0" smtClean="0"/>
              <a:t>it.  Their management was unable to see digital photography as a disruptive technology for decades.</a:t>
            </a:r>
          </a:p>
          <a:p>
            <a:pPr>
              <a:defRPr/>
            </a:pPr>
            <a:endParaRPr lang="en-US" dirty="0"/>
          </a:p>
          <a:p>
            <a:pPr>
              <a:defRPr/>
            </a:pPr>
            <a:r>
              <a:rPr lang="en-US" dirty="0" smtClean="0"/>
              <a:t>Sears:  hasn’t been able to remain relevant to consumers (its customers).  People don’t have a reason to go to Sears (like they do to go to Starbucks or Wal-Mart).  They have not invested in improvement (and are not) investing in the future.</a:t>
            </a:r>
          </a:p>
          <a:p>
            <a:pPr>
              <a:defRPr/>
            </a:pPr>
            <a:endParaRPr lang="en-US" dirty="0" smtClean="0"/>
          </a:p>
          <a:p>
            <a:pPr>
              <a:defRPr/>
            </a:pPr>
            <a:r>
              <a:rPr lang="en-US" dirty="0" smtClean="0"/>
              <a:t>Sony remains somewhat stubbornly focused on its electronics business despite multiple years of declining profit or losses in this area.  (posting net losses in 6 of the last 7 years).</a:t>
            </a:r>
            <a:endParaRPr lang="en-US" dirty="0"/>
          </a:p>
          <a:p>
            <a:pPr>
              <a:defRPr/>
            </a:pPr>
            <a:endParaRPr lang="en-US" dirty="0" smtClean="0"/>
          </a:p>
          <a:p>
            <a:pPr defTabSz="895838">
              <a:defRPr/>
            </a:pPr>
            <a:endParaRPr lang="en-US" dirty="0"/>
          </a:p>
          <a:p>
            <a:pPr defTabSz="895838">
              <a:defRPr/>
            </a:pPr>
            <a:r>
              <a:rPr lang="en-US" dirty="0" smtClean="0"/>
              <a:t>Pitfalls:  Companies that believed their strategic and tactical positions meant that they were immune to the changes happening around them, or “our industry is different”</a:t>
            </a:r>
          </a:p>
          <a:p>
            <a:endParaRPr lang="en-US" dirty="0" smtClean="0"/>
          </a:p>
          <a:p>
            <a:r>
              <a:rPr lang="en-US" dirty="0" smtClean="0"/>
              <a:t>On the flip side:  Competitors or upstarts in the marketplace were innovating to create a different future for themselves.  (Amazon, Apple, Netflix)</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2675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1F13-194E-4D65-A77D-4787BDB1F7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45058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93488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77863"/>
            <a:ext cx="4572000" cy="3430587"/>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Electricity prices have fallen considerably over the last decade and they are expected to persist looking forward.</a:t>
            </a:r>
          </a:p>
          <a:p>
            <a:endParaRPr lang="en-US" altLang="en-US" dirty="0" smtClean="0">
              <a:latin typeface="Arial" pitchFamily="34" charset="0"/>
            </a:endParaRPr>
          </a:p>
          <a:p>
            <a:r>
              <a:rPr lang="en-US" altLang="en-US" dirty="0" smtClean="0">
                <a:latin typeface="Arial" pitchFamily="34" charset="0"/>
              </a:rPr>
              <a:t>Prior to the recession that hit in 2008, power prices across many of the major competitive regions such as Massachusetts, New York, Pennsylvania and Illinois saw average prices in the range of $45 - $75/MWh.  These prices fell off sharply with the economic contraction and have stayed in the range of $30 - $50/MWh since 2009.</a:t>
            </a:r>
          </a:p>
          <a:p>
            <a:endParaRPr lang="en-US" altLang="en-US" dirty="0" smtClean="0">
              <a:latin typeface="Arial" pitchFamily="34" charset="0"/>
            </a:endParaRPr>
          </a:p>
          <a:p>
            <a:r>
              <a:rPr lang="en-US" altLang="en-US" dirty="0" smtClean="0">
                <a:latin typeface="Arial" pitchFamily="34" charset="0"/>
              </a:rPr>
              <a:t>Electricity can be purchased in advance as a means of hedging uncertainty in the market and these forward prices fall in a range from $30 - $42/MWh through 2020.</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06" eaLnBrk="0" hangingPunct="0">
              <a:defRPr>
                <a:solidFill>
                  <a:schemeClr val="tx1"/>
                </a:solidFill>
                <a:latin typeface="Arial" pitchFamily="34" charset="0"/>
              </a:defRPr>
            </a:lvl1pPr>
            <a:lvl2pPr marL="745582" indent="-286762" defTabSz="925606" eaLnBrk="0" hangingPunct="0">
              <a:defRPr>
                <a:solidFill>
                  <a:schemeClr val="tx1"/>
                </a:solidFill>
                <a:latin typeface="Arial" pitchFamily="34" charset="0"/>
              </a:defRPr>
            </a:lvl2pPr>
            <a:lvl3pPr marL="1147049" indent="-229410" defTabSz="925606" eaLnBrk="0" hangingPunct="0">
              <a:defRPr>
                <a:solidFill>
                  <a:schemeClr val="tx1"/>
                </a:solidFill>
                <a:latin typeface="Arial" pitchFamily="34" charset="0"/>
              </a:defRPr>
            </a:lvl3pPr>
            <a:lvl4pPr marL="1605869" indent="-229410" defTabSz="925606" eaLnBrk="0" hangingPunct="0">
              <a:defRPr>
                <a:solidFill>
                  <a:schemeClr val="tx1"/>
                </a:solidFill>
                <a:latin typeface="Arial" pitchFamily="34" charset="0"/>
              </a:defRPr>
            </a:lvl4pPr>
            <a:lvl5pPr marL="2064688" indent="-229410" defTabSz="925606" eaLnBrk="0" hangingPunct="0">
              <a:defRPr>
                <a:solidFill>
                  <a:schemeClr val="tx1"/>
                </a:solidFill>
                <a:latin typeface="Arial" pitchFamily="34" charset="0"/>
              </a:defRPr>
            </a:lvl5pPr>
            <a:lvl6pPr marL="2523508" indent="-229410" defTabSz="925606" eaLnBrk="0" fontAlgn="base" hangingPunct="0">
              <a:spcBef>
                <a:spcPct val="0"/>
              </a:spcBef>
              <a:spcAft>
                <a:spcPct val="0"/>
              </a:spcAft>
              <a:defRPr>
                <a:solidFill>
                  <a:schemeClr val="tx1"/>
                </a:solidFill>
                <a:latin typeface="Arial" pitchFamily="34" charset="0"/>
              </a:defRPr>
            </a:lvl6pPr>
            <a:lvl7pPr marL="2982328" indent="-229410" defTabSz="925606" eaLnBrk="0" fontAlgn="base" hangingPunct="0">
              <a:spcBef>
                <a:spcPct val="0"/>
              </a:spcBef>
              <a:spcAft>
                <a:spcPct val="0"/>
              </a:spcAft>
              <a:defRPr>
                <a:solidFill>
                  <a:schemeClr val="tx1"/>
                </a:solidFill>
                <a:latin typeface="Arial" pitchFamily="34" charset="0"/>
              </a:defRPr>
            </a:lvl7pPr>
            <a:lvl8pPr marL="3441148" indent="-229410" defTabSz="925606" eaLnBrk="0" fontAlgn="base" hangingPunct="0">
              <a:spcBef>
                <a:spcPct val="0"/>
              </a:spcBef>
              <a:spcAft>
                <a:spcPct val="0"/>
              </a:spcAft>
              <a:defRPr>
                <a:solidFill>
                  <a:schemeClr val="tx1"/>
                </a:solidFill>
                <a:latin typeface="Arial" pitchFamily="34" charset="0"/>
              </a:defRPr>
            </a:lvl8pPr>
            <a:lvl9pPr marL="3899967" indent="-229410" defTabSz="925606" eaLnBrk="0" fontAlgn="base" hangingPunct="0">
              <a:spcBef>
                <a:spcPct val="0"/>
              </a:spcBef>
              <a:spcAft>
                <a:spcPct val="0"/>
              </a:spcAft>
              <a:defRPr>
                <a:solidFill>
                  <a:schemeClr val="tx1"/>
                </a:solidFill>
                <a:latin typeface="Arial" pitchFamily="34" charset="0"/>
              </a:defRPr>
            </a:lvl9pPr>
          </a:lstStyle>
          <a:p>
            <a:pPr eaLnBrk="1" hangingPunct="1"/>
            <a:fld id="{2FE5D166-D109-4549-B9EF-0A2C9A583273}" type="slidenum">
              <a:rPr lang="en-US" altLang="en-US" smtClean="0">
                <a:solidFill>
                  <a:prstClr val="black"/>
                </a:solidFill>
              </a:rPr>
              <a:pPr eaLnBrk="1" hangingPunct="1"/>
              <a:t>31</a:t>
            </a:fld>
            <a:endParaRPr lang="en-US" alt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087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any further, Let’s get on the same page with what is Innovation? </a:t>
            </a:r>
          </a:p>
          <a:p>
            <a:endParaRPr lang="en-US" dirty="0"/>
          </a:p>
          <a:p>
            <a:r>
              <a:rPr lang="en-US" dirty="0" smtClean="0"/>
              <a:t>Different definitions of Innovation:</a:t>
            </a:r>
          </a:p>
          <a:p>
            <a:endParaRPr lang="en-US" dirty="0" smtClean="0"/>
          </a:p>
          <a:p>
            <a:r>
              <a:rPr lang="en-US" dirty="0" smtClean="0"/>
              <a:t>First,</a:t>
            </a:r>
            <a:r>
              <a:rPr lang="en-US" baseline="0" dirty="0" smtClean="0"/>
              <a:t> we want to differentiate innovation from continuous improvement – linear, incremental improvement within an existing process</a:t>
            </a:r>
          </a:p>
          <a:p>
            <a:endParaRPr lang="en-US" baseline="0" dirty="0" smtClean="0"/>
          </a:p>
          <a:p>
            <a:r>
              <a:rPr lang="en-US" baseline="0" dirty="0" smtClean="0"/>
              <a:t>Innovation is defined within Exelon policy documents covering innovation</a:t>
            </a:r>
          </a:p>
          <a:p>
            <a:endParaRPr lang="en-US" baseline="0" dirty="0" smtClean="0"/>
          </a:p>
          <a:p>
            <a:r>
              <a:rPr lang="en-US" baseline="0" dirty="0" smtClean="0"/>
              <a:t>Read the 5 bullets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832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any further, Let’s get on the same page with what is Innovation? </a:t>
            </a:r>
          </a:p>
          <a:p>
            <a:endParaRPr lang="en-US" dirty="0"/>
          </a:p>
          <a:p>
            <a:r>
              <a:rPr lang="en-US" dirty="0" smtClean="0"/>
              <a:t>Different definitions of Innovation:</a:t>
            </a:r>
          </a:p>
          <a:p>
            <a:endParaRPr lang="en-US" dirty="0" smtClean="0"/>
          </a:p>
          <a:p>
            <a:r>
              <a:rPr lang="en-US" dirty="0" smtClean="0"/>
              <a:t>First,</a:t>
            </a:r>
            <a:r>
              <a:rPr lang="en-US" baseline="0" dirty="0" smtClean="0"/>
              <a:t> we want to differentiate innovation from continuous improvement – linear, incremental improvement within an existing process</a:t>
            </a:r>
          </a:p>
          <a:p>
            <a:endParaRPr lang="en-US" baseline="0" dirty="0" smtClean="0"/>
          </a:p>
          <a:p>
            <a:r>
              <a:rPr lang="en-US" baseline="0" dirty="0" smtClean="0"/>
              <a:t>Innovation is defined within Exelon policy documents covering innovation</a:t>
            </a:r>
          </a:p>
          <a:p>
            <a:endParaRPr lang="en-US" baseline="0" dirty="0" smtClean="0"/>
          </a:p>
          <a:p>
            <a:r>
              <a:rPr lang="en-US" baseline="0" dirty="0" smtClean="0"/>
              <a:t>Read the 5 bullets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183225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a:t>
            </a:r>
          </a:p>
          <a:p>
            <a:endParaRPr lang="en-US" dirty="0"/>
          </a:p>
          <a:p>
            <a:r>
              <a:rPr lang="en-US" dirty="0" smtClean="0"/>
              <a:t>We are moving to the audience participation portion.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27136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Drucker: considered by many to be the founder of modern corporate management (</a:t>
            </a:r>
            <a:r>
              <a:rPr lang="en-US" dirty="0" err="1" smtClean="0"/>
              <a:t>dec.</a:t>
            </a:r>
            <a:r>
              <a:rPr lang="en-US" dirty="0" smtClean="0"/>
              <a:t> 2011)</a:t>
            </a:r>
          </a:p>
          <a:p>
            <a:r>
              <a:rPr lang="en-US" dirty="0" smtClean="0"/>
              <a:t>Edward Abby:  philosophical / </a:t>
            </a:r>
            <a:r>
              <a:rPr lang="en-US" dirty="0" err="1" smtClean="0"/>
              <a:t>polictical</a:t>
            </a:r>
            <a:r>
              <a:rPr lang="en-US" dirty="0" smtClean="0"/>
              <a:t> author (</a:t>
            </a:r>
            <a:r>
              <a:rPr lang="en-US" dirty="0" err="1" smtClean="0"/>
              <a:t>dec.</a:t>
            </a:r>
            <a:r>
              <a:rPr lang="en-US" dirty="0" smtClean="0"/>
              <a:t> 1989)</a:t>
            </a:r>
          </a:p>
          <a:p>
            <a:r>
              <a:rPr lang="en-US" dirty="0" smtClean="0"/>
              <a:t>Steve Jobs:  pioneer of Apple (</a:t>
            </a:r>
            <a:r>
              <a:rPr lang="en-US" dirty="0" err="1" smtClean="0"/>
              <a:t>dec.</a:t>
            </a:r>
            <a:r>
              <a:rPr lang="en-US" dirty="0" smtClean="0"/>
              <a:t> 2011)</a:t>
            </a:r>
          </a:p>
          <a:p>
            <a:r>
              <a:rPr lang="en-US" dirty="0" smtClean="0"/>
              <a:t>Margaret Heffernan:  Business workman and author (1955 - )</a:t>
            </a:r>
          </a:p>
          <a:p>
            <a:r>
              <a:rPr lang="en-US" dirty="0" smtClean="0"/>
              <a:t>Eric Hoffer:  Social philosopher (</a:t>
            </a:r>
            <a:r>
              <a:rPr lang="en-US" dirty="0" err="1" smtClean="0"/>
              <a:t>dec</a:t>
            </a:r>
            <a:r>
              <a:rPr lang="en-US" dirty="0" smtClean="0"/>
              <a:t> – 1983)</a:t>
            </a:r>
          </a:p>
          <a:p>
            <a:r>
              <a:rPr lang="en-US" dirty="0" smtClean="0"/>
              <a:t>Jay Abraham:  Corporate strategy consultant (1949 - )</a:t>
            </a:r>
          </a:p>
          <a:p>
            <a:r>
              <a:rPr lang="en-US" dirty="0" smtClean="0"/>
              <a:t>Einstein:  theoretical physicist ( </a:t>
            </a:r>
            <a:r>
              <a:rPr lang="en-US" dirty="0" err="1" smtClean="0"/>
              <a:t>dec.</a:t>
            </a:r>
            <a:r>
              <a:rPr lang="en-US" dirty="0" smtClean="0"/>
              <a:t> 1955)</a:t>
            </a:r>
          </a:p>
          <a:p>
            <a:r>
              <a:rPr lang="en-US" dirty="0" err="1" smtClean="0"/>
              <a:t>Brene</a:t>
            </a:r>
            <a:r>
              <a:rPr lang="en-US" dirty="0" smtClean="0"/>
              <a:t> Brown:  Research professor in area of social work at </a:t>
            </a:r>
            <a:r>
              <a:rPr lang="en-US" dirty="0" err="1" smtClean="0"/>
              <a:t>Univ</a:t>
            </a:r>
            <a:r>
              <a:rPr lang="en-US" dirty="0" smtClean="0"/>
              <a:t> of Houston (1965 -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86083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Susan</a:t>
            </a:r>
          </a:p>
          <a:p>
            <a:endParaRPr lang="en-US" dirty="0" smtClean="0"/>
          </a:p>
          <a:p>
            <a:r>
              <a:rPr lang="en-US" dirty="0" smtClean="0"/>
              <a:t>“How many of you had to look twice</a:t>
            </a:r>
            <a:r>
              <a:rPr lang="en-US" baseline="0" dirty="0" smtClean="0"/>
              <a:t> at that piece of fruit on this slide?”</a:t>
            </a:r>
          </a:p>
          <a:p>
            <a:endParaRPr lang="en-US" baseline="0" dirty="0" smtClean="0"/>
          </a:p>
          <a:p>
            <a:r>
              <a:rPr lang="en-US" baseline="0" dirty="0" smtClean="0"/>
              <a:t>Innovation must involve ambiguity and risk or its not innovative….</a:t>
            </a:r>
          </a:p>
          <a:p>
            <a:pPr marL="628576" lvl="1" indent="-171430">
              <a:buFont typeface="Arial" panose="020B0604020202020204" pitchFamily="34" charset="0"/>
              <a:buChar char="•"/>
            </a:pPr>
            <a:r>
              <a:rPr lang="en-US" baseline="0" dirty="0" smtClean="0"/>
              <a:t>Henry Ford said if “I had asked people what they wanted, they would have said faster horses.”</a:t>
            </a:r>
          </a:p>
          <a:p>
            <a:pPr marL="628576" lvl="1" indent="-171430">
              <a:buFont typeface="Arial" panose="020B0604020202020204" pitchFamily="34" charset="0"/>
              <a:buChar char="•"/>
            </a:pPr>
            <a:endParaRPr lang="en-US" baseline="0" dirty="0" smtClean="0"/>
          </a:p>
          <a:p>
            <a:r>
              <a:rPr lang="en-US" baseline="0" dirty="0" smtClean="0"/>
              <a:t>Failures are supposed to occur, or you are not  really innovating.</a:t>
            </a:r>
          </a:p>
          <a:p>
            <a:endParaRPr lang="en-US" baseline="0" dirty="0" smtClean="0"/>
          </a:p>
          <a:p>
            <a:r>
              <a:rPr lang="en-US" baseline="0" dirty="0" smtClean="0"/>
              <a:t>Paint a picture of all the things that nuclear leaders are NOT comfortable with, and you have a pretty good picture of innovation.</a:t>
            </a:r>
          </a:p>
          <a:p>
            <a:pPr marL="628576" lvl="1" indent="-171430">
              <a:buFont typeface="Arial" panose="020B0604020202020204" pitchFamily="34" charset="0"/>
              <a:buChar char="•"/>
            </a:pPr>
            <a:r>
              <a:rPr lang="en-US" baseline="0" dirty="0" smtClean="0"/>
              <a:t>But that doesn’t mean we can’t innovate….just need to learn how to behave differently.</a:t>
            </a:r>
          </a:p>
          <a:p>
            <a:endParaRPr lang="en-US" dirty="0"/>
          </a:p>
        </p:txBody>
      </p:sp>
      <p:sp>
        <p:nvSpPr>
          <p:cNvPr id="4" name="Slide Number Placeholder 3"/>
          <p:cNvSpPr>
            <a:spLocks noGrp="1"/>
          </p:cNvSpPr>
          <p:nvPr>
            <p:ph type="sldNum" sz="quarter" idx="10"/>
          </p:nvPr>
        </p:nvSpPr>
        <p:spPr/>
        <p:txBody>
          <a:bodyPr/>
          <a:lstStyle/>
          <a:p>
            <a:fld id="{C361E8CC-4BBF-4B64-BFE5-39817B6474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31095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Susan</a:t>
            </a:r>
          </a:p>
          <a:p>
            <a:endParaRPr lang="en-US" dirty="0" smtClean="0"/>
          </a:p>
          <a:p>
            <a:r>
              <a:rPr lang="en-US" dirty="0" smtClean="0"/>
              <a:t>Really developing something</a:t>
            </a:r>
            <a:r>
              <a:rPr lang="en-US" baseline="0" dirty="0" smtClean="0"/>
              <a:t> innovative doesn’t happen on the first try.  </a:t>
            </a:r>
          </a:p>
          <a:p>
            <a:endParaRPr lang="en-US" baseline="0" dirty="0" smtClean="0"/>
          </a:p>
          <a:p>
            <a:r>
              <a:rPr lang="en-US" baseline="0" dirty="0" smtClean="0"/>
              <a:t>You can’t just “tell” someone to go innovate.  A team needs purpose / direction, support and follow-up.</a:t>
            </a:r>
          </a:p>
          <a:p>
            <a:endParaRPr lang="en-US" baseline="0" dirty="0" smtClean="0"/>
          </a:p>
          <a:p>
            <a:r>
              <a:rPr lang="en-US" baseline="0" dirty="0" smtClean="0"/>
              <a:t>Groups / diversity were what made the development of the computer happen.  Many different people had their “hands” in that over many years.</a:t>
            </a:r>
          </a:p>
          <a:p>
            <a:endParaRPr lang="en-US" baseline="0" dirty="0" smtClean="0"/>
          </a:p>
          <a:p>
            <a:r>
              <a:rPr lang="en-US" baseline="0" dirty="0" smtClean="0"/>
              <a:t>Perhaps the hardest to accept, we need to recognize progress as a series of “learnings” or needed changes toward a valuable end.  And these incremental steps need to be rewarded, even though the “value” isn’t visible yet.</a:t>
            </a:r>
          </a:p>
          <a:p>
            <a:endParaRPr lang="en-US" dirty="0"/>
          </a:p>
        </p:txBody>
      </p:sp>
      <p:sp>
        <p:nvSpPr>
          <p:cNvPr id="4" name="Slide Number Placeholder 3"/>
          <p:cNvSpPr>
            <a:spLocks noGrp="1"/>
          </p:cNvSpPr>
          <p:nvPr>
            <p:ph type="sldNum" sz="quarter" idx="10"/>
          </p:nvPr>
        </p:nvSpPr>
        <p:spPr/>
        <p:txBody>
          <a:bodyPr/>
          <a:lstStyle/>
          <a:p>
            <a:fld id="{C361E8CC-4BBF-4B64-BFE5-39817B6474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4993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Joan</a:t>
            </a:r>
          </a:p>
          <a:p>
            <a:endParaRPr lang="en-US" dirty="0" smtClean="0"/>
          </a:p>
          <a:p>
            <a:r>
              <a:rPr lang="en-US" dirty="0" smtClean="0"/>
              <a:t>One of our objectives</a:t>
            </a:r>
            <a:r>
              <a:rPr lang="en-US" baseline="0" dirty="0" smtClean="0"/>
              <a:t> was to develop a deeper understanding of what drives and stifles a culture of innovation.</a:t>
            </a:r>
          </a:p>
          <a:p>
            <a:endParaRPr lang="en-US" baseline="0" dirty="0" smtClean="0"/>
          </a:p>
          <a:p>
            <a:r>
              <a:rPr lang="en-US" baseline="0" dirty="0" smtClean="0"/>
              <a:t>The discussion of culture is not new to our organization.  We can define culture as “the way we do things around here, including your organization’s beliefs, values and behavioral norms.”</a:t>
            </a:r>
          </a:p>
          <a:p>
            <a:endParaRPr lang="en-US" baseline="0" dirty="0" smtClean="0"/>
          </a:p>
          <a:p>
            <a:r>
              <a:rPr lang="en-US" baseline="0" dirty="0" smtClean="0"/>
              <a:t>Bring up Disney quote and read.</a:t>
            </a:r>
          </a:p>
          <a:p>
            <a:endParaRPr lang="en-US" baseline="0" dirty="0" smtClean="0"/>
          </a:p>
          <a:p>
            <a:r>
              <a:rPr lang="en-US" baseline="0" dirty="0" smtClean="0"/>
              <a:t>In the pursuit of innovation for creation of new value, organizational culture has been shown to be a driver that has a larger impact on success than things like resources or processes.</a:t>
            </a:r>
          </a:p>
          <a:p>
            <a:endParaRPr lang="en-US" baseline="0" dirty="0" smtClean="0"/>
          </a:p>
          <a:p>
            <a:r>
              <a:rPr lang="en-US" baseline="0" dirty="0" smtClean="0"/>
              <a:t>There are some essential conditions:</a:t>
            </a:r>
          </a:p>
          <a:p>
            <a:pPr marL="171430" indent="-171430">
              <a:buFont typeface="Arial" panose="020B0604020202020204" pitchFamily="34" charset="0"/>
              <a:buChar char="•"/>
            </a:pPr>
            <a:r>
              <a:rPr lang="en-US" baseline="0" dirty="0" smtClean="0"/>
              <a:t>Strong leadership – earlier Susan talked about the direct role of leaders in innovation teams</a:t>
            </a:r>
          </a:p>
          <a:p>
            <a:pPr marL="171430" indent="-171430">
              <a:buFont typeface="Arial" panose="020B0604020202020204" pitchFamily="34" charset="0"/>
              <a:buChar char="•"/>
            </a:pPr>
            <a:r>
              <a:rPr lang="en-US" baseline="0" dirty="0" smtClean="0"/>
              <a:t>Creative abrasion:  this is where a more challenging problem or greater conflict leads to superior solutions</a:t>
            </a:r>
          </a:p>
          <a:p>
            <a:pPr marL="171430" indent="-171430">
              <a:buFont typeface="Arial" panose="020B0604020202020204" pitchFamily="34" charset="0"/>
              <a:buChar char="•"/>
            </a:pPr>
            <a:r>
              <a:rPr lang="en-US" baseline="0" dirty="0" smtClean="0"/>
              <a:t>Acceptance of failure:  Thomas Edison once said:  I have not failed, I have just found 10,000 ways that won’t work.</a:t>
            </a:r>
          </a:p>
          <a:p>
            <a:pPr marL="171430" indent="-171430">
              <a:buFont typeface="Arial" panose="020B0604020202020204" pitchFamily="34" charset="0"/>
              <a:buChar char="•"/>
            </a:pPr>
            <a:r>
              <a:rPr lang="en-US" baseline="0" dirty="0" smtClean="0"/>
              <a:t>Openness to question everything (by anyone)</a:t>
            </a:r>
          </a:p>
          <a:p>
            <a:pPr marL="171430" indent="-171430">
              <a:buFont typeface="Arial" panose="020B0604020202020204" pitchFamily="34" charset="0"/>
              <a:buChar char="•"/>
            </a:pPr>
            <a:r>
              <a:rPr lang="en-US" baseline="0" dirty="0" smtClean="0"/>
              <a:t>Bias to experimentation:  since we learned that innovation involves needed failures, the more experiments / prototyping you can do, the more positive eventual results you will obtain.</a:t>
            </a:r>
          </a:p>
          <a:p>
            <a:pPr marL="171430" indent="-171430">
              <a:buFont typeface="Arial" panose="020B0604020202020204" pitchFamily="34" charset="0"/>
              <a:buChar char="•"/>
            </a:pPr>
            <a:r>
              <a:rPr lang="en-US" baseline="0" dirty="0" smtClean="0"/>
              <a:t>Seeking unique combos:  these are the more likely success stories now that the traditional “inventions”</a:t>
            </a:r>
          </a:p>
          <a:p>
            <a:endParaRPr lang="en-US" dirty="0"/>
          </a:p>
        </p:txBody>
      </p:sp>
      <p:sp>
        <p:nvSpPr>
          <p:cNvPr id="4" name="Slide Number Placeholder 3"/>
          <p:cNvSpPr>
            <a:spLocks noGrp="1"/>
          </p:cNvSpPr>
          <p:nvPr>
            <p:ph type="sldNum" sz="quarter" idx="10"/>
          </p:nvPr>
        </p:nvSpPr>
        <p:spPr/>
        <p:txBody>
          <a:bodyPr/>
          <a:lstStyle/>
          <a:p>
            <a:fld id="{C361E8CC-4BBF-4B64-BFE5-39817B6474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741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B6888-B8AD-4C4C-A7A0-A443934D47C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1345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Joan</a:t>
            </a:r>
          </a:p>
          <a:p>
            <a:endParaRPr lang="en-US" dirty="0" smtClean="0"/>
          </a:p>
          <a:p>
            <a:r>
              <a:rPr lang="en-US" dirty="0" smtClean="0"/>
              <a:t>On the flip side, there are certain</a:t>
            </a:r>
            <a:r>
              <a:rPr lang="en-US" baseline="0" dirty="0" smtClean="0"/>
              <a:t> things that can stifle innovation, and quickly:</a:t>
            </a:r>
          </a:p>
          <a:p>
            <a:endParaRPr lang="en-US" baseline="0" dirty="0" smtClean="0"/>
          </a:p>
          <a:p>
            <a:r>
              <a:rPr lang="en-US" baseline="0" dirty="0" smtClean="0"/>
              <a:t>I like this quote:  ‘big ideas….”    Consider for a moment how quickly a new idea is killed in your org or at your site (and by whom)</a:t>
            </a:r>
          </a:p>
          <a:p>
            <a:endParaRPr lang="en-US" baseline="0" dirty="0" smtClean="0"/>
          </a:p>
          <a:p>
            <a:r>
              <a:rPr lang="en-US" baseline="0" dirty="0" smtClean="0"/>
              <a:t>Here are some sure-fire ways to stifle innovation:</a:t>
            </a:r>
          </a:p>
          <a:p>
            <a:pPr marL="171430" indent="-171430">
              <a:buFont typeface="Arial" panose="020B0604020202020204" pitchFamily="34" charset="0"/>
              <a:buChar char="•"/>
            </a:pPr>
            <a:r>
              <a:rPr lang="en-US" baseline="0" dirty="0" smtClean="0"/>
              <a:t>Instead of “but”, use “yes, and”</a:t>
            </a:r>
          </a:p>
          <a:p>
            <a:pPr marL="171430" indent="-171430">
              <a:buFont typeface="Arial" panose="020B0604020202020204" pitchFamily="34" charset="0"/>
              <a:buChar char="•"/>
            </a:pPr>
            <a:r>
              <a:rPr lang="en-US" baseline="0" dirty="0" smtClean="0"/>
              <a:t>Providing too many specifications or rules</a:t>
            </a:r>
          </a:p>
          <a:p>
            <a:pPr marL="171430" indent="-171430">
              <a:buFont typeface="Arial" panose="020B0604020202020204" pitchFamily="34" charset="0"/>
              <a:buChar char="•"/>
            </a:pPr>
            <a:r>
              <a:rPr lang="en-US" baseline="0" dirty="0" smtClean="0"/>
              <a:t>Asking for preciseness (when not needed)</a:t>
            </a:r>
          </a:p>
          <a:p>
            <a:pPr marL="171430" indent="-171430">
              <a:buFont typeface="Arial" panose="020B0604020202020204" pitchFamily="34" charset="0"/>
              <a:buChar char="•"/>
            </a:pPr>
            <a:r>
              <a:rPr lang="en-US" baseline="0" dirty="0" smtClean="0"/>
              <a:t>Miscues </a:t>
            </a:r>
          </a:p>
          <a:p>
            <a:pPr marL="171430" indent="-171430">
              <a:buFont typeface="Arial" panose="020B0604020202020204" pitchFamily="34" charset="0"/>
              <a:buChar char="•"/>
            </a:pPr>
            <a:r>
              <a:rPr lang="en-US" baseline="0" dirty="0" smtClean="0"/>
              <a:t>Baggage:  “when we tried that….”’ I know that will never work., </a:t>
            </a:r>
            <a:r>
              <a:rPr lang="en-US" baseline="0" dirty="0" err="1" smtClean="0"/>
              <a:t>etc</a:t>
            </a:r>
            <a:endParaRPr lang="en-US" baseline="0" dirty="0" smtClean="0"/>
          </a:p>
          <a:p>
            <a:pPr marL="171430" indent="-171430">
              <a:buFont typeface="Arial" panose="020B0604020202020204" pitchFamily="34" charset="0"/>
              <a:buChar char="•"/>
            </a:pPr>
            <a:r>
              <a:rPr lang="en-US" baseline="0" dirty="0" smtClean="0"/>
              <a:t>keeping innovation disconnected from your normal operation.  </a:t>
            </a:r>
          </a:p>
          <a:p>
            <a:endParaRPr lang="en-US" dirty="0"/>
          </a:p>
        </p:txBody>
      </p:sp>
      <p:sp>
        <p:nvSpPr>
          <p:cNvPr id="4" name="Slide Number Placeholder 3"/>
          <p:cNvSpPr>
            <a:spLocks noGrp="1"/>
          </p:cNvSpPr>
          <p:nvPr>
            <p:ph type="sldNum" sz="quarter" idx="10"/>
          </p:nvPr>
        </p:nvSpPr>
        <p:spPr/>
        <p:txBody>
          <a:bodyPr/>
          <a:lstStyle/>
          <a:p>
            <a:fld id="{C361E8CC-4BBF-4B64-BFE5-39817B6474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202079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a:t>
            </a:r>
          </a:p>
          <a:p>
            <a:endParaRPr lang="en-US" dirty="0"/>
          </a:p>
          <a:p>
            <a:r>
              <a:rPr lang="en-US" dirty="0" smtClean="0"/>
              <a:t>We are moving to the audience participation portion.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71365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60898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89348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79450"/>
            <a:ext cx="4572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Electricity prices have fallen considerably over the last decade and they are expected to persist looking forward.</a:t>
            </a:r>
          </a:p>
          <a:p>
            <a:endParaRPr lang="en-US" altLang="en-US" dirty="0" smtClean="0">
              <a:latin typeface="Arial" pitchFamily="34" charset="0"/>
            </a:endParaRPr>
          </a:p>
          <a:p>
            <a:r>
              <a:rPr lang="en-US" altLang="en-US" dirty="0" smtClean="0">
                <a:latin typeface="Arial" pitchFamily="34" charset="0"/>
              </a:rPr>
              <a:t>Prior to the recession that hit in 2008, power prices across many of the major competitive regions such as Massachusetts, New York, Pennsylvania and Illinois saw average prices in the range of $45 - $75/MWh.  These prices fell off sharply with the economic contraction and have stayed in the range of $30 - $50/MWh since 2009.</a:t>
            </a:r>
          </a:p>
          <a:p>
            <a:endParaRPr lang="en-US" altLang="en-US" dirty="0" smtClean="0">
              <a:latin typeface="Arial" pitchFamily="34" charset="0"/>
            </a:endParaRPr>
          </a:p>
          <a:p>
            <a:r>
              <a:rPr lang="en-US" altLang="en-US" dirty="0" smtClean="0">
                <a:latin typeface="Arial" pitchFamily="34" charset="0"/>
              </a:rPr>
              <a:t>Electricity can be purchased in advance as a means of hedging uncertainty in the market and these forward prices fall in a range from $30 - $42/MWh through 2020.</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9" eaLnBrk="0" hangingPunct="0">
              <a:defRPr>
                <a:solidFill>
                  <a:schemeClr val="tx1"/>
                </a:solidFill>
                <a:latin typeface="Arial" pitchFamily="34" charset="0"/>
              </a:defRPr>
            </a:lvl1pPr>
            <a:lvl2pPr marL="742854" indent="-285713" defTabSz="922219" eaLnBrk="0" hangingPunct="0">
              <a:defRPr>
                <a:solidFill>
                  <a:schemeClr val="tx1"/>
                </a:solidFill>
                <a:latin typeface="Arial" pitchFamily="34" charset="0"/>
              </a:defRPr>
            </a:lvl2pPr>
            <a:lvl3pPr marL="1142852" indent="-228571" defTabSz="922219" eaLnBrk="0" hangingPunct="0">
              <a:defRPr>
                <a:solidFill>
                  <a:schemeClr val="tx1"/>
                </a:solidFill>
                <a:latin typeface="Arial" pitchFamily="34" charset="0"/>
              </a:defRPr>
            </a:lvl3pPr>
            <a:lvl4pPr marL="1599993" indent="-228571" defTabSz="922219" eaLnBrk="0" hangingPunct="0">
              <a:defRPr>
                <a:solidFill>
                  <a:schemeClr val="tx1"/>
                </a:solidFill>
                <a:latin typeface="Arial" pitchFamily="34" charset="0"/>
              </a:defRPr>
            </a:lvl4pPr>
            <a:lvl5pPr marL="2057133" indent="-228571" defTabSz="922219" eaLnBrk="0" hangingPunct="0">
              <a:defRPr>
                <a:solidFill>
                  <a:schemeClr val="tx1"/>
                </a:solidFill>
                <a:latin typeface="Arial" pitchFamily="34" charset="0"/>
              </a:defRPr>
            </a:lvl5pPr>
            <a:lvl6pPr marL="2514274" indent="-228571" defTabSz="922219" eaLnBrk="0" fontAlgn="base" hangingPunct="0">
              <a:spcBef>
                <a:spcPct val="0"/>
              </a:spcBef>
              <a:spcAft>
                <a:spcPct val="0"/>
              </a:spcAft>
              <a:defRPr>
                <a:solidFill>
                  <a:schemeClr val="tx1"/>
                </a:solidFill>
                <a:latin typeface="Arial" pitchFamily="34" charset="0"/>
              </a:defRPr>
            </a:lvl6pPr>
            <a:lvl7pPr marL="2971415" indent="-228571" defTabSz="922219" eaLnBrk="0" fontAlgn="base" hangingPunct="0">
              <a:spcBef>
                <a:spcPct val="0"/>
              </a:spcBef>
              <a:spcAft>
                <a:spcPct val="0"/>
              </a:spcAft>
              <a:defRPr>
                <a:solidFill>
                  <a:schemeClr val="tx1"/>
                </a:solidFill>
                <a:latin typeface="Arial" pitchFamily="34" charset="0"/>
              </a:defRPr>
            </a:lvl7pPr>
            <a:lvl8pPr marL="3428556" indent="-228571" defTabSz="922219" eaLnBrk="0" fontAlgn="base" hangingPunct="0">
              <a:spcBef>
                <a:spcPct val="0"/>
              </a:spcBef>
              <a:spcAft>
                <a:spcPct val="0"/>
              </a:spcAft>
              <a:defRPr>
                <a:solidFill>
                  <a:schemeClr val="tx1"/>
                </a:solidFill>
                <a:latin typeface="Arial" pitchFamily="34" charset="0"/>
              </a:defRPr>
            </a:lvl8pPr>
            <a:lvl9pPr marL="3885696" indent="-228571" defTabSz="922219" eaLnBrk="0" fontAlgn="base" hangingPunct="0">
              <a:spcBef>
                <a:spcPct val="0"/>
              </a:spcBef>
              <a:spcAft>
                <a:spcPct val="0"/>
              </a:spcAft>
              <a:defRPr>
                <a:solidFill>
                  <a:schemeClr val="tx1"/>
                </a:solidFill>
                <a:latin typeface="Arial" pitchFamily="34" charset="0"/>
              </a:defRPr>
            </a:lvl9pPr>
          </a:lstStyle>
          <a:p>
            <a:pPr eaLnBrk="1" hangingPunct="1"/>
            <a:fld id="{2FE5D166-D109-4549-B9EF-0A2C9A583273}" type="slidenum">
              <a:rPr lang="en-US" altLang="en-US" smtClean="0">
                <a:solidFill>
                  <a:prstClr val="black"/>
                </a:solidFill>
              </a:rPr>
              <a:pPr eaLnBrk="1" hangingPunct="1"/>
              <a:t>14</a:t>
            </a:fld>
            <a:endParaRPr lang="en-US"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087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7196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44A11-A4F4-4780-8680-6DC3D5389D9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8404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44A11-A4F4-4780-8680-6DC3D5389D9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61646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0080" y="2847975"/>
            <a:ext cx="6096760" cy="1172210"/>
          </a:xfrm>
        </p:spPr>
        <p:txBody>
          <a:bodyPr>
            <a:normAutofit/>
          </a:bodyPr>
          <a:lstStyle>
            <a:lvl1pPr algn="ctr">
              <a:defRPr sz="3800"/>
            </a:lvl1pPr>
          </a:lstStyle>
          <a:p>
            <a:r>
              <a:rPr lang="en-US" smtClean="0"/>
              <a:t>Click to edit Master title style</a:t>
            </a:r>
            <a:endParaRPr lang="en-US"/>
          </a:p>
        </p:txBody>
      </p:sp>
      <p:sp>
        <p:nvSpPr>
          <p:cNvPr id="3" name="Subtitle 2"/>
          <p:cNvSpPr>
            <a:spLocks noGrp="1"/>
          </p:cNvSpPr>
          <p:nvPr>
            <p:ph type="subTitle" idx="1"/>
          </p:nvPr>
        </p:nvSpPr>
        <p:spPr>
          <a:xfrm>
            <a:off x="3134200" y="4148455"/>
            <a:ext cx="5656747" cy="1117600"/>
          </a:xfrm>
        </p:spPr>
        <p:txBody>
          <a:bodyPr>
            <a:normAutofit/>
          </a:bodyPr>
          <a:lstStyle>
            <a:lvl1pPr marL="0" indent="0" algn="ctr">
              <a:lnSpc>
                <a:spcPct val="80000"/>
              </a:lnSpc>
              <a:buNone/>
              <a:defRPr sz="2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4" name="Date Placeholder 3"/>
          <p:cNvSpPr>
            <a:spLocks noGrp="1"/>
          </p:cNvSpPr>
          <p:nvPr>
            <p:ph type="dt" sz="half" idx="10"/>
          </p:nvPr>
        </p:nvSpPr>
        <p:spPr/>
        <p:txBody>
          <a:bodyPr/>
          <a:lstStyle/>
          <a:p>
            <a:fld id="{A9347D1C-6584-0440-AF5C-8243A0D15C8C}"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57267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47D1C-6584-0440-AF5C-8243A0D15C8C}"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16767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47D1C-6584-0440-AF5C-8243A0D15C8C}"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83222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5217"/>
            <a:ext cx="7772400" cy="132663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81856"/>
            <a:ext cx="6400800" cy="1154095"/>
          </a:xfrm>
        </p:spPr>
        <p:txBody>
          <a:bodyPr/>
          <a:lstStyle>
            <a:lvl1pPr marL="0" indent="0" algn="ctr">
              <a:buNone/>
              <a:defRPr>
                <a:solidFill>
                  <a:srgbClr val="3966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F55D381-3D5F-0441-A394-A494153DC7D6}" type="datetimeFigureOut">
              <a:rPr lang="en-US" smtClean="0"/>
              <a:pPr/>
              <a:t>12/13/2016</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8D22477-DC1A-8149-B3C1-EFC6358C6140}" type="slidenum">
              <a:rPr lang="en-US" smtClean="0"/>
              <a:pPr/>
              <a:t>‹#›</a:t>
            </a:fld>
            <a:endParaRPr lang="en-US"/>
          </a:p>
        </p:txBody>
      </p:sp>
    </p:spTree>
    <p:extLst>
      <p:ext uri="{BB962C8B-B14F-4D97-AF65-F5344CB8AC3E}">
        <p14:creationId xmlns:p14="http://schemas.microsoft.com/office/powerpoint/2010/main" val="357220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61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01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12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8" name="Footer Placeholder 7"/>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5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4" name="Footer Placeholder 3"/>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42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3" name="Footer Placeholder 2"/>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158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47D1C-6584-0440-AF5C-8243A0D15C8C}"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3123372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513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402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a:xfrm>
            <a:off x="350958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31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7"/>
          <p:cNvSpPr>
            <a:spLocks noGrp="1"/>
          </p:cNvSpPr>
          <p:nvPr>
            <p:ph sz="quarter" idx="16"/>
          </p:nvPr>
        </p:nvSpPr>
        <p:spPr>
          <a:xfrm>
            <a:off x="34290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1F497D">
                    <a:lumMod val="60000"/>
                    <a:lumOff val="40000"/>
                  </a:srgbClr>
                </a:solidFill>
              </a:rPr>
              <a:pPr algn="r"/>
              <a:t>‹#›</a:t>
            </a:fld>
            <a:endParaRPr lang="en-US" sz="800" dirty="0">
              <a:solidFill>
                <a:srgbClr val="1F497D">
                  <a:lumMod val="60000"/>
                  <a:lumOff val="40000"/>
                </a:srgbClr>
              </a:solidFill>
            </a:endParaRPr>
          </a:p>
        </p:txBody>
      </p:sp>
      <p:sp>
        <p:nvSpPr>
          <p:cNvPr id="45"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18132276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8" name="Picture 7"/>
          <p:cNvPicPr>
            <a:picLocks noChangeAspect="1"/>
          </p:cNvPicPr>
          <p:nvPr/>
        </p:nvPicPr>
        <p:blipFill>
          <a:blip r:embed="rId3" cstate="print"/>
          <a:stretch>
            <a:fillRect/>
          </a:stretch>
        </p:blipFill>
        <p:spPr>
          <a:xfrm>
            <a:off x="5419725" y="6077316"/>
            <a:ext cx="3427340" cy="463804"/>
          </a:xfrm>
          <a:prstGeom prst="rect">
            <a:avLst/>
          </a:prstGeom>
        </p:spPr>
      </p:pic>
      <p:pic>
        <p:nvPicPr>
          <p:cNvPr id="6" name="Picture 3" descr="C:\Users\peter.eatroff\Desktop\aCoverNoImg.png"/>
          <p:cNvPicPr>
            <a:picLocks noChangeAspect="1" noChangeArrowheads="1"/>
          </p:cNvPicPr>
          <p:nvPr userDrawn="1"/>
        </p:nvPicPr>
        <p:blipFill>
          <a:blip r:embed="rId2" cstate="print"/>
          <a:stretch>
            <a:fillRect/>
          </a:stretch>
        </p:blipFill>
        <p:spPr bwMode="auto">
          <a:xfrm>
            <a:off x="6963" y="0"/>
            <a:ext cx="91237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stretch>
            <a:fillRect/>
          </a:stretch>
        </p:blipFill>
        <p:spPr>
          <a:xfrm>
            <a:off x="5581805" y="6099601"/>
            <a:ext cx="3265260" cy="441871"/>
          </a:xfrm>
          <a:prstGeom prst="rect">
            <a:avLst/>
          </a:prstGeom>
        </p:spPr>
      </p:pic>
    </p:spTree>
    <p:extLst>
      <p:ext uri="{BB962C8B-B14F-4D97-AF65-F5344CB8AC3E}">
        <p14:creationId xmlns:p14="http://schemas.microsoft.com/office/powerpoint/2010/main" val="1790484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p:nvPicPr>
        <p:blipFill>
          <a:blip r:embed="rId2" cstate="print"/>
          <a:stretch>
            <a:fillRect/>
          </a:stretch>
        </p:blipFill>
        <p:spPr>
          <a:xfrm>
            <a:off x="1184459" y="1823756"/>
            <a:ext cx="7957706" cy="5065776"/>
          </a:xfrm>
          <a:prstGeom prst="rect">
            <a:avLst/>
          </a:prstGeom>
        </p:spPr>
      </p:pic>
      <p:sp>
        <p:nvSpPr>
          <p:cNvPr id="2" name="Title 1"/>
          <p:cNvSpPr>
            <a:spLocks noGrp="1"/>
          </p:cNvSpPr>
          <p:nvPr>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p:nvPicPr>
        <p:blipFill>
          <a:blip r:embed="rId3" cstate="print"/>
          <a:stretch>
            <a:fillRect/>
          </a:stretch>
        </p:blipFill>
        <p:spPr>
          <a:xfrm>
            <a:off x="478065" y="382489"/>
            <a:ext cx="3265260" cy="441871"/>
          </a:xfrm>
          <a:prstGeom prst="rect">
            <a:avLst/>
          </a:prstGeom>
        </p:spPr>
      </p:pic>
    </p:spTree>
    <p:extLst>
      <p:ext uri="{BB962C8B-B14F-4D97-AF65-F5344CB8AC3E}">
        <p14:creationId xmlns:p14="http://schemas.microsoft.com/office/powerpoint/2010/main" val="145646829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err="1" smtClean="0">
              <a:solidFill>
                <a:prstClr val="white"/>
              </a:solidFill>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smtClean="0">
              <a:solidFill>
                <a:prstClr val="white"/>
              </a:solidFill>
            </a:endParaRPr>
          </a:p>
        </p:txBody>
      </p:sp>
      <p:sp>
        <p:nvSpPr>
          <p:cNvPr id="8" name="Footer Placeholder 1"/>
          <p:cNvSpPr txBox="1">
            <a:spLocks/>
          </p:cNvSpPr>
          <p:nvPr userDrawn="1"/>
        </p:nvSpPr>
        <p:spPr>
          <a:xfrm>
            <a:off x="737417" y="6623646"/>
            <a:ext cx="7100295" cy="213088"/>
          </a:xfrm>
          <a:prstGeom prst="rect">
            <a:avLst/>
          </a:prstGeom>
        </p:spPr>
        <p:txBody>
          <a:bodyP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372B9"/>
                </a:solidFill>
              </a:rPr>
              <a:t>Confidential And Proprietary. </a:t>
            </a:r>
            <a:endParaRPr lang="en-US" dirty="0">
              <a:solidFill>
                <a:srgbClr val="2372B9"/>
              </a:solidFill>
            </a:endParaRPr>
          </a:p>
        </p:txBody>
      </p:sp>
    </p:spTree>
    <p:extLst>
      <p:ext uri="{BB962C8B-B14F-4D97-AF65-F5344CB8AC3E}">
        <p14:creationId xmlns:p14="http://schemas.microsoft.com/office/powerpoint/2010/main" val="1425018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err="1" smtClean="0">
              <a:solidFill>
                <a:prstClr val="white"/>
              </a:solidFill>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998806"/>
            <a:ext cx="8412162" cy="5403582"/>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smtClean="0">
              <a:solidFill>
                <a:prstClr val="white"/>
              </a:solidFill>
            </a:endParaRPr>
          </a:p>
        </p:txBody>
      </p:sp>
      <p:sp>
        <p:nvSpPr>
          <p:cNvPr id="9" name="Footer Placeholder 1"/>
          <p:cNvSpPr txBox="1">
            <a:spLocks/>
          </p:cNvSpPr>
          <p:nvPr userDrawn="1"/>
        </p:nvSpPr>
        <p:spPr>
          <a:xfrm>
            <a:off x="737417" y="6623646"/>
            <a:ext cx="7100295" cy="213088"/>
          </a:xfrm>
          <a:prstGeom prst="rect">
            <a:avLst/>
          </a:prstGeom>
        </p:spPr>
        <p:txBody>
          <a:bodyP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372B9"/>
                </a:solidFill>
              </a:rPr>
              <a:t>Confidential And Proprietary..</a:t>
            </a:r>
            <a:endParaRPr lang="en-US" dirty="0">
              <a:solidFill>
                <a:srgbClr val="2372B9"/>
              </a:solidFill>
            </a:endParaRPr>
          </a:p>
        </p:txBody>
      </p:sp>
    </p:spTree>
    <p:extLst>
      <p:ext uri="{BB962C8B-B14F-4D97-AF65-F5344CB8AC3E}">
        <p14:creationId xmlns:p14="http://schemas.microsoft.com/office/powerpoint/2010/main" val="3597375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8" name="Rectangle 7"/>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err="1" smtClean="0">
              <a:solidFill>
                <a:prstClr val="white"/>
              </a:solidFill>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smtClean="0">
              <a:solidFill>
                <a:prstClr val="white"/>
              </a:solidFill>
            </a:endParaRPr>
          </a:p>
        </p:txBody>
      </p:sp>
    </p:spTree>
    <p:extLst>
      <p:ext uri="{BB962C8B-B14F-4D97-AF65-F5344CB8AC3E}">
        <p14:creationId xmlns:p14="http://schemas.microsoft.com/office/powerpoint/2010/main" val="426989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998806"/>
            <a:ext cx="8412162" cy="54035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Tree>
    <p:extLst>
      <p:ext uri="{BB962C8B-B14F-4D97-AF65-F5344CB8AC3E}">
        <p14:creationId xmlns:p14="http://schemas.microsoft.com/office/powerpoint/2010/main" val="2419196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47D1C-6584-0440-AF5C-8243A0D15C8C}"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930445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984738"/>
            <a:ext cx="4117975" cy="541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4665662" y="984738"/>
            <a:ext cx="4110037" cy="541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93867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63538" y="6624591"/>
            <a:ext cx="342433" cy="213088"/>
          </a:xfrm>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71477"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665664"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1477"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oter Placeholder 1"/>
          <p:cNvSpPr txBox="1">
            <a:spLocks/>
          </p:cNvSpPr>
          <p:nvPr userDrawn="1"/>
        </p:nvSpPr>
        <p:spPr>
          <a:xfrm>
            <a:off x="737417" y="6623646"/>
            <a:ext cx="7100295" cy="213088"/>
          </a:xfrm>
          <a:prstGeom prst="rect">
            <a:avLst/>
          </a:prstGeom>
        </p:spPr>
        <p:txBody>
          <a:bodyP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372B9"/>
                </a:solidFill>
              </a:rPr>
              <a:t>Confidential And Proprietary. </a:t>
            </a:r>
            <a:endParaRPr lang="en-US" dirty="0">
              <a:solidFill>
                <a:srgbClr val="2372B9"/>
              </a:solidFill>
            </a:endParaRPr>
          </a:p>
        </p:txBody>
      </p:sp>
    </p:spTree>
    <p:extLst>
      <p:ext uri="{BB962C8B-B14F-4D97-AF65-F5344CB8AC3E}">
        <p14:creationId xmlns:p14="http://schemas.microsoft.com/office/powerpoint/2010/main" val="2151433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Tree>
    <p:extLst>
      <p:ext uri="{BB962C8B-B14F-4D97-AF65-F5344CB8AC3E}">
        <p14:creationId xmlns:p14="http://schemas.microsoft.com/office/powerpoint/2010/main" val="18192388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Footer Placeholder 1"/>
          <p:cNvSpPr txBox="1">
            <a:spLocks/>
          </p:cNvSpPr>
          <p:nvPr userDrawn="1"/>
        </p:nvSpPr>
        <p:spPr>
          <a:xfrm>
            <a:off x="737417" y="6623646"/>
            <a:ext cx="7100295" cy="213088"/>
          </a:xfrm>
          <a:prstGeom prst="rect">
            <a:avLst/>
          </a:prstGeom>
        </p:spPr>
        <p:txBody>
          <a:bodyP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372B9"/>
                </a:solidFill>
              </a:rPr>
              <a:t>Confidential And Proprietary. </a:t>
            </a:r>
            <a:endParaRPr lang="en-US" dirty="0">
              <a:solidFill>
                <a:srgbClr val="2372B9"/>
              </a:solidFill>
            </a:endParaRPr>
          </a:p>
        </p:txBody>
      </p:sp>
    </p:spTree>
    <p:extLst>
      <p:ext uri="{BB962C8B-B14F-4D97-AF65-F5344CB8AC3E}">
        <p14:creationId xmlns:p14="http://schemas.microsoft.com/office/powerpoint/2010/main" val="364934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Rectangle 6"/>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err="1" smtClean="0">
              <a:solidFill>
                <a:prstClr val="white"/>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8" name="Picture Placeholder 7"/>
          <p:cNvSpPr>
            <a:spLocks noGrp="1"/>
          </p:cNvSpPr>
          <p:nvPr>
            <p:ph type="pic" sz="quarter" idx="13"/>
          </p:nvPr>
        </p:nvSpPr>
        <p:spPr>
          <a:xfrm>
            <a:off x="1" y="0"/>
            <a:ext cx="9144000" cy="6402388"/>
          </a:xfrm>
        </p:spPr>
        <p:txBody>
          <a:bodyPr/>
          <a:lstStyle/>
          <a:p>
            <a:r>
              <a:rPr lang="en-US" smtClean="0"/>
              <a:t>Click icon to add picture</a:t>
            </a:r>
            <a:endParaRPr lang="en-US"/>
          </a:p>
        </p:txBody>
      </p:sp>
      <p:sp>
        <p:nvSpPr>
          <p:cNvPr id="6" name="Rectangle 5"/>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smtClean="0">
              <a:solidFill>
                <a:prstClr val="white"/>
              </a:solidFill>
            </a:endParaRPr>
          </a:p>
        </p:txBody>
      </p:sp>
      <p:sp>
        <p:nvSpPr>
          <p:cNvPr id="9" name="Footer Placeholder 1"/>
          <p:cNvSpPr txBox="1">
            <a:spLocks/>
          </p:cNvSpPr>
          <p:nvPr userDrawn="1"/>
        </p:nvSpPr>
        <p:spPr>
          <a:xfrm>
            <a:off x="737417" y="6623646"/>
            <a:ext cx="7100295" cy="213088"/>
          </a:xfrm>
          <a:prstGeom prst="rect">
            <a:avLst/>
          </a:prstGeom>
        </p:spPr>
        <p:txBody>
          <a:bodyP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372B9"/>
                </a:solidFill>
              </a:rPr>
              <a:t>Confidential And Proprietary.</a:t>
            </a:r>
            <a:endParaRPr lang="en-US" dirty="0">
              <a:solidFill>
                <a:srgbClr val="2372B9"/>
              </a:solidFill>
            </a:endParaRPr>
          </a:p>
        </p:txBody>
      </p:sp>
    </p:spTree>
    <p:extLst>
      <p:ext uri="{BB962C8B-B14F-4D97-AF65-F5344CB8AC3E}">
        <p14:creationId xmlns:p14="http://schemas.microsoft.com/office/powerpoint/2010/main" val="321428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47D1C-6584-0440-AF5C-8243A0D15C8C}"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363063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47D1C-6584-0440-AF5C-8243A0D15C8C}"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283686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47D1C-6584-0440-AF5C-8243A0D15C8C}"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103735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47D1C-6584-0440-AF5C-8243A0D15C8C}"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108563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47D1C-6584-0440-AF5C-8243A0D15C8C}"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5831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47D1C-6584-0440-AF5C-8243A0D15C8C}"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64F1-F196-1B45-9203-881A7AE1CDFE}" type="slidenum">
              <a:rPr lang="en-US" smtClean="0"/>
              <a:t>‹#›</a:t>
            </a:fld>
            <a:endParaRPr lang="en-US"/>
          </a:p>
        </p:txBody>
      </p:sp>
    </p:spTree>
    <p:extLst>
      <p:ext uri="{BB962C8B-B14F-4D97-AF65-F5344CB8AC3E}">
        <p14:creationId xmlns:p14="http://schemas.microsoft.com/office/powerpoint/2010/main" val="199260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011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A9347D1C-6584-0440-AF5C-8243A0D15C8C}" type="datetimeFigureOut">
              <a:rPr lang="en-US" smtClean="0"/>
              <a:pPr/>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983064F1-F196-1B45-9203-881A7AE1CDFE}" type="slidenum">
              <a:rPr lang="en-US" smtClean="0"/>
              <a:pPr/>
              <a:t>‹#›</a:t>
            </a:fld>
            <a:endParaRPr lang="en-US"/>
          </a:p>
        </p:txBody>
      </p:sp>
    </p:spTree>
    <p:extLst>
      <p:ext uri="{BB962C8B-B14F-4D97-AF65-F5344CB8AC3E}">
        <p14:creationId xmlns:p14="http://schemas.microsoft.com/office/powerpoint/2010/main" val="1741846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457200" indent="-457200" algn="l" defTabSz="457200" rtl="0" eaLnBrk="1" latinLnBrk="0" hangingPunct="1">
        <a:spcBef>
          <a:spcPct val="20000"/>
        </a:spcBef>
        <a:buClr>
          <a:srgbClr val="FF8000"/>
        </a:buClr>
        <a:buFont typeface="Arial"/>
        <a:buChar char="•"/>
        <a:defRPr sz="3200" kern="1200">
          <a:solidFill>
            <a:srgbClr val="FFFFFF"/>
          </a:solidFill>
          <a:effectLst>
            <a:outerShdw blurRad="50800" dist="38100" dir="2700000" algn="tl" rotWithShape="0">
              <a:prstClr val="black">
                <a:alpha val="40000"/>
              </a:prstClr>
            </a:outerShdw>
          </a:effectLst>
          <a:latin typeface="+mn-lt"/>
          <a:ea typeface="+mn-ea"/>
          <a:cs typeface="+mn-cs"/>
        </a:defRPr>
      </a:lvl1pPr>
      <a:lvl2pPr marL="914400" indent="-457200" algn="l" defTabSz="457200" rtl="0" eaLnBrk="1" latinLnBrk="0" hangingPunct="1">
        <a:spcBef>
          <a:spcPct val="20000"/>
        </a:spcBef>
        <a:buClr>
          <a:srgbClr val="FF8000"/>
        </a:buClr>
        <a:buFont typeface="Arial"/>
        <a:buChar char="•"/>
        <a:defRPr sz="2800" kern="1200">
          <a:solidFill>
            <a:srgbClr val="FFFFFF"/>
          </a:solidFill>
          <a:effectLst>
            <a:outerShdw blurRad="50800" dist="38100" dir="2700000" algn="tl" rotWithShape="0">
              <a:prstClr val="black">
                <a:alpha val="40000"/>
              </a:prstClr>
            </a:outerShdw>
          </a:effectLst>
          <a:latin typeface="+mn-lt"/>
          <a:ea typeface="+mn-ea"/>
          <a:cs typeface="+mn-cs"/>
        </a:defRPr>
      </a:lvl2pPr>
      <a:lvl3pPr marL="1257300" indent="-342900" algn="l" defTabSz="457200" rtl="0" eaLnBrk="1" latinLnBrk="0" hangingPunct="1">
        <a:spcBef>
          <a:spcPct val="20000"/>
        </a:spcBef>
        <a:buClr>
          <a:srgbClr val="FF8000"/>
        </a:buClr>
        <a:buFont typeface="Arial"/>
        <a:buChar char="•"/>
        <a:defRPr sz="2400" kern="1200">
          <a:solidFill>
            <a:srgbClr val="FFFFFF"/>
          </a:solidFill>
          <a:effectLst>
            <a:outerShdw blurRad="50800" dist="38100" dir="2700000" algn="tl" rotWithShape="0">
              <a:prstClr val="black">
                <a:alpha val="40000"/>
              </a:prstClr>
            </a:outerShdw>
          </a:effectLst>
          <a:latin typeface="+mn-lt"/>
          <a:ea typeface="+mn-ea"/>
          <a:cs typeface="+mn-cs"/>
        </a:defRPr>
      </a:lvl3pPr>
      <a:lvl4pPr marL="1714500" indent="-342900" algn="l" defTabSz="457200" rtl="0" eaLnBrk="1" latinLnBrk="0" hangingPunct="1">
        <a:spcBef>
          <a:spcPct val="20000"/>
        </a:spcBef>
        <a:buClr>
          <a:srgbClr val="FF8000"/>
        </a:buClr>
        <a:buFont typeface="Arial"/>
        <a:buChar char="•"/>
        <a:defRPr sz="2000" kern="1200">
          <a:solidFill>
            <a:srgbClr val="FFFFFF"/>
          </a:solidFill>
          <a:effectLst>
            <a:outerShdw blurRad="50800" dist="38100" dir="2700000" algn="tl" rotWithShape="0">
              <a:prstClr val="black">
                <a:alpha val="40000"/>
              </a:prstClr>
            </a:outerShdw>
          </a:effectLst>
          <a:latin typeface="+mn-lt"/>
          <a:ea typeface="+mn-ea"/>
          <a:cs typeface="+mn-cs"/>
        </a:defRPr>
      </a:lvl4pPr>
      <a:lvl5pPr marL="2171700" indent="-342900" algn="l" defTabSz="457200" rtl="0" eaLnBrk="1" latinLnBrk="0" hangingPunct="1">
        <a:spcBef>
          <a:spcPct val="20000"/>
        </a:spcBef>
        <a:buClr>
          <a:srgbClr val="FF8000"/>
        </a:buClr>
        <a:buFont typeface="Arial"/>
        <a:buChar char="•"/>
        <a:defRPr sz="2000" kern="1200">
          <a:solidFill>
            <a:srgbClr val="FFFFFF"/>
          </a:solidFill>
          <a:effectLst>
            <a:outerShdw blurRad="50800" dist="38100" dir="2700000" algn="tl" rotWithShape="0">
              <a:prstClr val="black">
                <a:alpha val="40000"/>
              </a:prst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861"/>
            <a:ext cx="8229600" cy="9722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15241"/>
            <a:ext cx="8229600" cy="42867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27960" y="60410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5D381-3D5F-0441-A394-A494153DC7D6}" type="datetimeFigureOut">
              <a:rPr lang="en-US" smtClean="0">
                <a:solidFill>
                  <a:prstClr val="black">
                    <a:tint val="75000"/>
                  </a:prstClr>
                </a:solidFill>
              </a:rPr>
              <a:pPr/>
              <a:t>12/13/2016</a:t>
            </a:fld>
            <a:endParaRPr lang="en-US">
              <a:solidFill>
                <a:prstClr val="black">
                  <a:tint val="75000"/>
                </a:prstClr>
              </a:solidFill>
            </a:endParaRPr>
          </a:p>
        </p:txBody>
      </p:sp>
      <p:sp>
        <p:nvSpPr>
          <p:cNvPr id="6" name="Slide Number Placeholder 5"/>
          <p:cNvSpPr>
            <a:spLocks noGrp="1"/>
          </p:cNvSpPr>
          <p:nvPr>
            <p:ph type="sldNum" sz="quarter" idx="4"/>
          </p:nvPr>
        </p:nvSpPr>
        <p:spPr>
          <a:xfrm>
            <a:off x="6010165" y="60410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2477-DC1A-8149-B3C1-EFC6358C61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458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3600" b="1" kern="1200">
          <a:solidFill>
            <a:srgbClr val="17375E"/>
          </a:solidFill>
          <a:latin typeface="+mj-lt"/>
          <a:ea typeface="+mj-ea"/>
          <a:cs typeface="+mj-cs"/>
        </a:defRPr>
      </a:lvl1pPr>
    </p:titleStyle>
    <p:bodyStyle>
      <a:lvl1pPr marL="342900" indent="-342900" algn="l" defTabSz="457200" rtl="0" eaLnBrk="1" latinLnBrk="0" hangingPunct="1">
        <a:spcBef>
          <a:spcPct val="20000"/>
        </a:spcBef>
        <a:buClr>
          <a:srgbClr val="BE1E2D"/>
        </a:buClr>
        <a:buFont typeface="Arial"/>
        <a:buChar char="•"/>
        <a:defRPr sz="3200" kern="1200">
          <a:solidFill>
            <a:srgbClr val="396679"/>
          </a:solidFill>
          <a:latin typeface="+mn-lt"/>
          <a:ea typeface="+mn-ea"/>
          <a:cs typeface="+mn-cs"/>
        </a:defRPr>
      </a:lvl1pPr>
      <a:lvl2pPr marL="742950" indent="-285750" algn="l" defTabSz="457200" rtl="0" eaLnBrk="1" latinLnBrk="0" hangingPunct="1">
        <a:spcBef>
          <a:spcPct val="20000"/>
        </a:spcBef>
        <a:buClr>
          <a:srgbClr val="BE1E2D"/>
        </a:buClr>
        <a:buFont typeface="Lucida Grande"/>
        <a:buChar char="-"/>
        <a:defRPr sz="2800" kern="1200">
          <a:solidFill>
            <a:srgbClr val="396679"/>
          </a:solidFill>
          <a:latin typeface="+mn-lt"/>
          <a:ea typeface="+mn-ea"/>
          <a:cs typeface="+mn-cs"/>
        </a:defRPr>
      </a:lvl2pPr>
      <a:lvl3pPr marL="1143000" indent="-228600" algn="l" defTabSz="457200" rtl="0" eaLnBrk="1" latinLnBrk="0" hangingPunct="1">
        <a:spcBef>
          <a:spcPct val="20000"/>
        </a:spcBef>
        <a:buClr>
          <a:srgbClr val="BE1E2D"/>
        </a:buClr>
        <a:buFont typeface="Arial"/>
        <a:buChar char="•"/>
        <a:defRPr sz="2400" kern="1200">
          <a:solidFill>
            <a:srgbClr val="396679"/>
          </a:solidFill>
          <a:latin typeface="+mn-lt"/>
          <a:ea typeface="+mn-ea"/>
          <a:cs typeface="+mn-cs"/>
        </a:defRPr>
      </a:lvl3pPr>
      <a:lvl4pPr marL="1600200" indent="-228600" algn="l" defTabSz="457200" rtl="0" eaLnBrk="1" latinLnBrk="0" hangingPunct="1">
        <a:spcBef>
          <a:spcPct val="20000"/>
        </a:spcBef>
        <a:buClr>
          <a:srgbClr val="BE1E2D"/>
        </a:buClr>
        <a:buFont typeface="Arial"/>
        <a:buChar char="•"/>
        <a:defRPr sz="2000" kern="1200">
          <a:solidFill>
            <a:srgbClr val="396679"/>
          </a:solidFill>
          <a:latin typeface="+mn-lt"/>
          <a:ea typeface="+mn-ea"/>
          <a:cs typeface="+mn-cs"/>
        </a:defRPr>
      </a:lvl4pPr>
      <a:lvl5pPr marL="2057400" indent="-228600" algn="l" defTabSz="457200" rtl="0" eaLnBrk="1" latinLnBrk="0" hangingPunct="1">
        <a:spcBef>
          <a:spcPct val="20000"/>
        </a:spcBef>
        <a:buClr>
          <a:srgbClr val="BE1E2D"/>
        </a:buClr>
        <a:buFont typeface="Arial"/>
        <a:buChar char="•"/>
        <a:defRPr sz="2000" kern="1200">
          <a:solidFill>
            <a:srgbClr val="39667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smtClean="0"/>
              <a:t>Click to edit Master</a:t>
            </a:r>
            <a:br>
              <a:rPr lang="en-US" dirty="0" smtClean="0"/>
            </a:br>
            <a:r>
              <a:rPr lang="en-US" dirty="0" smtClean="0"/>
              <a:t>title style</a:t>
            </a:r>
            <a:endParaRPr lang="en-US" dirty="0"/>
          </a:p>
        </p:txBody>
      </p:sp>
      <p:sp>
        <p:nvSpPr>
          <p:cNvPr id="3" name="Text Placeholder 2"/>
          <p:cNvSpPr>
            <a:spLocks noGrp="1"/>
          </p:cNvSpPr>
          <p:nvPr>
            <p:ph type="body" idx="1"/>
          </p:nvPr>
        </p:nvSpPr>
        <p:spPr>
          <a:xfrm>
            <a:off x="363538" y="998806"/>
            <a:ext cx="8412162" cy="540358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7419" y="6624591"/>
            <a:ext cx="5824368" cy="213088"/>
          </a:xfrm>
          <a:prstGeom prst="rect">
            <a:avLst/>
          </a:prstGeom>
        </p:spPr>
        <p:txBody>
          <a:bodyPr vert="horz" lIns="0" tIns="0" rIns="0" bIns="0" rtlCol="0" anchor="ctr" anchorCtr="0"/>
          <a:lstStyle>
            <a:lvl1pPr algn="l">
              <a:defRPr sz="800">
                <a:solidFill>
                  <a:schemeClr val="accent3"/>
                </a:solidFill>
              </a:defRPr>
            </a:lvl1pPr>
          </a:lstStyle>
          <a:p>
            <a:pPr defTabSz="914400"/>
            <a:r>
              <a:rPr lang="en-US" dirty="0" smtClean="0">
                <a:solidFill>
                  <a:srgbClr val="2372B9"/>
                </a:solidFill>
              </a:rPr>
              <a:t>Confidential And Proprietary. </a:t>
            </a:r>
            <a:endParaRPr lang="en-US" dirty="0">
              <a:solidFill>
                <a:srgbClr val="2372B9"/>
              </a:solidFill>
            </a:endParaRPr>
          </a:p>
        </p:txBody>
      </p:sp>
      <p:sp>
        <p:nvSpPr>
          <p:cNvPr id="6" name="Slide Number Placeholder 5"/>
          <p:cNvSpPr>
            <a:spLocks noGrp="1"/>
          </p:cNvSpPr>
          <p:nvPr>
            <p:ph type="sldNum" sz="quarter" idx="4"/>
          </p:nvPr>
        </p:nvSpPr>
        <p:spPr>
          <a:xfrm>
            <a:off x="363538" y="6624591"/>
            <a:ext cx="342433" cy="213088"/>
          </a:xfrm>
          <a:prstGeom prst="rect">
            <a:avLst/>
          </a:prstGeom>
        </p:spPr>
        <p:txBody>
          <a:bodyPr vert="horz" lIns="0" tIns="0" rIns="0" bIns="0" rtlCol="0" anchor="ctr" anchorCtr="0"/>
          <a:lstStyle>
            <a:lvl1pPr algn="l">
              <a:defRPr sz="800">
                <a:solidFill>
                  <a:schemeClr val="accent3"/>
                </a:solidFill>
              </a:defRPr>
            </a:lvl1pPr>
          </a:lstStyle>
          <a:p>
            <a:pPr defTabSz="914400"/>
            <a:fld id="{2ED86176-D6A4-43D8-BE13-F18245AD9D39}" type="slidenum">
              <a:rPr lang="en-US" smtClean="0">
                <a:solidFill>
                  <a:srgbClr val="2372B9"/>
                </a:solidFill>
              </a:rPr>
              <a:pPr defTabSz="914400"/>
              <a:t>‹#›</a:t>
            </a:fld>
            <a:endParaRPr lang="en-US" dirty="0">
              <a:solidFill>
                <a:srgbClr val="2372B9"/>
              </a:solidFill>
            </a:endParaRPr>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exg_lrg.png"/>
          <p:cNvPicPr>
            <a:picLocks noChangeAspect="1"/>
          </p:cNvPicPr>
          <p:nvPr/>
        </p:nvPicPr>
        <p:blipFill>
          <a:blip r:embed="rId13" cstate="print"/>
          <a:stretch>
            <a:fillRect/>
          </a:stretch>
        </p:blipFill>
        <p:spPr>
          <a:xfrm>
            <a:off x="6727371" y="6461983"/>
            <a:ext cx="2300231" cy="311279"/>
          </a:xfrm>
          <a:prstGeom prst="rect">
            <a:avLst/>
          </a:prstGeom>
        </p:spPr>
      </p:pic>
    </p:spTree>
    <p:extLst>
      <p:ext uri="{BB962C8B-B14F-4D97-AF65-F5344CB8AC3E}">
        <p14:creationId xmlns:p14="http://schemas.microsoft.com/office/powerpoint/2010/main" val="41799941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gif"/><Relationship Id="rId4" Type="http://schemas.openxmlformats.org/officeDocument/2006/relationships/image" Target="../media/image18.pn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0080" y="3292032"/>
            <a:ext cx="6096760" cy="1172210"/>
          </a:xfrm>
        </p:spPr>
        <p:txBody>
          <a:bodyPr>
            <a:normAutofit fontScale="90000"/>
          </a:bodyPr>
          <a:lstStyle/>
          <a:p>
            <a:r>
              <a:rPr lang="en-US" dirty="0" smtClean="0"/>
              <a:t>Region 1 Workshop</a:t>
            </a:r>
            <a:br>
              <a:rPr lang="en-US" dirty="0" smtClean="0"/>
            </a:br>
            <a:r>
              <a:rPr lang="en-US" i="1" dirty="0" smtClean="0"/>
              <a:t>Innovate, Educate, Motivate!</a:t>
            </a:r>
            <a:endParaRPr lang="en-US" i="1" dirty="0"/>
          </a:p>
        </p:txBody>
      </p:sp>
      <p:sp>
        <p:nvSpPr>
          <p:cNvPr id="4" name="Subtitle 2"/>
          <p:cNvSpPr txBox="1">
            <a:spLocks/>
          </p:cNvSpPr>
          <p:nvPr/>
        </p:nvSpPr>
        <p:spPr>
          <a:xfrm>
            <a:off x="2606040" y="4766524"/>
            <a:ext cx="6400800" cy="528320"/>
          </a:xfrm>
          <a:prstGeom prst="rect">
            <a:avLst/>
          </a:prstGeom>
        </p:spPr>
        <p:txBody>
          <a:bodyPr vert="horz" lIns="91440" tIns="45720" rIns="91440" bIns="45720" rtlCol="0">
            <a:normAutofit/>
          </a:bodyPr>
          <a:lstStyle>
            <a:lvl1pPr marL="0" indent="0" algn="r" defTabSz="457200" rtl="0" eaLnBrk="1" latinLnBrk="0" hangingPunct="1">
              <a:lnSpc>
                <a:spcPct val="80000"/>
              </a:lnSpc>
              <a:spcBef>
                <a:spcPct val="20000"/>
              </a:spcBef>
              <a:buClr>
                <a:srgbClr val="FF8000"/>
              </a:buClr>
              <a:buFont typeface="Arial"/>
              <a:buNone/>
              <a:defRPr sz="2800" b="1" kern="1200">
                <a:solidFill>
                  <a:srgbClr val="FFFFFF"/>
                </a:solidFill>
                <a:effectLst>
                  <a:outerShdw blurRad="50800" dist="38100" dir="2700000" algn="tl" rotWithShape="0">
                    <a:prstClr val="black">
                      <a:alpha val="40000"/>
                    </a:prstClr>
                  </a:outerShdw>
                </a:effectLst>
                <a:latin typeface="+mn-lt"/>
                <a:ea typeface="+mn-ea"/>
                <a:cs typeface="+mn-cs"/>
              </a:defRPr>
            </a:lvl1pPr>
            <a:lvl2pPr marL="457200" indent="0" algn="ctr" defTabSz="457200" rtl="0" eaLnBrk="1" latinLnBrk="0" hangingPunct="1">
              <a:spcBef>
                <a:spcPct val="20000"/>
              </a:spcBef>
              <a:buClr>
                <a:srgbClr val="FF8000"/>
              </a:buClr>
              <a:buFont typeface="Arial"/>
              <a:buNone/>
              <a:defRPr sz="2800" kern="1200">
                <a:solidFill>
                  <a:schemeClr val="tx1">
                    <a:tint val="75000"/>
                  </a:schemeClr>
                </a:solidFill>
                <a:effectLst>
                  <a:outerShdw blurRad="50800" dist="38100" dir="2700000" algn="tl" rotWithShape="0">
                    <a:prstClr val="black">
                      <a:alpha val="40000"/>
                    </a:prstClr>
                  </a:outerShdw>
                </a:effectLst>
                <a:latin typeface="+mn-lt"/>
                <a:ea typeface="+mn-ea"/>
                <a:cs typeface="+mn-cs"/>
              </a:defRPr>
            </a:lvl2pPr>
            <a:lvl3pPr marL="914400" indent="0" algn="ctr" defTabSz="457200" rtl="0" eaLnBrk="1" latinLnBrk="0" hangingPunct="1">
              <a:spcBef>
                <a:spcPct val="20000"/>
              </a:spcBef>
              <a:buClr>
                <a:srgbClr val="FF8000"/>
              </a:buClr>
              <a:buFont typeface="Arial"/>
              <a:buNone/>
              <a:defRPr sz="2400" kern="1200">
                <a:solidFill>
                  <a:schemeClr val="tx1">
                    <a:tint val="75000"/>
                  </a:schemeClr>
                </a:solidFill>
                <a:effectLst>
                  <a:outerShdw blurRad="50800" dist="38100" dir="2700000" algn="tl" rotWithShape="0">
                    <a:prstClr val="black">
                      <a:alpha val="40000"/>
                    </a:prstClr>
                  </a:outerShdw>
                </a:effectLst>
                <a:latin typeface="+mn-lt"/>
                <a:ea typeface="+mn-ea"/>
                <a:cs typeface="+mn-cs"/>
              </a:defRPr>
            </a:lvl3pPr>
            <a:lvl4pPr marL="1371600" indent="0" algn="ctr" defTabSz="457200" rtl="0" eaLnBrk="1" latinLnBrk="0" hangingPunct="1">
              <a:spcBef>
                <a:spcPct val="20000"/>
              </a:spcBef>
              <a:buClr>
                <a:srgbClr val="FF8000"/>
              </a:buClr>
              <a:buFont typeface="Arial"/>
              <a:buNone/>
              <a:defRPr sz="2000" kern="1200">
                <a:solidFill>
                  <a:schemeClr val="tx1">
                    <a:tint val="75000"/>
                  </a:schemeClr>
                </a:solidFill>
                <a:effectLst>
                  <a:outerShdw blurRad="50800" dist="38100" dir="2700000" algn="tl" rotWithShape="0">
                    <a:prstClr val="black">
                      <a:alpha val="40000"/>
                    </a:prstClr>
                  </a:outerShdw>
                </a:effectLst>
                <a:latin typeface="+mn-lt"/>
                <a:ea typeface="+mn-ea"/>
                <a:cs typeface="+mn-cs"/>
              </a:defRPr>
            </a:lvl4pPr>
            <a:lvl5pPr marL="1828800" indent="0" algn="ctr" defTabSz="457200" rtl="0" eaLnBrk="1" latinLnBrk="0" hangingPunct="1">
              <a:spcBef>
                <a:spcPct val="20000"/>
              </a:spcBef>
              <a:buClr>
                <a:srgbClr val="FF8000"/>
              </a:buClr>
              <a:buFont typeface="Arial"/>
              <a:buNone/>
              <a:defRPr sz="2000" kern="1200">
                <a:solidFill>
                  <a:schemeClr val="tx1">
                    <a:tint val="75000"/>
                  </a:schemeClr>
                </a:solidFill>
                <a:effectLst>
                  <a:outerShdw blurRad="50800" dist="38100" dir="2700000" algn="tl" rotWithShape="0">
                    <a:prstClr val="black">
                      <a:alpha val="40000"/>
                    </a:prstClr>
                  </a:outerShdw>
                </a:effectLst>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202314" y="4606290"/>
            <a:ext cx="1358283" cy="1179382"/>
          </a:xfrm>
          <a:prstGeom prst="rect">
            <a:avLst/>
          </a:prstGeom>
        </p:spPr>
      </p:pic>
    </p:spTree>
    <p:extLst>
      <p:ext uri="{BB962C8B-B14F-4D97-AF65-F5344CB8AC3E}">
        <p14:creationId xmlns:p14="http://schemas.microsoft.com/office/powerpoint/2010/main" val="213949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Nuclear Energy’s Full Value Proposition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0722846"/>
              </p:ext>
            </p:extLst>
          </p:nvPr>
        </p:nvGraphicFramePr>
        <p:xfrm>
          <a:off x="457200" y="1514475"/>
          <a:ext cx="8229600" cy="428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5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44" y="493700"/>
            <a:ext cx="8229600" cy="972208"/>
          </a:xfrm>
        </p:spPr>
        <p:txBody>
          <a:bodyPr>
            <a:normAutofit fontScale="90000"/>
          </a:bodyPr>
          <a:lstStyle/>
          <a:p>
            <a:r>
              <a:rPr lang="en-US" sz="4000" dirty="0" smtClean="0"/>
              <a:t>Recognizing Nuclear Energy’s </a:t>
            </a:r>
            <a:br>
              <a:rPr lang="en-US" sz="4000" dirty="0" smtClean="0"/>
            </a:br>
            <a:r>
              <a:rPr lang="en-US" sz="4000" dirty="0" smtClean="0"/>
              <a:t>Carbon-Free Value</a:t>
            </a:r>
            <a:r>
              <a:rPr lang="en-US" dirty="0" smtClean="0"/>
              <a:t/>
            </a:r>
            <a:br>
              <a:rPr lang="en-US" dirty="0" smtClean="0"/>
            </a:br>
            <a:endParaRPr lang="en-US" dirty="0"/>
          </a:p>
        </p:txBody>
      </p:sp>
      <p:sp>
        <p:nvSpPr>
          <p:cNvPr id="15" name="Text Placeholder 14"/>
          <p:cNvSpPr>
            <a:spLocks noGrp="1"/>
          </p:cNvSpPr>
          <p:nvPr>
            <p:ph type="body" sz="quarter" idx="14"/>
          </p:nvPr>
        </p:nvSpPr>
        <p:spPr>
          <a:xfrm>
            <a:off x="685800" y="6564565"/>
            <a:ext cx="5029200" cy="147733"/>
          </a:xfrm>
        </p:spPr>
        <p:txBody>
          <a:bodyPr/>
          <a:lstStyle/>
          <a:p>
            <a:r>
              <a:rPr lang="en-US" dirty="0" smtClean="0"/>
              <a:t>Source: Environmental Protection Agency, Energy Information Administration</a:t>
            </a:r>
            <a:endParaRPr lang="en-US" dirty="0"/>
          </a:p>
        </p:txBody>
      </p:sp>
      <p:sp>
        <p:nvSpPr>
          <p:cNvPr id="10" name="Donut 9"/>
          <p:cNvSpPr>
            <a:spLocks noChangeAspect="1"/>
          </p:cNvSpPr>
          <p:nvPr/>
        </p:nvSpPr>
        <p:spPr>
          <a:xfrm>
            <a:off x="4675876" y="1846898"/>
            <a:ext cx="1554480" cy="1554480"/>
          </a:xfrm>
          <a:prstGeom prst="donut">
            <a:avLst>
              <a:gd name="adj" fmla="val 1309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11" name="Chart 10"/>
          <p:cNvGraphicFramePr/>
          <p:nvPr>
            <p:extLst>
              <p:ext uri="{D42A27DB-BD31-4B8C-83A1-F6EECF244321}">
                <p14:modId xmlns:p14="http://schemas.microsoft.com/office/powerpoint/2010/main" val="799304682"/>
              </p:ext>
            </p:extLst>
          </p:nvPr>
        </p:nvGraphicFramePr>
        <p:xfrm>
          <a:off x="4168828" y="1339850"/>
          <a:ext cx="2568576" cy="25685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873695" y="2316360"/>
            <a:ext cx="1158842" cy="615553"/>
          </a:xfrm>
          <a:prstGeom prst="rect">
            <a:avLst/>
          </a:prstGeom>
          <a:noFill/>
          <a:ln>
            <a:noFill/>
          </a:ln>
        </p:spPr>
        <p:txBody>
          <a:bodyPr wrap="none" tIns="0" rIns="0" bIns="0" rtlCol="0" anchor="ctr">
            <a:spAutoFit/>
          </a:bodyPr>
          <a:lstStyle/>
          <a:p>
            <a:pPr algn="ctr"/>
            <a:r>
              <a:rPr lang="en-US" sz="4000" spc="-200" dirty="0" smtClean="0">
                <a:solidFill>
                  <a:srgbClr val="1F497D"/>
                </a:solidFill>
                <a:latin typeface="Franklin Gothic Demi Cond" panose="020B0706030402020204" pitchFamily="34" charset="0"/>
              </a:rPr>
              <a:t>6</a:t>
            </a:r>
            <a:r>
              <a:rPr lang="en-US" sz="4000" spc="-100" dirty="0" smtClean="0">
                <a:solidFill>
                  <a:srgbClr val="1F497D"/>
                </a:solidFill>
                <a:latin typeface="Franklin Gothic Demi Cond" panose="020B0706030402020204" pitchFamily="34" charset="0"/>
              </a:rPr>
              <a:t>2.4</a:t>
            </a:r>
            <a:r>
              <a:rPr lang="en-US" sz="4000" spc="-200" baseline="30000" dirty="0" smtClean="0">
                <a:solidFill>
                  <a:srgbClr val="1F497D"/>
                </a:solidFill>
                <a:latin typeface="Franklin Gothic Demi Cond" panose="020B0706030402020204" pitchFamily="34" charset="0"/>
              </a:rPr>
              <a:t>%</a:t>
            </a:r>
            <a:endParaRPr lang="en-US" sz="4000" spc="-200" baseline="30000" dirty="0">
              <a:solidFill>
                <a:srgbClr val="1F497D"/>
              </a:solidFill>
              <a:latin typeface="Franklin Gothic Demi Cond" panose="020B0706030402020204" pitchFamily="34" charset="0"/>
            </a:endParaRPr>
          </a:p>
        </p:txBody>
      </p:sp>
      <p:sp>
        <p:nvSpPr>
          <p:cNvPr id="13" name="TextBox 12"/>
          <p:cNvSpPr txBox="1"/>
          <p:nvPr/>
        </p:nvSpPr>
        <p:spPr>
          <a:xfrm>
            <a:off x="6538707" y="1011681"/>
            <a:ext cx="1459538" cy="677108"/>
          </a:xfrm>
          <a:prstGeom prst="rect">
            <a:avLst/>
          </a:prstGeom>
          <a:noFill/>
        </p:spPr>
        <p:txBody>
          <a:bodyPr wrap="square" lIns="0" tIns="0" rIns="0" bIns="0" rtlCol="0" anchor="ctr">
            <a:spAutoFit/>
          </a:bodyPr>
          <a:lstStyle/>
          <a:p>
            <a:pPr>
              <a:spcAft>
                <a:spcPts val="600"/>
              </a:spcAft>
            </a:pPr>
            <a:r>
              <a:rPr lang="en-US" sz="1500" dirty="0" smtClean="0">
                <a:solidFill>
                  <a:srgbClr val="78B6E3">
                    <a:lumMod val="50000"/>
                  </a:srgbClr>
                </a:solidFill>
                <a:latin typeface="Franklin Gothic Demi Cond" panose="020B0706030402020204" pitchFamily="34" charset="0"/>
              </a:rPr>
              <a:t>Nuclear energy</a:t>
            </a:r>
            <a:endParaRPr lang="en-US" sz="1500" dirty="0">
              <a:solidFill>
                <a:srgbClr val="78B6E3">
                  <a:lumMod val="50000"/>
                </a:srgbClr>
              </a:solidFill>
              <a:latin typeface="Franklin Gothic Demi Cond" panose="020B0706030402020204" pitchFamily="34" charset="0"/>
            </a:endParaRPr>
          </a:p>
          <a:p>
            <a:r>
              <a:rPr lang="en-US" sz="1200" spc="-10" dirty="0" smtClean="0">
                <a:solidFill>
                  <a:srgbClr val="78B6E3">
                    <a:lumMod val="50000"/>
                  </a:srgbClr>
                </a:solidFill>
                <a:latin typeface="Franklin Gothic Book" panose="020B0503020102020204" pitchFamily="34" charset="0"/>
              </a:rPr>
              <a:t>Is the largest source of carbon-free electricity</a:t>
            </a:r>
            <a:endParaRPr lang="en-US" sz="1200" spc="-10" dirty="0">
              <a:solidFill>
                <a:srgbClr val="78B6E3">
                  <a:lumMod val="50000"/>
                </a:srgbClr>
              </a:solidFill>
              <a:latin typeface="Franklin Gothic Book" panose="020B0503020102020204" pitchFamily="34" charset="0"/>
            </a:endParaRPr>
          </a:p>
        </p:txBody>
      </p:sp>
      <p:sp>
        <p:nvSpPr>
          <p:cNvPr id="14" name="Freeform 6"/>
          <p:cNvSpPr>
            <a:spLocks/>
          </p:cNvSpPr>
          <p:nvPr/>
        </p:nvSpPr>
        <p:spPr bwMode="auto">
          <a:xfrm>
            <a:off x="5954850" y="1349140"/>
            <a:ext cx="2043395" cy="25241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Donut 15"/>
          <p:cNvSpPr>
            <a:spLocks noChangeAspect="1"/>
          </p:cNvSpPr>
          <p:nvPr/>
        </p:nvSpPr>
        <p:spPr>
          <a:xfrm>
            <a:off x="2982136" y="3096330"/>
            <a:ext cx="1316216" cy="1316216"/>
          </a:xfrm>
          <a:prstGeom prst="donut">
            <a:avLst>
              <a:gd name="adj" fmla="val 1309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17" name="Chart 16"/>
          <p:cNvGraphicFramePr/>
          <p:nvPr>
            <p:extLst>
              <p:ext uri="{D42A27DB-BD31-4B8C-83A1-F6EECF244321}">
                <p14:modId xmlns:p14="http://schemas.microsoft.com/office/powerpoint/2010/main" val="1203342999"/>
              </p:ext>
            </p:extLst>
          </p:nvPr>
        </p:nvGraphicFramePr>
        <p:xfrm>
          <a:off x="2517882" y="2632076"/>
          <a:ext cx="2244724" cy="224472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3140587" y="3473410"/>
            <a:ext cx="999313" cy="553998"/>
          </a:xfrm>
          <a:prstGeom prst="rect">
            <a:avLst/>
          </a:prstGeom>
          <a:noFill/>
          <a:ln>
            <a:noFill/>
          </a:ln>
        </p:spPr>
        <p:txBody>
          <a:bodyPr wrap="none" tIns="0" rIns="0" bIns="0" rtlCol="0" anchor="ctr">
            <a:spAutoFit/>
          </a:bodyPr>
          <a:lstStyle/>
          <a:p>
            <a:pPr algn="ctr"/>
            <a:r>
              <a:rPr lang="en-US" sz="3600" spc="-200" dirty="0" smtClean="0">
                <a:solidFill>
                  <a:srgbClr val="1F497D"/>
                </a:solidFill>
                <a:latin typeface="Franklin Gothic Demi Cond" panose="020B0706030402020204" pitchFamily="34" charset="0"/>
              </a:rPr>
              <a:t>19.3</a:t>
            </a:r>
            <a:r>
              <a:rPr lang="en-US" sz="3600" spc="-200" baseline="30000" dirty="0" smtClean="0">
                <a:solidFill>
                  <a:srgbClr val="1F497D"/>
                </a:solidFill>
                <a:latin typeface="Franklin Gothic Demi Cond" panose="020B0706030402020204" pitchFamily="34" charset="0"/>
              </a:rPr>
              <a:t>%</a:t>
            </a:r>
            <a:endParaRPr lang="en-US" sz="3600" spc="-200" baseline="30000" dirty="0">
              <a:solidFill>
                <a:srgbClr val="1F497D"/>
              </a:solidFill>
              <a:latin typeface="Franklin Gothic Demi Cond" panose="020B0706030402020204" pitchFamily="34" charset="0"/>
            </a:endParaRPr>
          </a:p>
        </p:txBody>
      </p:sp>
      <p:sp>
        <p:nvSpPr>
          <p:cNvPr id="20" name="Freeform 6"/>
          <p:cNvSpPr>
            <a:spLocks/>
          </p:cNvSpPr>
          <p:nvPr/>
        </p:nvSpPr>
        <p:spPr bwMode="auto">
          <a:xfrm flipH="1">
            <a:off x="1739031" y="2547079"/>
            <a:ext cx="2043395" cy="25241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1739031" y="2208927"/>
            <a:ext cx="1676400" cy="677108"/>
          </a:xfrm>
          <a:prstGeom prst="rect">
            <a:avLst/>
          </a:prstGeom>
          <a:noFill/>
        </p:spPr>
        <p:txBody>
          <a:bodyPr wrap="square" lIns="0" tIns="0" rIns="0" bIns="0" rtlCol="0" anchor="ctr">
            <a:spAutoFit/>
          </a:bodyPr>
          <a:lstStyle/>
          <a:p>
            <a:pPr>
              <a:spcAft>
                <a:spcPts val="600"/>
              </a:spcAft>
            </a:pPr>
            <a:r>
              <a:rPr lang="en-US" sz="1500" dirty="0" smtClean="0">
                <a:solidFill>
                  <a:srgbClr val="1F497D"/>
                </a:solidFill>
                <a:latin typeface="Franklin Gothic Demi Cond" panose="020B0706030402020204" pitchFamily="34" charset="0"/>
              </a:rPr>
              <a:t>Hydropower</a:t>
            </a:r>
          </a:p>
          <a:p>
            <a:r>
              <a:rPr lang="en-US" sz="1200" spc="-10" dirty="0">
                <a:solidFill>
                  <a:srgbClr val="1F497D"/>
                </a:solidFill>
                <a:latin typeface="Franklin Gothic Book" panose="020B0503020102020204" pitchFamily="34" charset="0"/>
              </a:rPr>
              <a:t>p</a:t>
            </a:r>
            <a:r>
              <a:rPr lang="en-US" sz="1200" spc="-10" dirty="0" smtClean="0">
                <a:solidFill>
                  <a:srgbClr val="1F497D"/>
                </a:solidFill>
                <a:latin typeface="Franklin Gothic Book" panose="020B0503020102020204" pitchFamily="34" charset="0"/>
              </a:rPr>
              <a:t>rovides the second-largest amount</a:t>
            </a:r>
            <a:endParaRPr lang="en-US" sz="1200" spc="-10" dirty="0">
              <a:solidFill>
                <a:srgbClr val="1F497D"/>
              </a:solidFill>
              <a:latin typeface="Franklin Gothic Book" panose="020B0503020102020204" pitchFamily="34" charset="0"/>
            </a:endParaRPr>
          </a:p>
        </p:txBody>
      </p:sp>
      <p:sp>
        <p:nvSpPr>
          <p:cNvPr id="22" name="Donut 21"/>
          <p:cNvSpPr>
            <a:spLocks noChangeAspect="1"/>
          </p:cNvSpPr>
          <p:nvPr/>
        </p:nvSpPr>
        <p:spPr>
          <a:xfrm>
            <a:off x="4502944" y="4229894"/>
            <a:ext cx="925512" cy="925512"/>
          </a:xfrm>
          <a:prstGeom prst="donut">
            <a:avLst>
              <a:gd name="adj" fmla="val 1309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23" name="Chart 22"/>
          <p:cNvGraphicFramePr/>
          <p:nvPr>
            <p:extLst>
              <p:ext uri="{D42A27DB-BD31-4B8C-83A1-F6EECF244321}">
                <p14:modId xmlns:p14="http://schemas.microsoft.com/office/powerpoint/2010/main" val="1147253544"/>
              </p:ext>
            </p:extLst>
          </p:nvPr>
        </p:nvGraphicFramePr>
        <p:xfrm>
          <a:off x="4140200" y="3867150"/>
          <a:ext cx="1651000" cy="1651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4539644" y="4477206"/>
            <a:ext cx="847347" cy="430887"/>
          </a:xfrm>
          <a:prstGeom prst="rect">
            <a:avLst/>
          </a:prstGeom>
          <a:noFill/>
          <a:ln>
            <a:noFill/>
          </a:ln>
        </p:spPr>
        <p:txBody>
          <a:bodyPr wrap="none" tIns="0" rIns="0" bIns="0" rtlCol="0" anchor="ctr">
            <a:spAutoFit/>
          </a:bodyPr>
          <a:lstStyle/>
          <a:p>
            <a:pPr algn="ctr"/>
            <a:r>
              <a:rPr lang="en-US" sz="2800" spc="-200" dirty="0" smtClean="0">
                <a:solidFill>
                  <a:srgbClr val="1F497D"/>
                </a:solidFill>
                <a:latin typeface="Franklin Gothic Demi Cond" panose="020B0706030402020204" pitchFamily="34" charset="0"/>
              </a:rPr>
              <a:t>18.3%</a:t>
            </a:r>
            <a:endParaRPr lang="en-US" sz="2400" spc="-200" baseline="30000" dirty="0">
              <a:solidFill>
                <a:srgbClr val="1F497D"/>
              </a:solidFill>
              <a:latin typeface="Franklin Gothic Demi Cond" panose="020B0706030402020204" pitchFamily="34" charset="0"/>
            </a:endParaRPr>
          </a:p>
        </p:txBody>
      </p:sp>
      <p:sp>
        <p:nvSpPr>
          <p:cNvPr id="25" name="Freeform 6"/>
          <p:cNvSpPr>
            <a:spLocks/>
          </p:cNvSpPr>
          <p:nvPr/>
        </p:nvSpPr>
        <p:spPr bwMode="auto">
          <a:xfrm>
            <a:off x="5621308" y="4222904"/>
            <a:ext cx="2043395" cy="25241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TextBox 25"/>
          <p:cNvSpPr txBox="1"/>
          <p:nvPr/>
        </p:nvSpPr>
        <p:spPr>
          <a:xfrm>
            <a:off x="6205542" y="3897602"/>
            <a:ext cx="2092638" cy="677108"/>
          </a:xfrm>
          <a:prstGeom prst="rect">
            <a:avLst/>
          </a:prstGeom>
          <a:noFill/>
        </p:spPr>
        <p:txBody>
          <a:bodyPr wrap="square" lIns="0" tIns="0" rIns="0" bIns="0" rtlCol="0" anchor="ctr">
            <a:spAutoFit/>
          </a:bodyPr>
          <a:lstStyle/>
          <a:p>
            <a:pPr>
              <a:spcAft>
                <a:spcPts val="600"/>
              </a:spcAft>
            </a:pPr>
            <a:r>
              <a:rPr lang="en-US" sz="1500" dirty="0" smtClean="0">
                <a:solidFill>
                  <a:srgbClr val="78B6E3">
                    <a:lumMod val="50000"/>
                  </a:srgbClr>
                </a:solidFill>
                <a:latin typeface="Franklin Gothic Demi Cond" panose="020B0706030402020204" pitchFamily="34" charset="0"/>
              </a:rPr>
              <a:t>Wind, solar and geothermal</a:t>
            </a:r>
            <a:endParaRPr lang="en-US" sz="1500" dirty="0">
              <a:solidFill>
                <a:srgbClr val="78B6E3">
                  <a:lumMod val="50000"/>
                </a:srgbClr>
              </a:solidFill>
              <a:latin typeface="Franklin Gothic Demi Cond" panose="020B0706030402020204" pitchFamily="34" charset="0"/>
            </a:endParaRPr>
          </a:p>
          <a:p>
            <a:r>
              <a:rPr lang="en-US" sz="1200" spc="-10" dirty="0">
                <a:solidFill>
                  <a:srgbClr val="78B6E3">
                    <a:lumMod val="50000"/>
                  </a:srgbClr>
                </a:solidFill>
                <a:latin typeface="Franklin Gothic Book" panose="020B0503020102020204" pitchFamily="34" charset="0"/>
              </a:rPr>
              <a:t>t</a:t>
            </a:r>
            <a:r>
              <a:rPr lang="en-US" sz="1200" spc="-10" dirty="0" smtClean="0">
                <a:solidFill>
                  <a:srgbClr val="78B6E3">
                    <a:lumMod val="50000"/>
                  </a:srgbClr>
                </a:solidFill>
                <a:latin typeface="Franklin Gothic Book" panose="020B0503020102020204" pitchFamily="34" charset="0"/>
              </a:rPr>
              <a:t>ogether provide 18.3% of America’s carbon-free electricity</a:t>
            </a:r>
            <a:endParaRPr lang="en-US" sz="1200" spc="-10" dirty="0">
              <a:solidFill>
                <a:srgbClr val="78B6E3">
                  <a:lumMod val="50000"/>
                </a:srgbClr>
              </a:solidFill>
              <a:latin typeface="Franklin Gothic Book" panose="020B0503020102020204" pitchFamily="34" charset="0"/>
            </a:endParaRPr>
          </a:p>
        </p:txBody>
      </p:sp>
      <p:sp>
        <p:nvSpPr>
          <p:cNvPr id="32" name="Rectangle 31"/>
          <p:cNvSpPr/>
          <p:nvPr/>
        </p:nvSpPr>
        <p:spPr>
          <a:xfrm>
            <a:off x="206732" y="5250821"/>
            <a:ext cx="8778241" cy="663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dirty="0" smtClean="0">
                <a:solidFill>
                  <a:srgbClr val="1F497D"/>
                </a:solidFill>
                <a:latin typeface="Franklin Gothic Demi Cond" panose="020B0706030402020204" pitchFamily="34" charset="0"/>
              </a:rPr>
              <a:t>Few people know that nuclear energy provides 62 percent of America’s carbon-free electricity.</a:t>
            </a:r>
            <a:endParaRPr lang="en-US" dirty="0">
              <a:solidFill>
                <a:srgbClr val="1F497D"/>
              </a:solidFill>
              <a:latin typeface="Franklin Gothic Demi Cond" panose="020B0706030402020204" pitchFamily="34" charset="0"/>
            </a:endParaRPr>
          </a:p>
        </p:txBody>
      </p:sp>
    </p:spTree>
    <p:extLst>
      <p:ext uri="{BB962C8B-B14F-4D97-AF65-F5344CB8AC3E}">
        <p14:creationId xmlns:p14="http://schemas.microsoft.com/office/powerpoint/2010/main" val="84656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467838"/>
            <a:ext cx="8144027" cy="834085"/>
          </a:xfrm>
        </p:spPr>
        <p:txBody>
          <a:bodyPr>
            <a:normAutofit/>
          </a:bodyPr>
          <a:lstStyle/>
          <a:p>
            <a:r>
              <a:rPr lang="en-US" b="1" cap="all" dirty="0" smtClean="0"/>
              <a:t>C</a:t>
            </a:r>
            <a:r>
              <a:rPr lang="en-US" b="1" dirty="0" smtClean="0"/>
              <a:t>reative Collaboration Among Partners</a:t>
            </a:r>
            <a:endParaRPr lang="en-US" b="1" cap="all" dirty="0"/>
          </a:p>
        </p:txBody>
      </p:sp>
      <p:sp>
        <p:nvSpPr>
          <p:cNvPr id="3" name="Content Placeholder 2"/>
          <p:cNvSpPr>
            <a:spLocks noGrp="1"/>
          </p:cNvSpPr>
          <p:nvPr>
            <p:ph idx="1"/>
          </p:nvPr>
        </p:nvSpPr>
        <p:spPr>
          <a:xfrm>
            <a:off x="549275" y="1670957"/>
            <a:ext cx="7840345" cy="3797337"/>
          </a:xfrm>
        </p:spPr>
        <p:txBody>
          <a:bodyPr>
            <a:normAutofit/>
          </a:bodyPr>
          <a:lstStyle/>
          <a:p>
            <a:r>
              <a:rPr lang="en-US" dirty="0" smtClean="0"/>
              <a:t>Creative collaboration among utilities, suppliers, labor and industry organizations is critical to generate fresh ideas to advance safety and efficiency</a:t>
            </a:r>
          </a:p>
          <a:p>
            <a:r>
              <a:rPr lang="en-US" dirty="0" smtClean="0"/>
              <a:t>Integrates industrywide commitment to ingenuity, greater efficiency and generating additional value for nuclear power plants</a:t>
            </a:r>
            <a:endParaRPr lang="en-US" dirty="0"/>
          </a:p>
          <a:p>
            <a:pPr marL="0" indent="0">
              <a:buNone/>
            </a:pPr>
            <a:endParaRPr lang="en-US" dirty="0"/>
          </a:p>
        </p:txBody>
      </p:sp>
    </p:spTree>
    <p:extLst>
      <p:ext uri="{BB962C8B-B14F-4D97-AF65-F5344CB8AC3E}">
        <p14:creationId xmlns:p14="http://schemas.microsoft.com/office/powerpoint/2010/main" val="32389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89" y="275645"/>
            <a:ext cx="8229600" cy="1143000"/>
          </a:xfrm>
        </p:spPr>
        <p:txBody>
          <a:bodyPr>
            <a:normAutofit/>
          </a:bodyPr>
          <a:lstStyle/>
          <a:p>
            <a:r>
              <a:rPr lang="en-US" b="1" cap="all" dirty="0" smtClean="0"/>
              <a:t>M</a:t>
            </a:r>
            <a:r>
              <a:rPr lang="en-US" b="1" dirty="0" smtClean="0"/>
              <a:t>ajor Industry Challenges</a:t>
            </a:r>
            <a:endParaRPr lang="en-US" b="1" cap="all" dirty="0"/>
          </a:p>
        </p:txBody>
      </p:sp>
      <p:sp>
        <p:nvSpPr>
          <p:cNvPr id="3" name="Content Placeholder 2"/>
          <p:cNvSpPr>
            <a:spLocks noGrp="1"/>
          </p:cNvSpPr>
          <p:nvPr>
            <p:ph idx="1"/>
          </p:nvPr>
        </p:nvSpPr>
        <p:spPr>
          <a:xfrm>
            <a:off x="457200" y="1425271"/>
            <a:ext cx="6471557" cy="4485672"/>
          </a:xfrm>
        </p:spPr>
        <p:txBody>
          <a:bodyPr>
            <a:normAutofit fontScale="55000" lnSpcReduction="20000"/>
          </a:bodyPr>
          <a:lstStyle/>
          <a:p>
            <a:pPr lvl="0">
              <a:lnSpc>
                <a:spcPct val="105000"/>
              </a:lnSpc>
              <a:spcAft>
                <a:spcPts val="600"/>
              </a:spcAft>
            </a:pPr>
            <a:r>
              <a:rPr lang="en-US" sz="5100" dirty="0"/>
              <a:t>Electricity demand is expected to remain </a:t>
            </a:r>
            <a:r>
              <a:rPr lang="en-US" sz="5100" dirty="0" smtClean="0"/>
              <a:t>flat </a:t>
            </a:r>
            <a:r>
              <a:rPr lang="en-US" sz="5100" dirty="0"/>
              <a:t>or show marginal </a:t>
            </a:r>
            <a:r>
              <a:rPr lang="en-US" sz="5100" dirty="0" smtClean="0"/>
              <a:t>growth</a:t>
            </a:r>
            <a:endParaRPr lang="en-US" sz="5100" dirty="0"/>
          </a:p>
          <a:p>
            <a:pPr lvl="0">
              <a:lnSpc>
                <a:spcPct val="105000"/>
              </a:lnSpc>
              <a:spcAft>
                <a:spcPts val="600"/>
              </a:spcAft>
            </a:pPr>
            <a:r>
              <a:rPr lang="en-US" sz="5100" dirty="0" smtClean="0"/>
              <a:t>Nuclear plant costs increased as electricity </a:t>
            </a:r>
            <a:r>
              <a:rPr lang="en-US" sz="5100" dirty="0"/>
              <a:t>markets </a:t>
            </a:r>
            <a:r>
              <a:rPr lang="en-US" sz="5100" dirty="0" smtClean="0"/>
              <a:t>were </a:t>
            </a:r>
            <a:r>
              <a:rPr lang="en-US" sz="5100" dirty="0"/>
              <a:t>deluged with natural gas at historically low </a:t>
            </a:r>
            <a:r>
              <a:rPr lang="en-US" sz="5100" dirty="0" smtClean="0"/>
              <a:t>prices</a:t>
            </a:r>
            <a:endParaRPr lang="en-US" sz="5100" dirty="0"/>
          </a:p>
          <a:p>
            <a:pPr lvl="0">
              <a:lnSpc>
                <a:spcPct val="105000"/>
              </a:lnSpc>
              <a:spcAft>
                <a:spcPts val="600"/>
              </a:spcAft>
            </a:pPr>
            <a:r>
              <a:rPr lang="en-US" sz="5100" dirty="0"/>
              <a:t>S</a:t>
            </a:r>
            <a:r>
              <a:rPr lang="en-US" sz="5100" dirty="0" smtClean="0"/>
              <a:t>olar </a:t>
            </a:r>
            <a:r>
              <a:rPr lang="en-US" sz="5100" dirty="0"/>
              <a:t>and </a:t>
            </a:r>
            <a:r>
              <a:rPr lang="en-US" sz="5100" dirty="0" smtClean="0"/>
              <a:t>wind </a:t>
            </a:r>
            <a:r>
              <a:rPr lang="en-US" sz="5100" dirty="0"/>
              <a:t>continue to expand thanks to </a:t>
            </a:r>
            <a:r>
              <a:rPr lang="en-US" sz="5100" dirty="0" smtClean="0"/>
              <a:t>state, federal policy support</a:t>
            </a:r>
            <a:endParaRPr lang="en-US" sz="5100" dirty="0"/>
          </a:p>
          <a:p>
            <a:pPr lvl="0">
              <a:lnSpc>
                <a:spcPct val="105000"/>
              </a:lnSpc>
              <a:spcAft>
                <a:spcPts val="600"/>
              </a:spcAft>
            </a:pPr>
            <a:r>
              <a:rPr lang="en-US" sz="5100" dirty="0" smtClean="0"/>
              <a:t>Flawed </a:t>
            </a:r>
            <a:r>
              <a:rPr lang="en-US" sz="5100" dirty="0"/>
              <a:t>electricity markets fail to recognize and value nuclear energy’s key </a:t>
            </a:r>
            <a:r>
              <a:rPr lang="en-US" sz="5100" dirty="0" smtClean="0"/>
              <a:t>attributes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86" y="1707518"/>
            <a:ext cx="1779814" cy="404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97487" y="1393375"/>
            <a:ext cx="1779814" cy="307777"/>
          </a:xfrm>
          <a:prstGeom prst="rect">
            <a:avLst/>
          </a:prstGeom>
          <a:solidFill>
            <a:schemeClr val="accent1">
              <a:lumMod val="40000"/>
              <a:lumOff val="60000"/>
            </a:schemeClr>
          </a:solidFill>
        </p:spPr>
        <p:txBody>
          <a:bodyPr wrap="square" rtlCol="0">
            <a:spAutoFit/>
          </a:bodyPr>
          <a:lstStyle/>
          <a:p>
            <a:r>
              <a:rPr lang="en-US" sz="1400" b="1" dirty="0" smtClean="0">
                <a:solidFill>
                  <a:prstClr val="black"/>
                </a:solidFill>
              </a:rPr>
              <a:t>Nuclear Plant Costs</a:t>
            </a:r>
            <a:endParaRPr lang="en-US" sz="1400" b="1" dirty="0">
              <a:solidFill>
                <a:prstClr val="black"/>
              </a:solidFill>
            </a:endParaRPr>
          </a:p>
        </p:txBody>
      </p:sp>
    </p:spTree>
    <p:extLst>
      <p:ext uri="{BB962C8B-B14F-4D97-AF65-F5344CB8AC3E}">
        <p14:creationId xmlns:p14="http://schemas.microsoft.com/office/powerpoint/2010/main" val="20052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791200" y="4100513"/>
            <a:ext cx="1771650" cy="931862"/>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37891" name="MassHub"/>
          <p:cNvGraphicFramePr>
            <a:graphicFrameLocks/>
          </p:cNvGraphicFramePr>
          <p:nvPr/>
        </p:nvGraphicFramePr>
        <p:xfrm>
          <a:off x="609600" y="1168400"/>
          <a:ext cx="7645400" cy="4749800"/>
        </p:xfrm>
        <a:graphic>
          <a:graphicData uri="http://schemas.openxmlformats.org/presentationml/2006/ole">
            <mc:AlternateContent xmlns:mc="http://schemas.openxmlformats.org/markup-compatibility/2006">
              <mc:Choice xmlns:v="urn:schemas-microsoft-com:vml" Requires="v">
                <p:oleObj spid="_x0000_s1032" r:id="rId5" imgW="7645047" imgH="4749196" progId="Excel.Chart.8">
                  <p:embed/>
                </p:oleObj>
              </mc:Choice>
              <mc:Fallback>
                <p:oleObj r:id="rId5" imgW="7645047" imgH="474919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68400"/>
                        <a:ext cx="76454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TextBox 13"/>
          <p:cNvSpPr txBox="1">
            <a:spLocks noChangeArrowheads="1"/>
          </p:cNvSpPr>
          <p:nvPr/>
        </p:nvSpPr>
        <p:spPr bwMode="auto">
          <a:xfrm>
            <a:off x="5715000" y="437692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i="1" dirty="0">
                <a:solidFill>
                  <a:prstClr val="white"/>
                </a:solidFill>
              </a:rPr>
              <a:t>Forward Prices</a:t>
            </a:r>
          </a:p>
        </p:txBody>
      </p:sp>
      <p:sp>
        <p:nvSpPr>
          <p:cNvPr id="29" name="Freeform 28"/>
          <p:cNvSpPr/>
          <p:nvPr/>
        </p:nvSpPr>
        <p:spPr>
          <a:xfrm>
            <a:off x="1219200" y="2108200"/>
            <a:ext cx="4343400" cy="1846263"/>
          </a:xfrm>
          <a:custGeom>
            <a:avLst/>
            <a:gdLst>
              <a:gd name="connsiteX0" fmla="*/ 8627 w 7159925"/>
              <a:gd name="connsiteY0" fmla="*/ 0 h 1846053"/>
              <a:gd name="connsiteX1" fmla="*/ 0 w 7159925"/>
              <a:gd name="connsiteY1" fmla="*/ 1242204 h 1846053"/>
              <a:gd name="connsiteX2" fmla="*/ 2570672 w 7159925"/>
              <a:gd name="connsiteY2" fmla="*/ 1242204 h 1846053"/>
              <a:gd name="connsiteX3" fmla="*/ 3045125 w 7159925"/>
              <a:gd name="connsiteY3" fmla="*/ 1846053 h 1846053"/>
              <a:gd name="connsiteX4" fmla="*/ 7159925 w 7159925"/>
              <a:gd name="connsiteY4" fmla="*/ 1846053 h 1846053"/>
              <a:gd name="connsiteX5" fmla="*/ 7159925 w 7159925"/>
              <a:gd name="connsiteY5" fmla="*/ 1000664 h 1846053"/>
              <a:gd name="connsiteX6" fmla="*/ 3045125 w 7159925"/>
              <a:gd name="connsiteY6" fmla="*/ 1000664 h 1846053"/>
              <a:gd name="connsiteX7" fmla="*/ 2587925 w 7159925"/>
              <a:gd name="connsiteY7" fmla="*/ 8627 h 1846053"/>
              <a:gd name="connsiteX8" fmla="*/ 8627 w 7159925"/>
              <a:gd name="connsiteY8" fmla="*/ 0 h 184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9925" h="1846053">
                <a:moveTo>
                  <a:pt x="8627" y="0"/>
                </a:moveTo>
                <a:cubicBezTo>
                  <a:pt x="5751" y="414068"/>
                  <a:pt x="2876" y="828136"/>
                  <a:pt x="0" y="1242204"/>
                </a:cubicBezTo>
                <a:lnTo>
                  <a:pt x="2570672" y="1242204"/>
                </a:lnTo>
                <a:lnTo>
                  <a:pt x="3045125" y="1846053"/>
                </a:lnTo>
                <a:lnTo>
                  <a:pt x="7159925" y="1846053"/>
                </a:lnTo>
                <a:lnTo>
                  <a:pt x="7159925" y="1000664"/>
                </a:lnTo>
                <a:lnTo>
                  <a:pt x="3045125" y="1000664"/>
                </a:lnTo>
                <a:lnTo>
                  <a:pt x="2587925" y="8627"/>
                </a:lnTo>
                <a:lnTo>
                  <a:pt x="8627" y="0"/>
                </a:lnTo>
                <a:close/>
              </a:path>
            </a:pathLst>
          </a:custGeom>
          <a:solidFill>
            <a:schemeClr val="accent5">
              <a:alpha val="30000"/>
            </a:schemeClr>
          </a:solidFill>
          <a:ln w="22225">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7894" name="Title 1"/>
          <p:cNvSpPr>
            <a:spLocks noGrp="1"/>
          </p:cNvSpPr>
          <p:nvPr>
            <p:ph type="title"/>
          </p:nvPr>
        </p:nvSpPr>
        <p:spPr/>
        <p:txBody>
          <a:bodyPr/>
          <a:lstStyle/>
          <a:p>
            <a:r>
              <a:rPr lang="en-US" altLang="en-US" smtClean="0"/>
              <a:t>Declining Wholesale Electricity Prices</a:t>
            </a:r>
          </a:p>
        </p:txBody>
      </p:sp>
      <p:sp>
        <p:nvSpPr>
          <p:cNvPr id="8" name="Rectangle 7"/>
          <p:cNvSpPr/>
          <p:nvPr/>
        </p:nvSpPr>
        <p:spPr>
          <a:xfrm>
            <a:off x="1201738" y="2108200"/>
            <a:ext cx="1676400" cy="1219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rPr>
              <a:t>$45-75/</a:t>
            </a:r>
            <a:r>
              <a:rPr lang="en-US" b="1" dirty="0" err="1">
                <a:solidFill>
                  <a:prstClr val="black"/>
                </a:solidFill>
              </a:rPr>
              <a:t>MWh</a:t>
            </a:r>
            <a:r>
              <a:rPr lang="en-US" b="1" dirty="0">
                <a:solidFill>
                  <a:prstClr val="black"/>
                </a:solidFill>
              </a:rPr>
              <a:t> </a:t>
            </a:r>
          </a:p>
          <a:p>
            <a:pPr algn="ctr">
              <a:defRPr/>
            </a:pPr>
            <a:r>
              <a:rPr lang="en-US" b="1" dirty="0">
                <a:solidFill>
                  <a:prstClr val="black"/>
                </a:solidFill>
              </a:rPr>
              <a:t>Price Range</a:t>
            </a:r>
          </a:p>
        </p:txBody>
      </p:sp>
      <p:sp>
        <p:nvSpPr>
          <p:cNvPr id="10" name="Rectangle 9"/>
          <p:cNvSpPr/>
          <p:nvPr/>
        </p:nvSpPr>
        <p:spPr>
          <a:xfrm>
            <a:off x="3048000" y="3124200"/>
            <a:ext cx="2514600" cy="838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rPr>
              <a:t>$30-50/</a:t>
            </a:r>
            <a:r>
              <a:rPr lang="en-US" b="1" dirty="0" err="1">
                <a:solidFill>
                  <a:prstClr val="black"/>
                </a:solidFill>
              </a:rPr>
              <a:t>MWh</a:t>
            </a:r>
            <a:r>
              <a:rPr lang="en-US" b="1" dirty="0">
                <a:solidFill>
                  <a:prstClr val="black"/>
                </a:solidFill>
              </a:rPr>
              <a:t> </a:t>
            </a:r>
          </a:p>
          <a:p>
            <a:pPr algn="ctr">
              <a:defRPr/>
            </a:pPr>
            <a:r>
              <a:rPr lang="en-US" b="1" dirty="0">
                <a:solidFill>
                  <a:prstClr val="black"/>
                </a:solidFill>
              </a:rPr>
              <a:t>Price Range</a:t>
            </a:r>
          </a:p>
        </p:txBody>
      </p:sp>
      <p:sp>
        <p:nvSpPr>
          <p:cNvPr id="30" name="Freeform 29"/>
          <p:cNvSpPr/>
          <p:nvPr/>
        </p:nvSpPr>
        <p:spPr>
          <a:xfrm>
            <a:off x="1216025" y="2719388"/>
            <a:ext cx="4346575" cy="842962"/>
          </a:xfrm>
          <a:custGeom>
            <a:avLst/>
            <a:gdLst>
              <a:gd name="connsiteX0" fmla="*/ 0 w 7164125"/>
              <a:gd name="connsiteY0" fmla="*/ 0 h 842838"/>
              <a:gd name="connsiteX1" fmla="*/ 2608028 w 7164125"/>
              <a:gd name="connsiteY1" fmla="*/ 7951 h 842838"/>
              <a:gd name="connsiteX2" fmla="*/ 3029447 w 7164125"/>
              <a:gd name="connsiteY2" fmla="*/ 834887 h 842838"/>
              <a:gd name="connsiteX3" fmla="*/ 7164125 w 7164125"/>
              <a:gd name="connsiteY3" fmla="*/ 842838 h 842838"/>
            </a:gdLst>
            <a:ahLst/>
            <a:cxnLst>
              <a:cxn ang="0">
                <a:pos x="connsiteX0" y="connsiteY0"/>
              </a:cxn>
              <a:cxn ang="0">
                <a:pos x="connsiteX1" y="connsiteY1"/>
              </a:cxn>
              <a:cxn ang="0">
                <a:pos x="connsiteX2" y="connsiteY2"/>
              </a:cxn>
              <a:cxn ang="0">
                <a:pos x="connsiteX3" y="connsiteY3"/>
              </a:cxn>
            </a:cxnLst>
            <a:rect l="l" t="t" r="r" b="b"/>
            <a:pathLst>
              <a:path w="7164125" h="842838">
                <a:moveTo>
                  <a:pt x="0" y="0"/>
                </a:moveTo>
                <a:lnTo>
                  <a:pt x="2608028" y="7951"/>
                </a:lnTo>
                <a:lnTo>
                  <a:pt x="3029447" y="834887"/>
                </a:lnTo>
                <a:lnTo>
                  <a:pt x="7164125" y="842838"/>
                </a:lnTo>
              </a:path>
            </a:pathLst>
          </a:custGeom>
          <a:noFill/>
          <a:ln w="53975" cap="rnd">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a:xfrm>
            <a:off x="5791200" y="3454400"/>
            <a:ext cx="1752600" cy="592138"/>
          </a:xfrm>
          <a:prstGeom prst="rect">
            <a:avLst/>
          </a:prstGeom>
          <a:solidFill>
            <a:schemeClr val="accent3">
              <a:alpha val="30000"/>
            </a:schemeClr>
          </a:solidFill>
          <a:ln w="28575">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rPr>
              <a:t>$30-42/</a:t>
            </a:r>
            <a:r>
              <a:rPr lang="en-US" b="1" dirty="0" err="1">
                <a:solidFill>
                  <a:prstClr val="black"/>
                </a:solidFill>
              </a:rPr>
              <a:t>MWh</a:t>
            </a:r>
            <a:endParaRPr lang="en-US" b="1" dirty="0">
              <a:solidFill>
                <a:prstClr val="black"/>
              </a:solidFill>
            </a:endParaRPr>
          </a:p>
          <a:p>
            <a:pPr algn="ctr">
              <a:defRPr/>
            </a:pPr>
            <a:r>
              <a:rPr lang="en-US" b="1" dirty="0">
                <a:solidFill>
                  <a:prstClr val="black"/>
                </a:solidFill>
              </a:rPr>
              <a:t>Price Range</a:t>
            </a:r>
          </a:p>
        </p:txBody>
      </p:sp>
      <p:cxnSp>
        <p:nvCxnSpPr>
          <p:cNvPr id="9" name="Straight Connector 8"/>
          <p:cNvCxnSpPr/>
          <p:nvPr/>
        </p:nvCxnSpPr>
        <p:spPr>
          <a:xfrm>
            <a:off x="5562600" y="3140075"/>
            <a:ext cx="228600" cy="314325"/>
          </a:xfrm>
          <a:prstGeom prst="line">
            <a:avLst/>
          </a:prstGeom>
          <a:ln>
            <a:solidFill>
              <a:schemeClr val="tx1"/>
            </a:solidFill>
            <a:prstDash val="sysDot"/>
            <a:tailEnd type="none" w="lg"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62600" y="3954463"/>
            <a:ext cx="228600" cy="92075"/>
          </a:xfrm>
          <a:prstGeom prst="line">
            <a:avLst/>
          </a:prstGeom>
          <a:ln>
            <a:solidFill>
              <a:schemeClr val="tx1"/>
            </a:solidFill>
            <a:prstDash val="sysDot"/>
            <a:tailEnd type="none" w="lg"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0" idx="3"/>
          </p:cNvCxnSpPr>
          <p:nvPr/>
        </p:nvCxnSpPr>
        <p:spPr>
          <a:xfrm>
            <a:off x="5562600" y="3562350"/>
            <a:ext cx="228600" cy="206375"/>
          </a:xfrm>
          <a:prstGeom prst="line">
            <a:avLst/>
          </a:prstGeom>
          <a:ln w="41275" cap="rnd">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 idx="1"/>
            <a:endCxn id="3" idx="3"/>
          </p:cNvCxnSpPr>
          <p:nvPr/>
        </p:nvCxnSpPr>
        <p:spPr>
          <a:xfrm>
            <a:off x="5791200" y="3749675"/>
            <a:ext cx="1752600" cy="0"/>
          </a:xfrm>
          <a:prstGeom prst="line">
            <a:avLst/>
          </a:prstGeom>
          <a:ln w="53975" cap="rnd">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E97859C2-0254-4914-AF89-23E43885B48A}"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175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55" y="197660"/>
            <a:ext cx="8666861" cy="1344859"/>
          </a:xfrm>
        </p:spPr>
        <p:txBody>
          <a:bodyPr>
            <a:noAutofit/>
          </a:bodyPr>
          <a:lstStyle/>
          <a:p>
            <a:r>
              <a:rPr lang="en-US" b="1" dirty="0" smtClean="0"/>
              <a:t>Part of the Solution: </a:t>
            </a:r>
            <a:br>
              <a:rPr lang="en-US" b="1" dirty="0" smtClean="0"/>
            </a:br>
            <a:r>
              <a:rPr lang="en-US" b="1" dirty="0" smtClean="0"/>
              <a:t>Delivering </a:t>
            </a:r>
            <a:r>
              <a:rPr lang="en-US" b="1" dirty="0"/>
              <a:t>the Nuclear </a:t>
            </a:r>
            <a:r>
              <a:rPr lang="en-US" b="1" dirty="0" smtClean="0"/>
              <a:t>Promise</a:t>
            </a:r>
            <a:endParaRPr lang="en-US" b="1" dirty="0"/>
          </a:p>
        </p:txBody>
      </p:sp>
      <p:sp>
        <p:nvSpPr>
          <p:cNvPr id="3" name="Content Placeholder 2"/>
          <p:cNvSpPr>
            <a:spLocks noGrp="1"/>
          </p:cNvSpPr>
          <p:nvPr>
            <p:ph idx="1"/>
          </p:nvPr>
        </p:nvSpPr>
        <p:spPr>
          <a:xfrm>
            <a:off x="373400" y="1534657"/>
            <a:ext cx="4209486" cy="4125913"/>
          </a:xfrm>
        </p:spPr>
        <p:txBody>
          <a:bodyPr>
            <a:normAutofit/>
          </a:bodyPr>
          <a:lstStyle/>
          <a:p>
            <a:pPr>
              <a:spcBef>
                <a:spcPts val="600"/>
              </a:spcBef>
            </a:pPr>
            <a:r>
              <a:rPr lang="en-US" sz="2400" dirty="0" smtClean="0"/>
              <a:t>Sustain high </a:t>
            </a:r>
            <a:r>
              <a:rPr lang="en-US" sz="2400" dirty="0"/>
              <a:t>levels of </a:t>
            </a:r>
            <a:r>
              <a:rPr lang="en-US" sz="2400" dirty="0" smtClean="0"/>
              <a:t>safety and reliability</a:t>
            </a:r>
          </a:p>
          <a:p>
            <a:pPr>
              <a:spcBef>
                <a:spcPts val="600"/>
              </a:spcBef>
            </a:pPr>
            <a:r>
              <a:rPr lang="en-US" sz="2400" dirty="0" smtClean="0"/>
              <a:t>Identify opportunities to     re-design plant processes, drive innovation to improve efficiency </a:t>
            </a:r>
            <a:r>
              <a:rPr lang="en-US" sz="2400" dirty="0"/>
              <a:t>and </a:t>
            </a:r>
            <a:r>
              <a:rPr lang="en-US" sz="2400" dirty="0" smtClean="0"/>
              <a:t>effectiveness</a:t>
            </a:r>
            <a:endParaRPr lang="en-US" sz="2400" dirty="0"/>
          </a:p>
          <a:p>
            <a:pPr>
              <a:spcBef>
                <a:spcPts val="600"/>
              </a:spcBef>
            </a:pPr>
            <a:r>
              <a:rPr lang="en-US" sz="2400" dirty="0" smtClean="0"/>
              <a:t>Gain greater value for nuclear energy in electricity and clean air policy</a:t>
            </a:r>
            <a:endParaRPr lang="en-US" sz="2400" dirty="0"/>
          </a:p>
        </p:txBody>
      </p:sp>
      <p:sp>
        <p:nvSpPr>
          <p:cNvPr id="5" name="Rounded Rectangle 4"/>
          <p:cNvSpPr/>
          <p:nvPr/>
        </p:nvSpPr>
        <p:spPr>
          <a:xfrm>
            <a:off x="831272" y="5089973"/>
            <a:ext cx="7789025" cy="674914"/>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32114" y="5227375"/>
            <a:ext cx="7488183" cy="400110"/>
          </a:xfrm>
          <a:prstGeom prst="rect">
            <a:avLst/>
          </a:prstGeom>
          <a:noFill/>
        </p:spPr>
        <p:txBody>
          <a:bodyPr wrap="square" rtlCol="0">
            <a:spAutoFit/>
          </a:bodyPr>
          <a:lstStyle/>
          <a:p>
            <a:pPr algn="ctr"/>
            <a:r>
              <a:rPr lang="en-US" sz="2000" b="1" dirty="0">
                <a:solidFill>
                  <a:srgbClr val="396679"/>
                </a:solidFill>
              </a:rPr>
              <a:t>G</a:t>
            </a:r>
            <a:r>
              <a:rPr lang="en-US" sz="2000" b="1" dirty="0" smtClean="0">
                <a:solidFill>
                  <a:srgbClr val="396679"/>
                </a:solidFill>
              </a:rPr>
              <a:t>oal: Average cost of electricity is $28 per megawatt-hour</a:t>
            </a:r>
            <a:endParaRPr lang="en-US" sz="2000" b="1" dirty="0">
              <a:solidFill>
                <a:srgbClr val="396679"/>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361" y="1542519"/>
            <a:ext cx="3770441" cy="3252638"/>
          </a:xfrm>
          <a:prstGeom prst="rect">
            <a:avLst/>
          </a:prstGeom>
          <a:ln>
            <a:solidFill>
              <a:schemeClr val="bg1">
                <a:lumMod val="85000"/>
              </a:schemeClr>
            </a:solidFill>
          </a:ln>
        </p:spPr>
      </p:pic>
    </p:spTree>
    <p:extLst>
      <p:ext uri="{BB962C8B-B14F-4D97-AF65-F5344CB8AC3E}">
        <p14:creationId xmlns:p14="http://schemas.microsoft.com/office/powerpoint/2010/main" val="355670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398352"/>
            <a:ext cx="8144027" cy="496693"/>
          </a:xfrm>
        </p:spPr>
        <p:txBody>
          <a:bodyPr>
            <a:noAutofit/>
          </a:bodyPr>
          <a:lstStyle/>
          <a:p>
            <a:r>
              <a:rPr lang="en-US" b="1" dirty="0"/>
              <a:t>Four </a:t>
            </a:r>
            <a:r>
              <a:rPr lang="en-US" b="1" dirty="0" smtClean="0"/>
              <a:t>Building Blocks</a:t>
            </a:r>
            <a:endParaRPr lang="en-US" b="1" dirty="0"/>
          </a:p>
        </p:txBody>
      </p:sp>
      <p:sp>
        <p:nvSpPr>
          <p:cNvPr id="3" name="Content Placeholder 2"/>
          <p:cNvSpPr>
            <a:spLocks noGrp="1"/>
          </p:cNvSpPr>
          <p:nvPr>
            <p:ph idx="1"/>
          </p:nvPr>
        </p:nvSpPr>
        <p:spPr>
          <a:xfrm>
            <a:off x="411239" y="1358283"/>
            <a:ext cx="8252927" cy="4287915"/>
          </a:xfrm>
        </p:spPr>
        <p:txBody>
          <a:bodyPr>
            <a:normAutofit lnSpcReduction="10000"/>
          </a:bodyPr>
          <a:lstStyle/>
          <a:p>
            <a:pPr marL="0" indent="0">
              <a:buNone/>
            </a:pPr>
            <a:r>
              <a:rPr lang="en-US" sz="2800" b="1" dirty="0" smtClean="0"/>
              <a:t>Analysis and Monitoring</a:t>
            </a:r>
            <a:r>
              <a:rPr lang="en-US" sz="2800" dirty="0" smtClean="0"/>
              <a:t/>
            </a:r>
            <a:br>
              <a:rPr lang="en-US" sz="2800" dirty="0" smtClean="0"/>
            </a:br>
            <a:r>
              <a:rPr lang="en-US" sz="2000" dirty="0" smtClean="0"/>
              <a:t>Objective</a:t>
            </a:r>
            <a:r>
              <a:rPr lang="en-US" sz="2000" dirty="0"/>
              <a:t>: Analyze plant cost drivers and identify opportunities to improve </a:t>
            </a:r>
            <a:r>
              <a:rPr lang="en-US" sz="2000" dirty="0" smtClean="0"/>
              <a:t>efficiency</a:t>
            </a:r>
            <a:endParaRPr lang="en-US" sz="2000" dirty="0"/>
          </a:p>
          <a:p>
            <a:pPr marL="0" indent="0">
              <a:buNone/>
            </a:pPr>
            <a:r>
              <a:rPr lang="en-US" sz="2800" b="1" dirty="0" smtClean="0"/>
              <a:t>Value Recognition</a:t>
            </a:r>
            <a:r>
              <a:rPr lang="en-US" sz="2800" dirty="0" smtClean="0"/>
              <a:t/>
            </a:r>
            <a:br>
              <a:rPr lang="en-US" sz="2800" dirty="0" smtClean="0"/>
            </a:br>
            <a:r>
              <a:rPr lang="en-US" sz="2000" dirty="0" smtClean="0"/>
              <a:t>Objective</a:t>
            </a:r>
            <a:r>
              <a:rPr lang="en-US" sz="2000" dirty="0"/>
              <a:t>: Leverage federal and state policies to ensure recognition of nuclear energy’s </a:t>
            </a:r>
            <a:r>
              <a:rPr lang="en-US" sz="2000" dirty="0" smtClean="0"/>
              <a:t>value</a:t>
            </a:r>
            <a:endParaRPr lang="en-US" sz="2000" dirty="0"/>
          </a:p>
          <a:p>
            <a:pPr marL="0" indent="0">
              <a:buNone/>
            </a:pPr>
            <a:r>
              <a:rPr lang="en-US" sz="2800" b="1" dirty="0" smtClean="0"/>
              <a:t>Process and Program Redesign</a:t>
            </a:r>
            <a:r>
              <a:rPr lang="en-US" sz="2800" dirty="0" smtClean="0"/>
              <a:t/>
            </a:r>
            <a:br>
              <a:rPr lang="en-US" sz="2800" dirty="0" smtClean="0"/>
            </a:br>
            <a:r>
              <a:rPr lang="en-US" sz="2000" dirty="0" smtClean="0"/>
              <a:t>Objective</a:t>
            </a:r>
            <a:r>
              <a:rPr lang="en-US" sz="2000" dirty="0"/>
              <a:t>: Re-design nuclear plant processes to improve efficiency while advancing the fundamentals of safe, reliable </a:t>
            </a:r>
            <a:r>
              <a:rPr lang="en-US" sz="2000" dirty="0" smtClean="0"/>
              <a:t>operation</a:t>
            </a:r>
            <a:endParaRPr lang="en-US" sz="2000" dirty="0"/>
          </a:p>
          <a:p>
            <a:pPr marL="0" indent="0">
              <a:buNone/>
            </a:pPr>
            <a:r>
              <a:rPr lang="en-US" sz="2800" b="1" dirty="0" smtClean="0"/>
              <a:t>Strategic Communications</a:t>
            </a:r>
            <a:r>
              <a:rPr lang="en-US" sz="2800" dirty="0" smtClean="0"/>
              <a:t/>
            </a:r>
            <a:br>
              <a:rPr lang="en-US" sz="2800" dirty="0" smtClean="0"/>
            </a:br>
            <a:r>
              <a:rPr lang="en-US" sz="2000" dirty="0" smtClean="0"/>
              <a:t>Objective</a:t>
            </a:r>
            <a:r>
              <a:rPr lang="en-US" sz="2000" dirty="0"/>
              <a:t>: Implement a communications strategy to ensure industry engagement and stakeholder </a:t>
            </a:r>
            <a:r>
              <a:rPr lang="en-US" sz="2000" dirty="0" smtClean="0"/>
              <a:t>awareness</a:t>
            </a:r>
            <a:endParaRPr lang="en-US" sz="2000" dirty="0"/>
          </a:p>
        </p:txBody>
      </p:sp>
    </p:spTree>
    <p:extLst>
      <p:ext uri="{BB962C8B-B14F-4D97-AF65-F5344CB8AC3E}">
        <p14:creationId xmlns:p14="http://schemas.microsoft.com/office/powerpoint/2010/main" val="42854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425513"/>
            <a:ext cx="8144027" cy="469532"/>
          </a:xfrm>
        </p:spPr>
        <p:txBody>
          <a:bodyPr>
            <a:noAutofit/>
          </a:bodyPr>
          <a:lstStyle/>
          <a:p>
            <a:r>
              <a:rPr lang="en-US" b="1" dirty="0"/>
              <a:t>Building </a:t>
            </a:r>
            <a:r>
              <a:rPr lang="en-US" b="1" dirty="0" smtClean="0"/>
              <a:t>Block: </a:t>
            </a:r>
            <a:r>
              <a:rPr lang="en-US" b="1" dirty="0"/>
              <a:t>Analysis </a:t>
            </a:r>
            <a:r>
              <a:rPr lang="en-US" b="1" dirty="0" smtClean="0"/>
              <a:t>and </a:t>
            </a:r>
            <a:r>
              <a:rPr lang="en-US" b="1" dirty="0"/>
              <a:t>Monitoring</a:t>
            </a:r>
          </a:p>
        </p:txBody>
      </p:sp>
      <p:sp>
        <p:nvSpPr>
          <p:cNvPr id="3" name="Content Placeholder 2"/>
          <p:cNvSpPr>
            <a:spLocks noGrp="1"/>
          </p:cNvSpPr>
          <p:nvPr>
            <p:ph idx="1"/>
          </p:nvPr>
        </p:nvSpPr>
        <p:spPr>
          <a:xfrm>
            <a:off x="457200" y="1145220"/>
            <a:ext cx="8188859" cy="4920602"/>
          </a:xfrm>
        </p:spPr>
        <p:txBody>
          <a:bodyPr>
            <a:normAutofit/>
          </a:bodyPr>
          <a:lstStyle/>
          <a:p>
            <a:pPr>
              <a:lnSpc>
                <a:spcPct val="110000"/>
              </a:lnSpc>
              <a:spcBef>
                <a:spcPts val="0"/>
              </a:spcBef>
              <a:spcAft>
                <a:spcPts val="600"/>
              </a:spcAft>
              <a:buFont typeface="Arial" panose="020B0604020202020204" pitchFamily="34" charset="0"/>
              <a:buChar char="•"/>
            </a:pPr>
            <a:r>
              <a:rPr lang="en-US" dirty="0" smtClean="0"/>
              <a:t>CNO-led teams identified priority areas</a:t>
            </a:r>
          </a:p>
          <a:p>
            <a:pPr marL="796925" lvl="1" indent="-280988">
              <a:lnSpc>
                <a:spcPct val="90000"/>
              </a:lnSpc>
              <a:spcAft>
                <a:spcPts val="600"/>
              </a:spcAft>
              <a:buFontTx/>
              <a:buChar char="̶"/>
            </a:pPr>
            <a:r>
              <a:rPr lang="en-US" sz="2000" dirty="0" smtClean="0"/>
              <a:t>Including improvement opportunities in work management, radiation protection, training, security and preventive maintenance</a:t>
            </a:r>
          </a:p>
          <a:p>
            <a:pPr>
              <a:lnSpc>
                <a:spcPct val="110000"/>
              </a:lnSpc>
              <a:spcBef>
                <a:spcPts val="0"/>
              </a:spcBef>
              <a:spcAft>
                <a:spcPts val="600"/>
              </a:spcAft>
              <a:buFont typeface="Arial" panose="020B0604020202020204" pitchFamily="34" charset="0"/>
              <a:buChar char="•"/>
            </a:pPr>
            <a:r>
              <a:rPr lang="en-US" dirty="0" smtClean="0"/>
              <a:t>Completed analysis of plant cost drivers</a:t>
            </a:r>
            <a:endParaRPr lang="en-US" dirty="0"/>
          </a:p>
          <a:p>
            <a:pPr marL="796925" lvl="1" indent="-280988">
              <a:lnSpc>
                <a:spcPct val="90000"/>
              </a:lnSpc>
              <a:spcAft>
                <a:spcPts val="600"/>
              </a:spcAft>
              <a:buFontTx/>
              <a:buChar char="̶"/>
            </a:pPr>
            <a:r>
              <a:rPr lang="en-US" sz="2000" dirty="0"/>
              <a:t>Identified </a:t>
            </a:r>
            <a:r>
              <a:rPr lang="en-US" sz="2000" dirty="0" smtClean="0"/>
              <a:t>opportunities for efficiencies to be gained and  administrative burden reduced…</a:t>
            </a:r>
          </a:p>
          <a:p>
            <a:pPr marL="796925" lvl="1" indent="-280988">
              <a:lnSpc>
                <a:spcPct val="90000"/>
              </a:lnSpc>
              <a:spcAft>
                <a:spcPts val="600"/>
              </a:spcAft>
              <a:buFontTx/>
              <a:buChar char="̶"/>
            </a:pPr>
            <a:r>
              <a:rPr lang="en-US" sz="2000" dirty="0" smtClean="0"/>
              <a:t>While maintaining safety and reliability </a:t>
            </a:r>
          </a:p>
          <a:p>
            <a:pPr>
              <a:spcBef>
                <a:spcPts val="0"/>
              </a:spcBef>
              <a:spcAft>
                <a:spcPts val="600"/>
              </a:spcAft>
            </a:pPr>
            <a:r>
              <a:rPr lang="en-US" dirty="0"/>
              <a:t>Steering committee </a:t>
            </a:r>
            <a:r>
              <a:rPr lang="en-US" dirty="0" smtClean="0"/>
              <a:t>identified implementation </a:t>
            </a:r>
            <a:r>
              <a:rPr lang="en-US" dirty="0"/>
              <a:t>“windows”</a:t>
            </a:r>
          </a:p>
          <a:p>
            <a:pPr marL="1079500" lvl="2" indent="-280988">
              <a:lnSpc>
                <a:spcPct val="90000"/>
              </a:lnSpc>
              <a:spcAft>
                <a:spcPts val="600"/>
              </a:spcAft>
              <a:buFontTx/>
              <a:buChar char="̶"/>
            </a:pPr>
            <a:r>
              <a:rPr lang="en-US" sz="1800" dirty="0" smtClean="0"/>
              <a:t>Pace and scope of site implementation to be determined by the company that owns and operates plant</a:t>
            </a:r>
            <a:endParaRPr lang="en-US" sz="1800" dirty="0"/>
          </a:p>
        </p:txBody>
      </p:sp>
    </p:spTree>
    <p:extLst>
      <p:ext uri="{BB962C8B-B14F-4D97-AF65-F5344CB8AC3E}">
        <p14:creationId xmlns:p14="http://schemas.microsoft.com/office/powerpoint/2010/main" val="343255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1239" y="135800"/>
            <a:ext cx="8144027" cy="941561"/>
          </a:xfrm>
        </p:spPr>
        <p:txBody>
          <a:bodyPr>
            <a:noAutofit/>
          </a:bodyPr>
          <a:lstStyle/>
          <a:p>
            <a:r>
              <a:rPr lang="en-US" b="1" dirty="0" smtClean="0"/>
              <a:t>Teams and CNO Leads</a:t>
            </a:r>
            <a:endParaRPr lang="en-US" b="1" dirty="0"/>
          </a:p>
        </p:txBody>
      </p:sp>
      <p:sp>
        <p:nvSpPr>
          <p:cNvPr id="7" name="Content Placeholder 6"/>
          <p:cNvSpPr>
            <a:spLocks noGrp="1"/>
          </p:cNvSpPr>
          <p:nvPr>
            <p:ph idx="1"/>
          </p:nvPr>
        </p:nvSpPr>
        <p:spPr>
          <a:xfrm>
            <a:off x="411239" y="1126665"/>
            <a:ext cx="8515478" cy="4942115"/>
          </a:xfrm>
        </p:spPr>
        <p:txBody>
          <a:bodyPr>
            <a:normAutofit lnSpcReduction="10000"/>
          </a:bodyPr>
          <a:lstStyle/>
          <a:p>
            <a:pPr fontAlgn="t">
              <a:spcBef>
                <a:spcPts val="0"/>
              </a:spcBef>
              <a:spcAft>
                <a:spcPts val="600"/>
              </a:spcAft>
            </a:pPr>
            <a:r>
              <a:rPr lang="en-US" sz="2000" b="1" dirty="0"/>
              <a:t>Corrective Action Program </a:t>
            </a:r>
            <a:r>
              <a:rPr lang="en-US" sz="2000" dirty="0" smtClean="0"/>
              <a:t>Danny Bost, Southern Nuclear</a:t>
            </a:r>
            <a:endParaRPr lang="en-US" sz="2000" dirty="0"/>
          </a:p>
          <a:p>
            <a:pPr fontAlgn="t">
              <a:spcBef>
                <a:spcPts val="0"/>
              </a:spcBef>
              <a:spcAft>
                <a:spcPts val="600"/>
              </a:spcAft>
            </a:pPr>
            <a:r>
              <a:rPr lang="en-US" sz="2000" b="1" dirty="0"/>
              <a:t>Engineering</a:t>
            </a:r>
            <a:r>
              <a:rPr lang="en-US" sz="2000" dirty="0"/>
              <a:t> </a:t>
            </a:r>
            <a:r>
              <a:rPr lang="en-US" sz="2000" dirty="0" smtClean="0"/>
              <a:t>Tim </a:t>
            </a:r>
            <a:r>
              <a:rPr lang="en-US" sz="2000" dirty="0"/>
              <a:t>Rausch, Talen Energy </a:t>
            </a:r>
          </a:p>
          <a:p>
            <a:pPr fontAlgn="t">
              <a:spcBef>
                <a:spcPts val="0"/>
              </a:spcBef>
              <a:spcAft>
                <a:spcPts val="600"/>
              </a:spcAft>
            </a:pPr>
            <a:r>
              <a:rPr lang="en-US" sz="2000" b="1" dirty="0" smtClean="0"/>
              <a:t>In-Processing </a:t>
            </a:r>
            <a:r>
              <a:rPr lang="en-US" sz="2000" dirty="0" smtClean="0"/>
              <a:t>Bill </a:t>
            </a:r>
            <a:r>
              <a:rPr lang="en-US" sz="2000" dirty="0" err="1" smtClean="0"/>
              <a:t>Pitesa</a:t>
            </a:r>
            <a:r>
              <a:rPr lang="en-US" sz="2000" dirty="0" smtClean="0"/>
              <a:t>, Duke Energy</a:t>
            </a:r>
          </a:p>
          <a:p>
            <a:pPr fontAlgn="t">
              <a:spcBef>
                <a:spcPts val="0"/>
              </a:spcBef>
              <a:spcAft>
                <a:spcPts val="600"/>
              </a:spcAft>
            </a:pPr>
            <a:r>
              <a:rPr lang="en-US" sz="2000" b="1" dirty="0" smtClean="0"/>
              <a:t>Oversight and Assessment </a:t>
            </a:r>
            <a:r>
              <a:rPr lang="en-US" sz="2000" dirty="0" smtClean="0"/>
              <a:t>Mano </a:t>
            </a:r>
            <a:r>
              <a:rPr lang="en-US" sz="2000" dirty="0" err="1" smtClean="0"/>
              <a:t>Nazar</a:t>
            </a:r>
            <a:r>
              <a:rPr lang="en-US" sz="2000" dirty="0" smtClean="0"/>
              <a:t>, NextEra Energy</a:t>
            </a:r>
          </a:p>
          <a:p>
            <a:pPr fontAlgn="t">
              <a:spcBef>
                <a:spcPts val="0"/>
              </a:spcBef>
              <a:spcAft>
                <a:spcPts val="600"/>
              </a:spcAft>
            </a:pPr>
            <a:r>
              <a:rPr lang="en-US" sz="2000" b="1" dirty="0" smtClean="0"/>
              <a:t>Preventive </a:t>
            </a:r>
            <a:r>
              <a:rPr lang="en-US" sz="2000" b="1" dirty="0"/>
              <a:t>Maintenance Templates </a:t>
            </a:r>
            <a:r>
              <a:rPr lang="en-US" sz="2000" dirty="0" smtClean="0"/>
              <a:t>Neil </a:t>
            </a:r>
            <a:r>
              <a:rPr lang="en-US" sz="2000" dirty="0"/>
              <a:t>Wilmshurst, EPRI</a:t>
            </a:r>
          </a:p>
          <a:p>
            <a:pPr fontAlgn="t">
              <a:spcBef>
                <a:spcPts val="0"/>
              </a:spcBef>
              <a:spcAft>
                <a:spcPts val="600"/>
              </a:spcAft>
            </a:pPr>
            <a:r>
              <a:rPr lang="en-US" sz="2000" b="1" dirty="0"/>
              <a:t>Radiation Protection </a:t>
            </a:r>
            <a:r>
              <a:rPr lang="en-US" sz="2000" dirty="0" smtClean="0"/>
              <a:t>Fadi </a:t>
            </a:r>
            <a:r>
              <a:rPr lang="en-US" sz="2000" dirty="0"/>
              <a:t>Diya, Ameren Missouri </a:t>
            </a:r>
          </a:p>
          <a:p>
            <a:pPr fontAlgn="t">
              <a:spcBef>
                <a:spcPts val="0"/>
              </a:spcBef>
              <a:spcAft>
                <a:spcPts val="600"/>
              </a:spcAft>
            </a:pPr>
            <a:r>
              <a:rPr lang="en-US" sz="2000" b="1" dirty="0"/>
              <a:t>Regulatory Efficiency </a:t>
            </a:r>
            <a:r>
              <a:rPr lang="en-US" sz="2000" dirty="0" smtClean="0"/>
              <a:t>Mano </a:t>
            </a:r>
            <a:r>
              <a:rPr lang="en-US" sz="2000" dirty="0"/>
              <a:t>Nazar, NextEra Energy</a:t>
            </a:r>
          </a:p>
          <a:p>
            <a:pPr fontAlgn="t">
              <a:spcBef>
                <a:spcPts val="0"/>
              </a:spcBef>
              <a:spcAft>
                <a:spcPts val="600"/>
              </a:spcAft>
            </a:pPr>
            <a:r>
              <a:rPr lang="en-US" sz="2000" b="1" dirty="0" smtClean="0"/>
              <a:t>Risk-Informed Operations </a:t>
            </a:r>
            <a:r>
              <a:rPr lang="en-US" sz="2000" dirty="0" smtClean="0"/>
              <a:t>Bob </a:t>
            </a:r>
            <a:r>
              <a:rPr lang="en-US" sz="2000" dirty="0" err="1" smtClean="0"/>
              <a:t>Bement</a:t>
            </a:r>
            <a:r>
              <a:rPr lang="en-US" sz="2000" dirty="0" smtClean="0"/>
              <a:t>, Arizona Public Service</a:t>
            </a:r>
          </a:p>
          <a:p>
            <a:pPr fontAlgn="t">
              <a:spcBef>
                <a:spcPts val="0"/>
              </a:spcBef>
              <a:spcAft>
                <a:spcPts val="600"/>
              </a:spcAft>
            </a:pPr>
            <a:r>
              <a:rPr lang="en-US" sz="2000" b="1" dirty="0" smtClean="0"/>
              <a:t>Security</a:t>
            </a:r>
            <a:r>
              <a:rPr lang="en-US" sz="2000" dirty="0" smtClean="0"/>
              <a:t> Bryan </a:t>
            </a:r>
            <a:r>
              <a:rPr lang="en-US" sz="2000" dirty="0"/>
              <a:t>Hanson, Exelon</a:t>
            </a:r>
          </a:p>
          <a:p>
            <a:pPr fontAlgn="t">
              <a:spcBef>
                <a:spcPts val="0"/>
              </a:spcBef>
              <a:spcAft>
                <a:spcPts val="600"/>
              </a:spcAft>
            </a:pPr>
            <a:r>
              <a:rPr lang="en-US" sz="2000" b="1" dirty="0"/>
              <a:t>Training</a:t>
            </a:r>
            <a:r>
              <a:rPr lang="en-US" sz="2000" dirty="0"/>
              <a:t> </a:t>
            </a:r>
            <a:r>
              <a:rPr lang="en-US" sz="2000" dirty="0" smtClean="0"/>
              <a:t>Randy </a:t>
            </a:r>
            <a:r>
              <a:rPr lang="en-US" sz="2000" dirty="0"/>
              <a:t>Edington, Arizona Public Service </a:t>
            </a:r>
            <a:endParaRPr lang="en-US" sz="2000" dirty="0" smtClean="0"/>
          </a:p>
          <a:p>
            <a:pPr fontAlgn="t">
              <a:spcBef>
                <a:spcPts val="0"/>
              </a:spcBef>
              <a:spcAft>
                <a:spcPts val="600"/>
              </a:spcAft>
            </a:pPr>
            <a:r>
              <a:rPr lang="en-US" sz="2000" b="1" dirty="0" smtClean="0"/>
              <a:t>Transform Organization </a:t>
            </a:r>
            <a:r>
              <a:rPr lang="en-US" sz="2000" dirty="0" smtClean="0"/>
              <a:t>Tim O’Connor, Xcel Energy</a:t>
            </a:r>
            <a:endParaRPr lang="en-US" sz="2000" dirty="0"/>
          </a:p>
          <a:p>
            <a:pPr fontAlgn="t">
              <a:spcBef>
                <a:spcPts val="0"/>
              </a:spcBef>
              <a:spcAft>
                <a:spcPts val="600"/>
              </a:spcAft>
            </a:pPr>
            <a:r>
              <a:rPr lang="en-US" sz="2000" b="1" dirty="0"/>
              <a:t>Work Management Preparation </a:t>
            </a:r>
            <a:r>
              <a:rPr lang="en-US" sz="2000" dirty="0" smtClean="0"/>
              <a:t>Dennis </a:t>
            </a:r>
            <a:r>
              <a:rPr lang="en-US" sz="2000" dirty="0"/>
              <a:t>Koehl, South Texas Project</a:t>
            </a:r>
          </a:p>
          <a:p>
            <a:pPr fontAlgn="t">
              <a:spcBef>
                <a:spcPts val="0"/>
              </a:spcBef>
              <a:spcAft>
                <a:spcPts val="600"/>
              </a:spcAft>
            </a:pPr>
            <a:r>
              <a:rPr lang="en-US" sz="2000" b="1" dirty="0"/>
              <a:t>Supply Chain </a:t>
            </a:r>
            <a:r>
              <a:rPr lang="en-US" sz="2000" dirty="0" smtClean="0"/>
              <a:t>Adam </a:t>
            </a:r>
            <a:r>
              <a:rPr lang="en-US" sz="2000" dirty="0"/>
              <a:t>Heflin, Wolf Creek Nuclear Operating </a:t>
            </a:r>
            <a:r>
              <a:rPr lang="en-US" sz="2000" dirty="0" smtClean="0"/>
              <a:t>Corp.</a:t>
            </a:r>
            <a:endParaRPr lang="en-US" sz="2000" dirty="0"/>
          </a:p>
        </p:txBody>
      </p:sp>
    </p:spTree>
    <p:extLst>
      <p:ext uri="{BB962C8B-B14F-4D97-AF65-F5344CB8AC3E}">
        <p14:creationId xmlns:p14="http://schemas.microsoft.com/office/powerpoint/2010/main" val="321031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0" y="286000"/>
            <a:ext cx="8895425" cy="772358"/>
          </a:xfrm>
        </p:spPr>
        <p:txBody>
          <a:bodyPr>
            <a:noAutofit/>
          </a:bodyPr>
          <a:lstStyle/>
          <a:p>
            <a:r>
              <a:rPr lang="en-US" b="1" dirty="0"/>
              <a:t>Building </a:t>
            </a:r>
            <a:r>
              <a:rPr lang="en-US" b="1" dirty="0" smtClean="0"/>
              <a:t>Block: </a:t>
            </a:r>
            <a:r>
              <a:rPr lang="en-US" b="1" dirty="0"/>
              <a:t>Process and Program </a:t>
            </a:r>
            <a:r>
              <a:rPr lang="en-US" b="1" dirty="0" smtClean="0"/>
              <a:t>Redesign </a:t>
            </a:r>
            <a:endParaRPr lang="en-US" b="1" dirty="0"/>
          </a:p>
        </p:txBody>
      </p:sp>
      <p:sp>
        <p:nvSpPr>
          <p:cNvPr id="3" name="Content Placeholder 2"/>
          <p:cNvSpPr>
            <a:spLocks noGrp="1"/>
          </p:cNvSpPr>
          <p:nvPr>
            <p:ph idx="1"/>
          </p:nvPr>
        </p:nvSpPr>
        <p:spPr>
          <a:xfrm>
            <a:off x="411239" y="1101969"/>
            <a:ext cx="8259232" cy="4806462"/>
          </a:xfrm>
        </p:spPr>
        <p:txBody>
          <a:bodyPr>
            <a:noAutofit/>
          </a:bodyPr>
          <a:lstStyle/>
          <a:p>
            <a:r>
              <a:rPr lang="en-US" sz="2400" dirty="0" smtClean="0"/>
              <a:t>21 efficiency bulletins being implemented</a:t>
            </a:r>
          </a:p>
          <a:p>
            <a:pPr marL="796925" lvl="1" indent="-280988">
              <a:lnSpc>
                <a:spcPct val="110000"/>
              </a:lnSpc>
              <a:buFontTx/>
              <a:buChar char="̶"/>
            </a:pPr>
            <a:r>
              <a:rPr lang="en-US" sz="2000" dirty="0" smtClean="0"/>
              <a:t>90% implementation rate across the industry </a:t>
            </a:r>
            <a:endParaRPr lang="en-US" sz="2000" dirty="0"/>
          </a:p>
          <a:p>
            <a:pPr marL="796925" lvl="1" indent="-280988">
              <a:lnSpc>
                <a:spcPct val="110000"/>
              </a:lnSpc>
              <a:buFontTx/>
              <a:buChar char="̶"/>
            </a:pPr>
            <a:r>
              <a:rPr lang="en-US" sz="2000" dirty="0" smtClean="0"/>
              <a:t>Enabled savings approaching $275 million</a:t>
            </a:r>
          </a:p>
          <a:p>
            <a:r>
              <a:rPr lang="en-US" sz="2400" dirty="0" smtClean="0"/>
              <a:t>Emphasizing need for cultural change</a:t>
            </a:r>
          </a:p>
          <a:p>
            <a:pPr marL="796925" lvl="1" indent="-280988">
              <a:lnSpc>
                <a:spcPct val="110000"/>
              </a:lnSpc>
              <a:buFontTx/>
              <a:buChar char="̶"/>
            </a:pPr>
            <a:r>
              <a:rPr lang="en-US" sz="2000" dirty="0"/>
              <a:t>Efficiency must take its place </a:t>
            </a:r>
            <a:r>
              <a:rPr lang="en-US" sz="2000" dirty="0" smtClean="0"/>
              <a:t>with hallmarks </a:t>
            </a:r>
            <a:r>
              <a:rPr lang="en-US" sz="2000" dirty="0"/>
              <a:t>of safety, reliability </a:t>
            </a:r>
          </a:p>
          <a:p>
            <a:pPr marL="796925" lvl="1" indent="-280988">
              <a:lnSpc>
                <a:spcPct val="110000"/>
              </a:lnSpc>
              <a:buFontTx/>
              <a:buChar char="̶"/>
            </a:pPr>
            <a:r>
              <a:rPr lang="en-US" sz="2000" dirty="0"/>
              <a:t>More autonomy for certain low-risk activities (self-briefs, etc.)</a:t>
            </a:r>
          </a:p>
          <a:p>
            <a:pPr marL="796925" lvl="1" indent="-280988">
              <a:lnSpc>
                <a:spcPct val="110000"/>
              </a:lnSpc>
              <a:buFontTx/>
              <a:buChar char="̶"/>
            </a:pPr>
            <a:r>
              <a:rPr lang="en-US" sz="2000" dirty="0"/>
              <a:t>Encouraging </a:t>
            </a:r>
            <a:r>
              <a:rPr lang="en-US" sz="2000" dirty="0" smtClean="0"/>
              <a:t>innovation at all levels</a:t>
            </a:r>
            <a:endParaRPr lang="en-US" sz="2000" dirty="0"/>
          </a:p>
          <a:p>
            <a:r>
              <a:rPr lang="en-US" sz="2400" dirty="0" smtClean="0"/>
              <a:t>Anticipating and addressing emerging regulatory </a:t>
            </a:r>
            <a:r>
              <a:rPr lang="en-US" sz="2400" dirty="0"/>
              <a:t>or technological </a:t>
            </a:r>
            <a:r>
              <a:rPr lang="en-US" sz="2400" dirty="0" smtClean="0"/>
              <a:t>issues </a:t>
            </a:r>
          </a:p>
          <a:p>
            <a:pPr marL="796925" lvl="1" indent="-280988">
              <a:lnSpc>
                <a:spcPct val="110000"/>
              </a:lnSpc>
              <a:buFontTx/>
              <a:buChar char="̶"/>
            </a:pPr>
            <a:r>
              <a:rPr lang="en-US" sz="2000" dirty="0"/>
              <a:t>NRC action </a:t>
            </a:r>
            <a:r>
              <a:rPr lang="en-US" sz="2000" dirty="0" smtClean="0"/>
              <a:t>needed </a:t>
            </a:r>
            <a:r>
              <a:rPr lang="en-US" sz="2000" dirty="0"/>
              <a:t>to implement some </a:t>
            </a:r>
            <a:r>
              <a:rPr lang="en-US" sz="2000" dirty="0" smtClean="0"/>
              <a:t>efficiency bulletins</a:t>
            </a:r>
            <a:endParaRPr lang="en-US" sz="2000" dirty="0"/>
          </a:p>
        </p:txBody>
      </p:sp>
    </p:spTree>
    <p:extLst>
      <p:ext uri="{BB962C8B-B14F-4D97-AF65-F5344CB8AC3E}">
        <p14:creationId xmlns:p14="http://schemas.microsoft.com/office/powerpoint/2010/main" val="65764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r>
              <a:rPr lang="en-US" dirty="0" smtClean="0"/>
              <a:t>Tweet @</a:t>
            </a:r>
            <a:r>
              <a:rPr lang="en-US" dirty="0" err="1" smtClean="0"/>
              <a:t>WomenInNuclear</a:t>
            </a:r>
            <a:endParaRPr lang="en-US" dirty="0" smtClean="0"/>
          </a:p>
          <a:p>
            <a:endParaRPr lang="en-US" dirty="0" smtClean="0"/>
          </a:p>
          <a:p>
            <a:r>
              <a:rPr lang="en-US" dirty="0"/>
              <a:t>Live tweet today using #</a:t>
            </a:r>
            <a:r>
              <a:rPr lang="en-US" dirty="0" smtClean="0"/>
              <a:t>WINROCS</a:t>
            </a:r>
          </a:p>
          <a:p>
            <a:endParaRPr lang="en-US" dirty="0"/>
          </a:p>
          <a:p>
            <a:r>
              <a:rPr lang="en-US" dirty="0" smtClean="0"/>
              <a:t>Join the US Women in Nuclear LinkedIn group</a:t>
            </a:r>
          </a:p>
          <a:p>
            <a:endParaRPr lang="en-US" dirty="0" smtClean="0"/>
          </a:p>
          <a:p>
            <a:r>
              <a:rPr lang="en-US" dirty="0" smtClean="0"/>
              <a:t>Like US WIN on Facebook</a:t>
            </a:r>
          </a:p>
          <a:p>
            <a:endParaRPr lang="en-US" dirty="0"/>
          </a:p>
        </p:txBody>
      </p:sp>
    </p:spTree>
    <p:extLst>
      <p:ext uri="{BB962C8B-B14F-4D97-AF65-F5344CB8AC3E}">
        <p14:creationId xmlns:p14="http://schemas.microsoft.com/office/powerpoint/2010/main" val="2122468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362140"/>
            <a:ext cx="8144027" cy="532906"/>
          </a:xfrm>
        </p:spPr>
        <p:txBody>
          <a:bodyPr>
            <a:noAutofit/>
          </a:bodyPr>
          <a:lstStyle/>
          <a:p>
            <a:r>
              <a:rPr lang="en-US" b="1" dirty="0"/>
              <a:t>Building </a:t>
            </a:r>
            <a:r>
              <a:rPr lang="en-US" b="1" dirty="0" smtClean="0"/>
              <a:t>Block: </a:t>
            </a:r>
            <a:r>
              <a:rPr lang="en-US" b="1" dirty="0"/>
              <a:t>Value Recognition</a:t>
            </a:r>
          </a:p>
        </p:txBody>
      </p:sp>
      <p:sp>
        <p:nvSpPr>
          <p:cNvPr id="3" name="Content Placeholder 2"/>
          <p:cNvSpPr>
            <a:spLocks noGrp="1"/>
          </p:cNvSpPr>
          <p:nvPr>
            <p:ph idx="1"/>
          </p:nvPr>
        </p:nvSpPr>
        <p:spPr>
          <a:xfrm>
            <a:off x="549275" y="1142046"/>
            <a:ext cx="8096784" cy="4899523"/>
          </a:xfrm>
        </p:spPr>
        <p:txBody>
          <a:bodyPr>
            <a:normAutofit/>
          </a:bodyPr>
          <a:lstStyle/>
          <a:p>
            <a:r>
              <a:rPr lang="en-US" dirty="0" smtClean="0"/>
              <a:t>Increasing value recognition </a:t>
            </a:r>
            <a:r>
              <a:rPr lang="en-US" dirty="0"/>
              <a:t>for </a:t>
            </a:r>
            <a:r>
              <a:rPr lang="en-US" dirty="0" smtClean="0"/>
              <a:t>existing reactors</a:t>
            </a:r>
          </a:p>
          <a:p>
            <a:pPr lvl="1"/>
            <a:r>
              <a:rPr lang="en-US" sz="2000" dirty="0"/>
              <a:t>Earning monetary value for clean air attributes</a:t>
            </a:r>
            <a:r>
              <a:rPr lang="en-US" sz="1800" dirty="0"/>
              <a:t> </a:t>
            </a:r>
          </a:p>
          <a:p>
            <a:pPr marL="1079500" lvl="2" indent="-280988">
              <a:buFontTx/>
              <a:buChar char="̶"/>
            </a:pPr>
            <a:r>
              <a:rPr lang="en-US" sz="1800" dirty="0"/>
              <a:t>New </a:t>
            </a:r>
            <a:r>
              <a:rPr lang="en-US" sz="1800" dirty="0" smtClean="0"/>
              <a:t>York’s new </a:t>
            </a:r>
            <a:r>
              <a:rPr lang="en-US" sz="1800" dirty="0"/>
              <a:t>clean energy </a:t>
            </a:r>
            <a:r>
              <a:rPr lang="en-US" sz="1800" dirty="0" smtClean="0"/>
              <a:t>standard facilitates </a:t>
            </a:r>
            <a:r>
              <a:rPr lang="en-US" sz="1800" dirty="0" err="1" smtClean="0"/>
              <a:t>FitzPatrick</a:t>
            </a:r>
            <a:r>
              <a:rPr lang="en-US" sz="1800" dirty="0" smtClean="0"/>
              <a:t> sale</a:t>
            </a:r>
            <a:endParaRPr lang="en-US" sz="1800" dirty="0"/>
          </a:p>
          <a:p>
            <a:pPr marL="1079500" lvl="2" indent="-280988">
              <a:buFontTx/>
              <a:buChar char="̶"/>
            </a:pPr>
            <a:r>
              <a:rPr lang="en-US" sz="1800" dirty="0" smtClean="0"/>
              <a:t>Upstate nuclear </a:t>
            </a:r>
            <a:r>
              <a:rPr lang="en-US" sz="1800" dirty="0"/>
              <a:t>plants to receive </a:t>
            </a:r>
            <a:r>
              <a:rPr lang="en-US" sz="1800" dirty="0" smtClean="0"/>
              <a:t>appropriate compensation</a:t>
            </a:r>
          </a:p>
          <a:p>
            <a:pPr marL="1079500" lvl="2" indent="-280988">
              <a:buFontTx/>
              <a:buChar char="̶"/>
            </a:pPr>
            <a:r>
              <a:rPr lang="en-US" sz="1800" dirty="0" smtClean="0"/>
              <a:t>Precedent for other state, regional policy</a:t>
            </a:r>
            <a:endParaRPr lang="en-US" sz="1800" dirty="0"/>
          </a:p>
          <a:p>
            <a:pPr lvl="1"/>
            <a:r>
              <a:rPr lang="en-US" sz="2000" dirty="0"/>
              <a:t>Advocating changes in electricity markets </a:t>
            </a:r>
            <a:r>
              <a:rPr lang="en-US" sz="2000" dirty="0" smtClean="0"/>
              <a:t>for additional value:</a:t>
            </a:r>
            <a:endParaRPr lang="en-US" sz="2000" dirty="0"/>
          </a:p>
          <a:p>
            <a:pPr marL="1079500" lvl="2" indent="-280988">
              <a:buFontTx/>
              <a:buChar char="̶"/>
            </a:pPr>
            <a:r>
              <a:rPr lang="en-US" sz="1800" dirty="0"/>
              <a:t>Capacity </a:t>
            </a:r>
            <a:r>
              <a:rPr lang="en-US" sz="1800" dirty="0" smtClean="0"/>
              <a:t>pricing</a:t>
            </a:r>
            <a:endParaRPr lang="en-US" sz="1800" dirty="0"/>
          </a:p>
          <a:p>
            <a:pPr marL="1079500" lvl="2" indent="-280988">
              <a:buFontTx/>
              <a:buChar char="̶"/>
            </a:pPr>
            <a:r>
              <a:rPr lang="en-US" sz="1800" dirty="0"/>
              <a:t>Energy </a:t>
            </a:r>
            <a:r>
              <a:rPr lang="en-US" sz="1800" dirty="0" smtClean="0"/>
              <a:t>price formation</a:t>
            </a:r>
            <a:endParaRPr lang="en-US" sz="1800" dirty="0"/>
          </a:p>
          <a:p>
            <a:pPr lvl="1"/>
            <a:r>
              <a:rPr lang="en-US" sz="2000" dirty="0"/>
              <a:t>Pursuing changes at </a:t>
            </a:r>
            <a:r>
              <a:rPr lang="en-US" sz="2000" dirty="0" smtClean="0"/>
              <a:t>FERC </a:t>
            </a:r>
            <a:r>
              <a:rPr lang="en-US" sz="2000" dirty="0"/>
              <a:t>and </a:t>
            </a:r>
            <a:r>
              <a:rPr lang="en-US" sz="2000" dirty="0" smtClean="0"/>
              <a:t>RTOs</a:t>
            </a:r>
            <a:endParaRPr lang="en-US" sz="2000" dirty="0"/>
          </a:p>
          <a:p>
            <a:pPr lvl="1"/>
            <a:r>
              <a:rPr lang="en-US" sz="2000" dirty="0" smtClean="0"/>
              <a:t>Clean </a:t>
            </a:r>
            <a:r>
              <a:rPr lang="en-US" sz="2000" dirty="0"/>
              <a:t>Power Plan </a:t>
            </a:r>
            <a:r>
              <a:rPr lang="en-US" sz="2000" dirty="0" smtClean="0"/>
              <a:t>implementation plans should recognize </a:t>
            </a:r>
            <a:r>
              <a:rPr lang="en-US" sz="2000" dirty="0"/>
              <a:t>value of nuclear </a:t>
            </a:r>
            <a:r>
              <a:rPr lang="en-US" sz="2000" dirty="0" smtClean="0"/>
              <a:t>energy</a:t>
            </a:r>
            <a:endParaRPr lang="en-US" dirty="0"/>
          </a:p>
        </p:txBody>
      </p:sp>
    </p:spTree>
    <p:extLst>
      <p:ext uri="{BB962C8B-B14F-4D97-AF65-F5344CB8AC3E}">
        <p14:creationId xmlns:p14="http://schemas.microsoft.com/office/powerpoint/2010/main" val="41183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Driving Industry Success</a:t>
            </a:r>
            <a:endParaRPr lang="en-US" dirty="0"/>
          </a:p>
        </p:txBody>
      </p:sp>
      <p:sp>
        <p:nvSpPr>
          <p:cNvPr id="3" name="Content Placeholder 2"/>
          <p:cNvSpPr>
            <a:spLocks noGrp="1"/>
          </p:cNvSpPr>
          <p:nvPr>
            <p:ph idx="1"/>
          </p:nvPr>
        </p:nvSpPr>
        <p:spPr>
          <a:xfrm>
            <a:off x="457200" y="1515241"/>
            <a:ext cx="8229600" cy="3573830"/>
          </a:xfrm>
        </p:spPr>
        <p:txBody>
          <a:bodyPr>
            <a:normAutofit lnSpcReduction="10000"/>
          </a:bodyPr>
          <a:lstStyle/>
          <a:p>
            <a:r>
              <a:rPr lang="en-US" dirty="0" smtClean="0"/>
              <a:t>Efficiency in training </a:t>
            </a:r>
            <a:r>
              <a:rPr lang="en-US" dirty="0"/>
              <a:t>expected to reduce initial training </a:t>
            </a:r>
            <a:r>
              <a:rPr lang="en-US" dirty="0" smtClean="0"/>
              <a:t>time</a:t>
            </a:r>
          </a:p>
          <a:p>
            <a:r>
              <a:rPr lang="en-US" dirty="0" smtClean="0"/>
              <a:t>Streamlining industry oversight processes</a:t>
            </a:r>
          </a:p>
          <a:p>
            <a:r>
              <a:rPr lang="en-US" dirty="0" smtClean="0"/>
              <a:t>Eliminating </a:t>
            </a:r>
            <a:r>
              <a:rPr lang="en-US" dirty="0"/>
              <a:t>management review time of </a:t>
            </a:r>
            <a:r>
              <a:rPr lang="en-US" dirty="0" smtClean="0"/>
              <a:t>personnel contamination events and allowing workers </a:t>
            </a:r>
            <a:r>
              <a:rPr lang="en-US" dirty="0"/>
              <a:t>to </a:t>
            </a:r>
            <a:r>
              <a:rPr lang="en-US" dirty="0" smtClean="0"/>
              <a:t>return to the job sooner </a:t>
            </a:r>
            <a:br>
              <a:rPr lang="en-US" dirty="0" smtClean="0"/>
            </a:br>
            <a:endParaRPr lang="en-US" dirty="0"/>
          </a:p>
          <a:p>
            <a:endParaRPr lang="en-US" dirty="0"/>
          </a:p>
        </p:txBody>
      </p:sp>
      <p:sp>
        <p:nvSpPr>
          <p:cNvPr id="4" name="Rounded Rectangle 3"/>
          <p:cNvSpPr/>
          <p:nvPr/>
        </p:nvSpPr>
        <p:spPr>
          <a:xfrm>
            <a:off x="2830285" y="4459615"/>
            <a:ext cx="5790011" cy="1209216"/>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941268" y="4461223"/>
            <a:ext cx="5568043" cy="1477328"/>
          </a:xfrm>
          <a:prstGeom prst="rect">
            <a:avLst/>
          </a:prstGeom>
          <a:noFill/>
        </p:spPr>
        <p:txBody>
          <a:bodyPr wrap="square" rtlCol="0">
            <a:spAutoFit/>
          </a:bodyPr>
          <a:lstStyle/>
          <a:p>
            <a:r>
              <a:rPr lang="en-US" b="1" dirty="0" smtClean="0">
                <a:solidFill>
                  <a:prstClr val="black"/>
                </a:solidFill>
              </a:rPr>
              <a:t>“As </a:t>
            </a:r>
            <a:r>
              <a:rPr lang="en-US" b="1" dirty="0">
                <a:solidFill>
                  <a:prstClr val="black"/>
                </a:solidFill>
              </a:rPr>
              <a:t>the culture change occurs, as we drive these efficiencies, </a:t>
            </a:r>
            <a:r>
              <a:rPr lang="en-US" b="1" dirty="0" smtClean="0">
                <a:solidFill>
                  <a:prstClr val="black"/>
                </a:solidFill>
              </a:rPr>
              <a:t>it </a:t>
            </a:r>
            <a:r>
              <a:rPr lang="en-US" b="1" dirty="0">
                <a:solidFill>
                  <a:prstClr val="black"/>
                </a:solidFill>
              </a:rPr>
              <a:t>is going to spark the workers themselves to look for more opportunities to save and become more efficient</a:t>
            </a:r>
            <a:r>
              <a:rPr lang="en-US" b="1" dirty="0" smtClean="0">
                <a:solidFill>
                  <a:prstClr val="black"/>
                </a:solidFill>
              </a:rPr>
              <a:t>.”</a:t>
            </a:r>
            <a:r>
              <a:rPr lang="en-US" dirty="0">
                <a:solidFill>
                  <a:prstClr val="black"/>
                </a:solidFill>
              </a:rPr>
              <a:t> </a:t>
            </a:r>
            <a:r>
              <a:rPr lang="en-US" dirty="0" smtClean="0">
                <a:solidFill>
                  <a:prstClr val="black"/>
                </a:solidFill>
              </a:rPr>
              <a:t> </a:t>
            </a:r>
            <a:r>
              <a:rPr lang="en-US" i="1" dirty="0" smtClean="0">
                <a:solidFill>
                  <a:prstClr val="black"/>
                </a:solidFill>
              </a:rPr>
              <a:t>Eric Olson, Entergy DNP Coordinator</a:t>
            </a:r>
            <a:endParaRPr lang="en-US" i="1" dirty="0">
              <a:solidFill>
                <a:prstClr val="black"/>
              </a:solidFill>
            </a:endParaRPr>
          </a:p>
          <a:p>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86" y="4873718"/>
            <a:ext cx="2539485" cy="525530"/>
          </a:xfrm>
          <a:prstGeom prst="rect">
            <a:avLst/>
          </a:prstGeom>
        </p:spPr>
      </p:pic>
    </p:spTree>
    <p:extLst>
      <p:ext uri="{BB962C8B-B14F-4D97-AF65-F5344CB8AC3E}">
        <p14:creationId xmlns:p14="http://schemas.microsoft.com/office/powerpoint/2010/main" val="143255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Industry Success</a:t>
            </a:r>
            <a:endParaRPr lang="en-US" dirty="0"/>
          </a:p>
        </p:txBody>
      </p:sp>
      <p:sp>
        <p:nvSpPr>
          <p:cNvPr id="3" name="Content Placeholder 2"/>
          <p:cNvSpPr>
            <a:spLocks noGrp="1"/>
          </p:cNvSpPr>
          <p:nvPr>
            <p:ph idx="1"/>
          </p:nvPr>
        </p:nvSpPr>
        <p:spPr>
          <a:xfrm>
            <a:off x="457200" y="1515241"/>
            <a:ext cx="8229600" cy="2991446"/>
          </a:xfrm>
        </p:spPr>
        <p:txBody>
          <a:bodyPr>
            <a:normAutofit fontScale="85000" lnSpcReduction="20000"/>
          </a:bodyPr>
          <a:lstStyle/>
          <a:p>
            <a:pPr lvl="0"/>
            <a:r>
              <a:rPr lang="en-US" dirty="0" smtClean="0"/>
              <a:t>Some suppliers eliminating unneeded </a:t>
            </a:r>
            <a:r>
              <a:rPr lang="en-US" dirty="0"/>
              <a:t>administrative work </a:t>
            </a:r>
            <a:r>
              <a:rPr lang="en-US" dirty="0" smtClean="0"/>
              <a:t>and better understanding customer needs</a:t>
            </a:r>
          </a:p>
          <a:p>
            <a:r>
              <a:rPr lang="en-US" dirty="0"/>
              <a:t>Allows employees to perform self-briefs on radiological conditions, </a:t>
            </a:r>
            <a:r>
              <a:rPr lang="en-US" dirty="0" smtClean="0"/>
              <a:t>helps </a:t>
            </a:r>
            <a:r>
              <a:rPr lang="en-US" dirty="0"/>
              <a:t>employees get to work </a:t>
            </a:r>
            <a:r>
              <a:rPr lang="en-US" dirty="0" smtClean="0"/>
              <a:t>faster</a:t>
            </a:r>
          </a:p>
          <a:p>
            <a:r>
              <a:rPr lang="en-US" dirty="0"/>
              <a:t>Reduced walk downs of simple maintenance items</a:t>
            </a:r>
          </a:p>
          <a:p>
            <a:r>
              <a:rPr lang="en-US" dirty="0"/>
              <a:t>Streamlines CAP </a:t>
            </a:r>
            <a:r>
              <a:rPr lang="en-US" dirty="0" smtClean="0"/>
              <a:t>requirements: most </a:t>
            </a:r>
            <a:r>
              <a:rPr lang="en-US" dirty="0"/>
              <a:t>significant issues are addressed in the CAP </a:t>
            </a:r>
            <a:r>
              <a:rPr lang="en-US" dirty="0" smtClean="0"/>
              <a:t>process, less </a:t>
            </a:r>
            <a:r>
              <a:rPr lang="en-US" dirty="0"/>
              <a:t>significant </a:t>
            </a:r>
            <a:r>
              <a:rPr lang="en-US" dirty="0" smtClean="0"/>
              <a:t>issues using other approved </a:t>
            </a:r>
            <a:r>
              <a:rPr lang="en-US" dirty="0"/>
              <a:t>processes </a:t>
            </a:r>
          </a:p>
          <a:p>
            <a:pPr lvl="0"/>
            <a:endParaRPr lang="en-US" dirty="0" smtClean="0"/>
          </a:p>
        </p:txBody>
      </p:sp>
      <p:sp>
        <p:nvSpPr>
          <p:cNvPr id="4" name="Rounded Rectangle 3"/>
          <p:cNvSpPr/>
          <p:nvPr/>
        </p:nvSpPr>
        <p:spPr>
          <a:xfrm>
            <a:off x="2911929" y="4669971"/>
            <a:ext cx="5872842" cy="1198333"/>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09904" y="4680850"/>
            <a:ext cx="5595257" cy="1477328"/>
          </a:xfrm>
          <a:prstGeom prst="rect">
            <a:avLst/>
          </a:prstGeom>
          <a:noFill/>
        </p:spPr>
        <p:txBody>
          <a:bodyPr wrap="square" rtlCol="0">
            <a:spAutoFit/>
          </a:bodyPr>
          <a:lstStyle/>
          <a:p>
            <a:r>
              <a:rPr lang="en-US" b="1" dirty="0" smtClean="0">
                <a:solidFill>
                  <a:prstClr val="black"/>
                </a:solidFill>
              </a:rPr>
              <a:t>“I’ve </a:t>
            </a:r>
            <a:r>
              <a:rPr lang="en-US" b="1" dirty="0">
                <a:solidFill>
                  <a:prstClr val="black"/>
                </a:solidFill>
              </a:rPr>
              <a:t>seen good morale changes. The efficiency bulletins we’ve implemented so far have really felt that they were a long time coming</a:t>
            </a:r>
            <a:r>
              <a:rPr lang="en-US" b="1" dirty="0" smtClean="0">
                <a:solidFill>
                  <a:prstClr val="black"/>
                </a:solidFill>
              </a:rPr>
              <a:t>.” </a:t>
            </a:r>
            <a:r>
              <a:rPr lang="en-US" i="1" dirty="0" smtClean="0">
                <a:solidFill>
                  <a:prstClr val="black"/>
                </a:solidFill>
              </a:rPr>
              <a:t>Greg </a:t>
            </a:r>
            <a:r>
              <a:rPr lang="en-US" i="1" dirty="0" err="1">
                <a:solidFill>
                  <a:prstClr val="black"/>
                </a:solidFill>
              </a:rPr>
              <a:t>Ferrigno</a:t>
            </a:r>
            <a:r>
              <a:rPr lang="en-US" i="1" dirty="0">
                <a:solidFill>
                  <a:prstClr val="black"/>
                </a:solidFill>
              </a:rPr>
              <a:t>, STPNOC’s </a:t>
            </a:r>
            <a:r>
              <a:rPr lang="en-US" i="1" dirty="0" smtClean="0">
                <a:solidFill>
                  <a:prstClr val="black"/>
                </a:solidFill>
              </a:rPr>
              <a:t>Health </a:t>
            </a:r>
            <a:r>
              <a:rPr lang="en-US" i="1" dirty="0">
                <a:solidFill>
                  <a:prstClr val="black"/>
                </a:solidFill>
              </a:rPr>
              <a:t>P</a:t>
            </a:r>
            <a:r>
              <a:rPr lang="en-US" i="1" dirty="0" smtClean="0">
                <a:solidFill>
                  <a:prstClr val="black"/>
                </a:solidFill>
              </a:rPr>
              <a:t>hysics </a:t>
            </a:r>
            <a:r>
              <a:rPr lang="en-US" i="1" dirty="0">
                <a:solidFill>
                  <a:prstClr val="black"/>
                </a:solidFill>
              </a:rPr>
              <a:t>G</a:t>
            </a:r>
            <a:r>
              <a:rPr lang="en-US" i="1" dirty="0" smtClean="0">
                <a:solidFill>
                  <a:prstClr val="black"/>
                </a:solidFill>
              </a:rPr>
              <a:t>eneral </a:t>
            </a:r>
            <a:r>
              <a:rPr lang="en-US" i="1" dirty="0">
                <a:solidFill>
                  <a:prstClr val="black"/>
                </a:solidFill>
              </a:rPr>
              <a:t>S</a:t>
            </a:r>
            <a:r>
              <a:rPr lang="en-US" i="1" dirty="0" smtClean="0">
                <a:solidFill>
                  <a:prstClr val="black"/>
                </a:solidFill>
              </a:rPr>
              <a:t>upervisor</a:t>
            </a:r>
            <a:endParaRPr lang="en-US" i="1" dirty="0">
              <a:solidFill>
                <a:prstClr val="black"/>
              </a:solidFill>
            </a:endParaRPr>
          </a:p>
          <a:p>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45" y="5067299"/>
            <a:ext cx="2539485" cy="525530"/>
          </a:xfrm>
          <a:prstGeom prst="rect">
            <a:avLst/>
          </a:prstGeom>
        </p:spPr>
      </p:pic>
    </p:spTree>
    <p:extLst>
      <p:ext uri="{BB962C8B-B14F-4D97-AF65-F5344CB8AC3E}">
        <p14:creationId xmlns:p14="http://schemas.microsoft.com/office/powerpoint/2010/main" val="25035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367861"/>
            <a:ext cx="8577696" cy="972208"/>
          </a:xfrm>
        </p:spPr>
        <p:txBody>
          <a:bodyPr>
            <a:normAutofit/>
          </a:bodyPr>
          <a:lstStyle/>
          <a:p>
            <a:r>
              <a:rPr lang="en-US" b="1" dirty="0"/>
              <a:t>Building </a:t>
            </a:r>
            <a:r>
              <a:rPr lang="en-US" b="1" dirty="0" smtClean="0"/>
              <a:t>Block: </a:t>
            </a:r>
            <a:r>
              <a:rPr lang="en-US" b="1" dirty="0"/>
              <a:t>Strategic Communications</a:t>
            </a:r>
          </a:p>
        </p:txBody>
      </p:sp>
      <p:sp>
        <p:nvSpPr>
          <p:cNvPr id="3" name="Content Placeholder 2"/>
          <p:cNvSpPr>
            <a:spLocks noGrp="1"/>
          </p:cNvSpPr>
          <p:nvPr>
            <p:ph idx="1"/>
          </p:nvPr>
        </p:nvSpPr>
        <p:spPr>
          <a:xfrm>
            <a:off x="416459" y="1369536"/>
            <a:ext cx="5440055" cy="4492781"/>
          </a:xfrm>
        </p:spPr>
        <p:txBody>
          <a:bodyPr>
            <a:normAutofit fontScale="85000" lnSpcReduction="20000"/>
          </a:bodyPr>
          <a:lstStyle/>
          <a:p>
            <a:pPr>
              <a:spcBef>
                <a:spcPts val="600"/>
              </a:spcBef>
            </a:pPr>
            <a:r>
              <a:rPr lang="en-US" dirty="0" smtClean="0"/>
              <a:t>Employee communications</a:t>
            </a:r>
          </a:p>
          <a:p>
            <a:pPr marL="796925" lvl="1" indent="-280988">
              <a:buFontTx/>
              <a:buChar char="̶"/>
            </a:pPr>
            <a:r>
              <a:rPr lang="en-US" dirty="0" smtClean="0"/>
              <a:t>Industry survey </a:t>
            </a:r>
            <a:r>
              <a:rPr lang="en-US" dirty="0"/>
              <a:t>shows 72% of </a:t>
            </a:r>
            <a:r>
              <a:rPr lang="en-US" dirty="0" smtClean="0"/>
              <a:t>industry </a:t>
            </a:r>
            <a:r>
              <a:rPr lang="en-US" dirty="0"/>
              <a:t>workers “strongly agree” or “agree” that they have a good understanding of Delivering the Nuclear Promise </a:t>
            </a:r>
            <a:endParaRPr lang="en-US" dirty="0" smtClean="0"/>
          </a:p>
          <a:p>
            <a:pPr>
              <a:spcBef>
                <a:spcPts val="600"/>
              </a:spcBef>
            </a:pPr>
            <a:r>
              <a:rPr lang="en-US" dirty="0" smtClean="0"/>
              <a:t>Communications emphasizing industry’s effort to enhance efficiency, need for value recognition</a:t>
            </a:r>
          </a:p>
          <a:p>
            <a:r>
              <a:rPr lang="en-US" dirty="0" smtClean="0"/>
              <a:t>Advocating </a:t>
            </a:r>
            <a:r>
              <a:rPr lang="en-US" dirty="0"/>
              <a:t>greater value </a:t>
            </a:r>
            <a:r>
              <a:rPr lang="en-US" dirty="0" smtClean="0"/>
              <a:t>for </a:t>
            </a:r>
            <a:r>
              <a:rPr lang="en-US" dirty="0"/>
              <a:t>nuclear power plants in electricity </a:t>
            </a:r>
            <a:r>
              <a:rPr lang="en-US" dirty="0" smtClean="0"/>
              <a:t>and clean air markets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1496786"/>
            <a:ext cx="3252066" cy="353435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869" b="1715"/>
          <a:stretch/>
        </p:blipFill>
        <p:spPr>
          <a:xfrm>
            <a:off x="6655589" y="4381485"/>
            <a:ext cx="2379554" cy="1299305"/>
          </a:xfrm>
          <a:prstGeom prst="rect">
            <a:avLst/>
          </a:prstGeom>
        </p:spPr>
      </p:pic>
    </p:spTree>
    <p:extLst>
      <p:ext uri="{BB962C8B-B14F-4D97-AF65-F5344CB8AC3E}">
        <p14:creationId xmlns:p14="http://schemas.microsoft.com/office/powerpoint/2010/main" val="16091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329267"/>
            <a:ext cx="8116743" cy="4783666"/>
          </a:xfrm>
        </p:spPr>
        <p:txBody>
          <a:bodyPr>
            <a:normAutofit/>
          </a:bodyPr>
          <a:lstStyle/>
          <a:p>
            <a:r>
              <a:rPr lang="en-US" sz="2400" dirty="0"/>
              <a:t>I</a:t>
            </a:r>
            <a:r>
              <a:rPr lang="en-US" sz="2400" dirty="0" smtClean="0"/>
              <a:t>ndustrywide </a:t>
            </a:r>
            <a:r>
              <a:rPr lang="en-US" sz="2400" dirty="0"/>
              <a:t>initiative </a:t>
            </a:r>
            <a:r>
              <a:rPr lang="en-US" sz="2400" dirty="0" smtClean="0"/>
              <a:t>will </a:t>
            </a:r>
            <a:r>
              <a:rPr lang="en-US" sz="2400" dirty="0"/>
              <a:t>make </a:t>
            </a:r>
            <a:r>
              <a:rPr lang="en-US" sz="2400" dirty="0" smtClean="0"/>
              <a:t>us </a:t>
            </a:r>
            <a:r>
              <a:rPr lang="en-US" sz="2400" dirty="0"/>
              <a:t>more efficient and </a:t>
            </a:r>
            <a:r>
              <a:rPr lang="en-US" sz="2400" dirty="0" smtClean="0"/>
              <a:t>effective</a:t>
            </a:r>
            <a:endParaRPr lang="en-US" sz="2400" dirty="0"/>
          </a:p>
          <a:p>
            <a:r>
              <a:rPr lang="en-US" sz="2400" dirty="0"/>
              <a:t>We will </a:t>
            </a:r>
            <a:r>
              <a:rPr lang="en-US" sz="2400" dirty="0" smtClean="0"/>
              <a:t>not </a:t>
            </a:r>
            <a:r>
              <a:rPr lang="en-US" sz="2400" dirty="0"/>
              <a:t>sacrifice safety to reduce </a:t>
            </a:r>
            <a:r>
              <a:rPr lang="en-US" sz="2400" dirty="0" smtClean="0"/>
              <a:t>costs</a:t>
            </a:r>
            <a:endParaRPr lang="en-US" sz="2400" dirty="0"/>
          </a:p>
          <a:p>
            <a:r>
              <a:rPr lang="en-US" sz="2400" dirty="0"/>
              <a:t>3</a:t>
            </a:r>
            <a:r>
              <a:rPr lang="en-US" sz="2400" dirty="0" smtClean="0"/>
              <a:t> </a:t>
            </a:r>
            <a:r>
              <a:rPr lang="en-US" sz="2400" dirty="0"/>
              <a:t>strategic goals: Maintain operational focus, increase value, improve </a:t>
            </a:r>
            <a:r>
              <a:rPr lang="en-US" sz="2400" dirty="0" smtClean="0"/>
              <a:t>efficiency</a:t>
            </a:r>
            <a:endParaRPr lang="en-US" sz="2400" dirty="0"/>
          </a:p>
          <a:p>
            <a:r>
              <a:rPr lang="en-US" sz="2400" dirty="0"/>
              <a:t>Stakeholder </a:t>
            </a:r>
            <a:r>
              <a:rPr lang="en-US" sz="2400" dirty="0" smtClean="0"/>
              <a:t>outreach to industry workforce, unions and NRC</a:t>
            </a:r>
            <a:endParaRPr lang="en-US" sz="2400" dirty="0"/>
          </a:p>
          <a:p>
            <a:r>
              <a:rPr lang="en-US" sz="2400" dirty="0" smtClean="0"/>
              <a:t>21 efficiency bulletins implemented; 6 more in process</a:t>
            </a:r>
          </a:p>
          <a:p>
            <a:r>
              <a:rPr lang="en-US" sz="2400" dirty="0" smtClean="0"/>
              <a:t>Transformative ideas that will alter fundamental processes are in the works</a:t>
            </a:r>
          </a:p>
        </p:txBody>
      </p:sp>
      <p:sp>
        <p:nvSpPr>
          <p:cNvPr id="2" name="Title 1"/>
          <p:cNvSpPr>
            <a:spLocks noGrp="1"/>
          </p:cNvSpPr>
          <p:nvPr>
            <p:ph type="title"/>
          </p:nvPr>
        </p:nvSpPr>
        <p:spPr>
          <a:xfrm>
            <a:off x="411239" y="340822"/>
            <a:ext cx="8144027" cy="789709"/>
          </a:xfrm>
        </p:spPr>
        <p:txBody>
          <a:bodyPr>
            <a:normAutofit/>
          </a:bodyPr>
          <a:lstStyle/>
          <a:p>
            <a:r>
              <a:rPr lang="en-US" b="1" dirty="0" smtClean="0"/>
              <a:t>Key Takeaways</a:t>
            </a:r>
            <a:endParaRPr lang="en-US" b="1" dirty="0"/>
          </a:p>
        </p:txBody>
      </p:sp>
    </p:spTree>
    <p:extLst>
      <p:ext uri="{BB962C8B-B14F-4D97-AF65-F5344CB8AC3E}">
        <p14:creationId xmlns:p14="http://schemas.microsoft.com/office/powerpoint/2010/main" val="11530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Innovate!</a:t>
            </a:r>
            <a:endParaRPr lang="en-US" dirty="0"/>
          </a:p>
        </p:txBody>
      </p:sp>
      <p:sp>
        <p:nvSpPr>
          <p:cNvPr id="4" name="Text Placeholder 3"/>
          <p:cNvSpPr>
            <a:spLocks noGrp="1"/>
          </p:cNvSpPr>
          <p:nvPr>
            <p:ph type="body" idx="1"/>
          </p:nvPr>
        </p:nvSpPr>
        <p:spPr>
          <a:xfrm>
            <a:off x="722313" y="2580141"/>
            <a:ext cx="7772400" cy="1500187"/>
          </a:xfrm>
        </p:spPr>
        <p:txBody>
          <a:bodyPr/>
          <a:lstStyle/>
          <a:p>
            <a:r>
              <a:rPr lang="en-US" sz="2800" dirty="0" smtClean="0">
                <a:solidFill>
                  <a:schemeClr val="bg1"/>
                </a:solidFill>
              </a:rPr>
              <a:t>Joan Knight</a:t>
            </a:r>
          </a:p>
          <a:p>
            <a:r>
              <a:rPr lang="en-US" dirty="0" smtClean="0">
                <a:solidFill>
                  <a:schemeClr val="bg1"/>
                </a:solidFill>
              </a:rPr>
              <a:t>Exelon Innovation Director</a:t>
            </a:r>
            <a:endParaRPr lang="en-US" dirty="0">
              <a:solidFill>
                <a:schemeClr val="bg1"/>
              </a:solidFill>
            </a:endParaRPr>
          </a:p>
        </p:txBody>
      </p:sp>
    </p:spTree>
    <p:extLst>
      <p:ext uri="{BB962C8B-B14F-4D97-AF65-F5344CB8AC3E}">
        <p14:creationId xmlns:p14="http://schemas.microsoft.com/office/powerpoint/2010/main" val="388091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386" y="1869744"/>
            <a:ext cx="4812718" cy="3251659"/>
          </a:xfrm>
          <a:prstGeom prst="rect">
            <a:avLst/>
          </a:prstGeom>
          <a:noFill/>
        </p:spPr>
        <p:txBody>
          <a:bodyPr wrap="square" rtlCol="0">
            <a:spAutoFit/>
          </a:bodyPr>
          <a:lstStyle/>
          <a:p>
            <a:pPr defTabSz="914400">
              <a:lnSpc>
                <a:spcPct val="95000"/>
              </a:lnSpc>
              <a:spcBef>
                <a:spcPts val="600"/>
              </a:spcBef>
            </a:pPr>
            <a:r>
              <a:rPr lang="en-US" sz="2800" b="1" dirty="0" smtClean="0">
                <a:solidFill>
                  <a:srgbClr val="595959"/>
                </a:solidFill>
              </a:rPr>
              <a:t>Innovation creates our future</a:t>
            </a:r>
            <a:endParaRPr lang="en-US" sz="2400" b="1" dirty="0" smtClean="0">
              <a:solidFill>
                <a:srgbClr val="595959"/>
              </a:solidFill>
            </a:endParaRPr>
          </a:p>
          <a:p>
            <a:pPr defTabSz="914400">
              <a:lnSpc>
                <a:spcPct val="95000"/>
              </a:lnSpc>
              <a:spcBef>
                <a:spcPts val="600"/>
              </a:spcBef>
            </a:pPr>
            <a:endParaRPr lang="en-US" sz="2000" b="1" dirty="0" smtClean="0">
              <a:solidFill>
                <a:srgbClr val="595959"/>
              </a:solidFill>
            </a:endParaRPr>
          </a:p>
          <a:p>
            <a:pPr defTabSz="914400">
              <a:lnSpc>
                <a:spcPct val="95000"/>
              </a:lnSpc>
              <a:spcBef>
                <a:spcPts val="600"/>
              </a:spcBef>
            </a:pPr>
            <a:endParaRPr lang="en-US" b="1" dirty="0" smtClean="0">
              <a:solidFill>
                <a:srgbClr val="595959"/>
              </a:solidFill>
            </a:endParaRPr>
          </a:p>
          <a:p>
            <a:pPr defTabSz="914400">
              <a:lnSpc>
                <a:spcPct val="95000"/>
              </a:lnSpc>
              <a:spcBef>
                <a:spcPts val="600"/>
              </a:spcBef>
            </a:pPr>
            <a:endParaRPr lang="en-US" b="1" dirty="0">
              <a:solidFill>
                <a:srgbClr val="595959"/>
              </a:solidFill>
            </a:endParaRPr>
          </a:p>
          <a:p>
            <a:pPr defTabSz="914400">
              <a:lnSpc>
                <a:spcPct val="95000"/>
              </a:lnSpc>
              <a:spcBef>
                <a:spcPts val="600"/>
              </a:spcBef>
            </a:pPr>
            <a:endParaRPr lang="en-US" b="1" dirty="0" smtClean="0">
              <a:solidFill>
                <a:srgbClr val="595959"/>
              </a:solidFill>
            </a:endParaRPr>
          </a:p>
          <a:p>
            <a:pPr defTabSz="914400">
              <a:lnSpc>
                <a:spcPct val="95000"/>
              </a:lnSpc>
              <a:spcBef>
                <a:spcPts val="600"/>
              </a:spcBef>
            </a:pPr>
            <a:r>
              <a:rPr lang="en-US" b="1" dirty="0" smtClean="0">
                <a:solidFill>
                  <a:srgbClr val="595959"/>
                </a:solidFill>
              </a:rPr>
              <a:t>August 2016</a:t>
            </a:r>
          </a:p>
          <a:p>
            <a:pPr defTabSz="914400">
              <a:lnSpc>
                <a:spcPct val="95000"/>
              </a:lnSpc>
              <a:spcBef>
                <a:spcPts val="600"/>
              </a:spcBef>
            </a:pPr>
            <a:endParaRPr lang="en-US" b="1" dirty="0" smtClean="0">
              <a:solidFill>
                <a:srgbClr val="595959"/>
              </a:solidFill>
            </a:endParaRPr>
          </a:p>
          <a:p>
            <a:pPr defTabSz="914400">
              <a:lnSpc>
                <a:spcPct val="95000"/>
              </a:lnSpc>
              <a:spcBef>
                <a:spcPts val="600"/>
              </a:spcBef>
            </a:pPr>
            <a:r>
              <a:rPr lang="en-US" b="1" dirty="0" smtClean="0">
                <a:solidFill>
                  <a:srgbClr val="595959"/>
                </a:solidFill>
              </a:rPr>
              <a:t>Joan Knight</a:t>
            </a:r>
          </a:p>
          <a:p>
            <a:pPr defTabSz="914400">
              <a:lnSpc>
                <a:spcPct val="95000"/>
              </a:lnSpc>
              <a:spcBef>
                <a:spcPts val="600"/>
              </a:spcBef>
            </a:pPr>
            <a:r>
              <a:rPr lang="en-US" b="1" dirty="0" smtClean="0">
                <a:solidFill>
                  <a:srgbClr val="595959"/>
                </a:solidFill>
              </a:rPr>
              <a:t>Innovation Director</a:t>
            </a:r>
          </a:p>
        </p:txBody>
      </p:sp>
    </p:spTree>
    <p:extLst>
      <p:ext uri="{BB962C8B-B14F-4D97-AF65-F5344CB8AC3E}">
        <p14:creationId xmlns:p14="http://schemas.microsoft.com/office/powerpoint/2010/main" val="2686297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Energy Landscape</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945" y="2651125"/>
            <a:ext cx="3236509"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9000" y="2728088"/>
            <a:ext cx="2696300" cy="3434786"/>
          </a:xfrm>
          <a:prstGeom prst="rect">
            <a:avLst/>
          </a:prstGeom>
          <a:noFill/>
        </p:spPr>
        <p:txBody>
          <a:bodyPr wrap="square" rtlCol="0">
            <a:spAutoFit/>
          </a:bodyPr>
          <a:lstStyle/>
          <a:p>
            <a:pPr defTabSz="914400">
              <a:lnSpc>
                <a:spcPct val="95000"/>
              </a:lnSpc>
              <a:spcBef>
                <a:spcPts val="600"/>
              </a:spcBef>
            </a:pPr>
            <a:endParaRPr lang="en-US" sz="1600" dirty="0" smtClean="0">
              <a:solidFill>
                <a:srgbClr val="595959"/>
              </a:solidFill>
              <a:latin typeface="Trebuchet MS" panose="020B0603020202020204" pitchFamily="34" charset="0"/>
            </a:endParaRPr>
          </a:p>
          <a:p>
            <a:pPr defTabSz="914400">
              <a:lnSpc>
                <a:spcPct val="95000"/>
              </a:lnSpc>
              <a:spcBef>
                <a:spcPts val="600"/>
              </a:spcBef>
            </a:pPr>
            <a:endParaRPr lang="en-US" sz="800" dirty="0">
              <a:solidFill>
                <a:srgbClr val="595959"/>
              </a:solidFill>
              <a:latin typeface="Trebuchet MS" panose="020B0603020202020204" pitchFamily="34" charset="0"/>
            </a:endParaRPr>
          </a:p>
          <a:p>
            <a:pPr defTabSz="914400">
              <a:lnSpc>
                <a:spcPct val="95000"/>
              </a:lnSpc>
              <a:spcBef>
                <a:spcPts val="600"/>
              </a:spcBef>
            </a:pPr>
            <a:endParaRPr lang="en-US" sz="800" dirty="0">
              <a:solidFill>
                <a:srgbClr val="595959"/>
              </a:solidFill>
              <a:latin typeface="Trebuchet MS" panose="020B0603020202020204" pitchFamily="34" charset="0"/>
            </a:endParaRP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Changing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Markets/Tariffs </a:t>
            </a: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Changing Customers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Expectations</a:t>
            </a: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Utility Consolidation</a:t>
            </a: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Stressed &amp; Aging</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Infrastructure</a:t>
            </a: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Intelligent Networks  </a:t>
            </a:r>
            <a:endParaRPr lang="en-US" dirty="0" smtClean="0">
              <a:solidFill>
                <a:srgbClr val="00B050"/>
              </a:solidFill>
              <a:latin typeface="Trebuchet MS" panose="020B0603020202020204" pitchFamily="34" charset="0"/>
            </a:endParaRPr>
          </a:p>
        </p:txBody>
      </p:sp>
      <p:sp>
        <p:nvSpPr>
          <p:cNvPr id="10" name="TextBox 9"/>
          <p:cNvSpPr txBox="1"/>
          <p:nvPr/>
        </p:nvSpPr>
        <p:spPr>
          <a:xfrm>
            <a:off x="6447699" y="3129397"/>
            <a:ext cx="2576945" cy="3416320"/>
          </a:xfrm>
          <a:prstGeom prst="rect">
            <a:avLst/>
          </a:prstGeom>
          <a:noFill/>
        </p:spPr>
        <p:txBody>
          <a:bodyPr wrap="square" rtlCol="0">
            <a:spAutoFit/>
          </a:bodyPr>
          <a:lstStyle/>
          <a:p>
            <a:pPr defTabSz="914400">
              <a:lnSpc>
                <a:spcPct val="95000"/>
              </a:lnSpc>
              <a:spcBef>
                <a:spcPts val="600"/>
              </a:spcBef>
            </a:pPr>
            <a:r>
              <a:rPr lang="en-US" dirty="0" smtClean="0">
                <a:solidFill>
                  <a:srgbClr val="A1ADB5">
                    <a:lumMod val="50000"/>
                  </a:srgbClr>
                </a:solidFill>
                <a:latin typeface="Trebuchet MS" panose="020B0603020202020204" pitchFamily="34" charset="0"/>
              </a:rPr>
              <a:t>~ Consumer Driven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Solutions</a:t>
            </a: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Leveraging New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Technologies to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Improve existing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operations</a:t>
            </a:r>
          </a:p>
          <a:p>
            <a:pPr defTabSz="914400">
              <a:lnSpc>
                <a:spcPct val="95000"/>
              </a:lnSpc>
              <a:spcBef>
                <a:spcPts val="600"/>
              </a:spcBef>
            </a:pPr>
            <a:r>
              <a:rPr lang="en-US" dirty="0" smtClean="0">
                <a:solidFill>
                  <a:srgbClr val="A1ADB5">
                    <a:lumMod val="50000"/>
                  </a:srgbClr>
                </a:solidFill>
                <a:latin typeface="Trebuchet MS" panose="020B0603020202020204" pitchFamily="34" charset="0"/>
              </a:rPr>
              <a:t>~ Increased reliability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for both the end </a:t>
            </a:r>
          </a:p>
          <a:p>
            <a:pPr defTabSz="914400">
              <a:lnSpc>
                <a:spcPct val="95000"/>
              </a:lnSpc>
              <a:spcBef>
                <a:spcPts val="600"/>
              </a:spcBef>
            </a:pPr>
            <a:r>
              <a:rPr lang="en-US" dirty="0">
                <a:solidFill>
                  <a:srgbClr val="A1ADB5">
                    <a:lumMod val="50000"/>
                  </a:srgbClr>
                </a:solidFill>
                <a:latin typeface="Trebuchet MS" panose="020B0603020202020204" pitchFamily="34" charset="0"/>
              </a:rPr>
              <a:t> </a:t>
            </a:r>
            <a:r>
              <a:rPr lang="en-US" dirty="0" smtClean="0">
                <a:solidFill>
                  <a:srgbClr val="A1ADB5">
                    <a:lumMod val="50000"/>
                  </a:srgbClr>
                </a:solidFill>
                <a:latin typeface="Trebuchet MS" panose="020B0603020202020204" pitchFamily="34" charset="0"/>
              </a:rPr>
              <a:t>  customer &amp; the grid</a:t>
            </a:r>
          </a:p>
          <a:p>
            <a:pPr defTabSz="914400">
              <a:lnSpc>
                <a:spcPct val="95000"/>
              </a:lnSpc>
              <a:spcBef>
                <a:spcPts val="600"/>
              </a:spcBef>
            </a:pPr>
            <a:endParaRPr lang="en-US" dirty="0" smtClean="0">
              <a:solidFill>
                <a:srgbClr val="00B050"/>
              </a:solidFill>
              <a:latin typeface="Trebuchet MS" panose="020B0603020202020204" pitchFamily="34" charset="0"/>
            </a:endParaRPr>
          </a:p>
        </p:txBody>
      </p:sp>
      <p:grpSp>
        <p:nvGrpSpPr>
          <p:cNvPr id="12" name="Group 11"/>
          <p:cNvGrpSpPr/>
          <p:nvPr/>
        </p:nvGrpSpPr>
        <p:grpSpPr>
          <a:xfrm>
            <a:off x="6964725" y="37707"/>
            <a:ext cx="1877151" cy="1646434"/>
            <a:chOff x="6428649" y="96641"/>
            <a:chExt cx="1877151" cy="1646434"/>
          </a:xfrm>
        </p:grpSpPr>
        <p:sp>
          <p:nvSpPr>
            <p:cNvPr id="13" name="Rectangle 12"/>
            <p:cNvSpPr/>
            <p:nvPr/>
          </p:nvSpPr>
          <p:spPr>
            <a:xfrm>
              <a:off x="6428649" y="96641"/>
              <a:ext cx="1877151" cy="1646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err="1" smtClean="0">
                <a:solidFill>
                  <a:prstClr val="white"/>
                </a:solidFill>
              </a:endParaRPr>
            </a:p>
          </p:txBody>
        </p:sp>
        <p:grpSp>
          <p:nvGrpSpPr>
            <p:cNvPr id="14" name="Group 13"/>
            <p:cNvGrpSpPr/>
            <p:nvPr/>
          </p:nvGrpSpPr>
          <p:grpSpPr>
            <a:xfrm>
              <a:off x="6447699" y="133350"/>
              <a:ext cx="1829526" cy="1571625"/>
              <a:chOff x="5841148" y="1414462"/>
              <a:chExt cx="1969920" cy="1671638"/>
            </a:xfrm>
          </p:grpSpPr>
          <p:sp>
            <p:nvSpPr>
              <p:cNvPr id="15" name="Oval 14"/>
              <p:cNvSpPr/>
              <p:nvPr/>
            </p:nvSpPr>
            <p:spPr>
              <a:xfrm>
                <a:off x="5855474" y="1414462"/>
                <a:ext cx="1093990" cy="1009650"/>
              </a:xfrm>
              <a:prstGeom prst="ellipse">
                <a:avLst/>
              </a:prstGeom>
              <a:noFill/>
              <a:ln w="1905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900" b="1" dirty="0" smtClean="0">
                  <a:solidFill>
                    <a:srgbClr val="2372B9"/>
                  </a:solidFill>
                </a:endParaRPr>
              </a:p>
            </p:txBody>
          </p:sp>
          <p:sp>
            <p:nvSpPr>
              <p:cNvPr id="16" name="TextBox 15"/>
              <p:cNvSpPr txBox="1"/>
              <p:nvPr/>
            </p:nvSpPr>
            <p:spPr>
              <a:xfrm>
                <a:off x="5841148" y="1701819"/>
                <a:ext cx="933450" cy="443198"/>
              </a:xfrm>
              <a:prstGeom prst="rect">
                <a:avLst/>
              </a:prstGeom>
              <a:noFill/>
            </p:spPr>
            <p:txBody>
              <a:bodyPr wrap="square" rtlCol="0">
                <a:spAutoFit/>
              </a:bodyPr>
              <a:lstStyle/>
              <a:p>
                <a:pPr algn="ctr" defTabSz="914400">
                  <a:lnSpc>
                    <a:spcPct val="95000"/>
                  </a:lnSpc>
                  <a:spcBef>
                    <a:spcPts val="600"/>
                  </a:spcBef>
                </a:pPr>
                <a:r>
                  <a:rPr lang="en-US" sz="1100" dirty="0" smtClean="0">
                    <a:solidFill>
                      <a:srgbClr val="2372B9"/>
                    </a:solidFill>
                  </a:rPr>
                  <a:t>Centralized Grid</a:t>
                </a:r>
              </a:p>
            </p:txBody>
          </p:sp>
          <p:sp>
            <p:nvSpPr>
              <p:cNvPr id="17" name="Oval 16"/>
              <p:cNvSpPr/>
              <p:nvPr/>
            </p:nvSpPr>
            <p:spPr>
              <a:xfrm>
                <a:off x="6717078" y="1414462"/>
                <a:ext cx="1093990" cy="1009650"/>
              </a:xfrm>
              <a:prstGeom prst="ellipse">
                <a:avLst/>
              </a:prstGeom>
              <a:noFill/>
              <a:ln w="19050">
                <a:solidFill>
                  <a:srgbClr val="00B05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900" b="1" dirty="0" smtClean="0">
                  <a:solidFill>
                    <a:srgbClr val="2372B9"/>
                  </a:solidFill>
                </a:endParaRPr>
              </a:p>
            </p:txBody>
          </p:sp>
          <p:sp>
            <p:nvSpPr>
              <p:cNvPr id="18" name="Oval 17"/>
              <p:cNvSpPr/>
              <p:nvPr/>
            </p:nvSpPr>
            <p:spPr>
              <a:xfrm>
                <a:off x="6318129" y="2076450"/>
                <a:ext cx="1093990" cy="1009650"/>
              </a:xfrm>
              <a:prstGeom prst="ellipse">
                <a:avLst/>
              </a:prstGeom>
              <a:noFill/>
              <a:ln w="19050">
                <a:solidFill>
                  <a:schemeClr val="accent6"/>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900" b="1" dirty="0" smtClean="0">
                  <a:solidFill>
                    <a:srgbClr val="F99B2F"/>
                  </a:solidFill>
                </a:endParaRPr>
              </a:p>
            </p:txBody>
          </p:sp>
          <p:sp>
            <p:nvSpPr>
              <p:cNvPr id="19" name="TextBox 18"/>
              <p:cNvSpPr txBox="1"/>
              <p:nvPr/>
            </p:nvSpPr>
            <p:spPr>
              <a:xfrm>
                <a:off x="6868850" y="1699927"/>
                <a:ext cx="933450" cy="443198"/>
              </a:xfrm>
              <a:prstGeom prst="rect">
                <a:avLst/>
              </a:prstGeom>
              <a:noFill/>
            </p:spPr>
            <p:txBody>
              <a:bodyPr wrap="square" rtlCol="0">
                <a:spAutoFit/>
              </a:bodyPr>
              <a:lstStyle/>
              <a:p>
                <a:pPr algn="ctr" defTabSz="914400">
                  <a:lnSpc>
                    <a:spcPct val="95000"/>
                  </a:lnSpc>
                  <a:spcBef>
                    <a:spcPts val="600"/>
                  </a:spcBef>
                </a:pPr>
                <a:r>
                  <a:rPr lang="en-US" sz="1100" dirty="0" smtClean="0">
                    <a:solidFill>
                      <a:srgbClr val="00B050"/>
                    </a:solidFill>
                  </a:rPr>
                  <a:t>Distributed Generation</a:t>
                </a:r>
              </a:p>
            </p:txBody>
          </p:sp>
          <p:sp>
            <p:nvSpPr>
              <p:cNvPr id="20" name="TextBox 19"/>
              <p:cNvSpPr txBox="1"/>
              <p:nvPr/>
            </p:nvSpPr>
            <p:spPr>
              <a:xfrm>
                <a:off x="6397849" y="2399948"/>
                <a:ext cx="933450" cy="443198"/>
              </a:xfrm>
              <a:prstGeom prst="rect">
                <a:avLst/>
              </a:prstGeom>
              <a:noFill/>
            </p:spPr>
            <p:txBody>
              <a:bodyPr wrap="square" rtlCol="0">
                <a:spAutoFit/>
              </a:bodyPr>
              <a:lstStyle/>
              <a:p>
                <a:pPr algn="ctr" defTabSz="914400">
                  <a:lnSpc>
                    <a:spcPct val="95000"/>
                  </a:lnSpc>
                  <a:spcBef>
                    <a:spcPts val="600"/>
                  </a:spcBef>
                </a:pPr>
                <a:r>
                  <a:rPr lang="en-US" sz="1100" dirty="0" smtClean="0">
                    <a:solidFill>
                      <a:srgbClr val="F99B2F"/>
                    </a:solidFill>
                  </a:rPr>
                  <a:t>Demand  Mgmt</a:t>
                </a:r>
              </a:p>
            </p:txBody>
          </p:sp>
        </p:grpSp>
      </p:grpSp>
      <p:cxnSp>
        <p:nvCxnSpPr>
          <p:cNvPr id="21" name="Straight Arrow Connector 20"/>
          <p:cNvCxnSpPr/>
          <p:nvPr/>
        </p:nvCxnSpPr>
        <p:spPr>
          <a:xfrm flipV="1">
            <a:off x="2420265" y="4755145"/>
            <a:ext cx="495680" cy="1147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15845" y="5263144"/>
            <a:ext cx="800100" cy="317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35555" y="4449873"/>
            <a:ext cx="680390" cy="260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35555" y="3834756"/>
            <a:ext cx="680390" cy="2091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621045" y="3726444"/>
            <a:ext cx="826654" cy="317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1"/>
          </p:cNvCxnSpPr>
          <p:nvPr/>
        </p:nvCxnSpPr>
        <p:spPr>
          <a:xfrm flipV="1">
            <a:off x="5621045" y="4837557"/>
            <a:ext cx="826654" cy="323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21045" y="5428244"/>
            <a:ext cx="764705"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3" name="Bevel 4102"/>
          <p:cNvSpPr/>
          <p:nvPr/>
        </p:nvSpPr>
        <p:spPr>
          <a:xfrm>
            <a:off x="339000" y="1848690"/>
            <a:ext cx="1968500" cy="1020959"/>
          </a:xfrm>
          <a:prstGeom prst="bevel">
            <a:avLst/>
          </a:prstGeom>
          <a:solidFill>
            <a:schemeClr val="accent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US" dirty="0" smtClean="0">
                <a:solidFill>
                  <a:prstClr val="white"/>
                </a:solidFill>
              </a:rPr>
              <a:t>Dynamic Conditions &amp; Opportunities</a:t>
            </a:r>
          </a:p>
        </p:txBody>
      </p:sp>
      <p:sp>
        <p:nvSpPr>
          <p:cNvPr id="42" name="Bevel 41"/>
          <p:cNvSpPr/>
          <p:nvPr/>
        </p:nvSpPr>
        <p:spPr>
          <a:xfrm>
            <a:off x="3449644" y="1338211"/>
            <a:ext cx="1968500" cy="1020959"/>
          </a:xfrm>
          <a:prstGeom prst="bevel">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US" dirty="0" smtClean="0">
                <a:solidFill>
                  <a:prstClr val="white"/>
                </a:solidFill>
              </a:rPr>
              <a:t>How do we  capitalize on these shifts</a:t>
            </a:r>
          </a:p>
        </p:txBody>
      </p:sp>
      <p:sp>
        <p:nvSpPr>
          <p:cNvPr id="43" name="Bevel 42"/>
          <p:cNvSpPr/>
          <p:nvPr/>
        </p:nvSpPr>
        <p:spPr>
          <a:xfrm>
            <a:off x="6520841" y="1848689"/>
            <a:ext cx="1968500" cy="1020959"/>
          </a:xfrm>
          <a:prstGeom prst="bevel">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US" dirty="0" smtClean="0">
                <a:solidFill>
                  <a:prstClr val="white"/>
                </a:solidFill>
              </a:rPr>
              <a:t>Innovating for the Future </a:t>
            </a:r>
          </a:p>
        </p:txBody>
      </p:sp>
      <p:cxnSp>
        <p:nvCxnSpPr>
          <p:cNvPr id="28" name="Straight Arrow Connector 27"/>
          <p:cNvCxnSpPr/>
          <p:nvPr/>
        </p:nvCxnSpPr>
        <p:spPr>
          <a:xfrm flipV="1">
            <a:off x="2778826" y="5415544"/>
            <a:ext cx="289519" cy="4627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782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knigjx\AppData\Local\Microsoft\Windows\Temporary Internet Files\Content.IE5\064VUA38\retirem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390" y="5109368"/>
            <a:ext cx="2389926" cy="1871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Real Trends in the world</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28</a:t>
            </a:fld>
            <a:endParaRPr lang="en-US" dirty="0">
              <a:solidFill>
                <a:srgbClr val="2372B9"/>
              </a:solidFill>
            </a:endParaRPr>
          </a:p>
        </p:txBody>
      </p:sp>
      <p:sp>
        <p:nvSpPr>
          <p:cNvPr id="6" name="Content Placeholder 5"/>
          <p:cNvSpPr>
            <a:spLocks noGrp="1"/>
          </p:cNvSpPr>
          <p:nvPr>
            <p:ph idx="1"/>
          </p:nvPr>
        </p:nvSpPr>
        <p:spPr/>
        <p:txBody>
          <a:bodyPr numCol="3"/>
          <a:lstStyle/>
          <a:p>
            <a:r>
              <a:rPr lang="en-US" dirty="0" smtClean="0"/>
              <a:t>450 M users on </a:t>
            </a:r>
          </a:p>
          <a:p>
            <a:endParaRPr lang="en-US" dirty="0"/>
          </a:p>
          <a:p>
            <a:r>
              <a:rPr lang="en-US" dirty="0" smtClean="0"/>
              <a:t>               </a:t>
            </a:r>
          </a:p>
          <a:p>
            <a:r>
              <a:rPr lang="en-US" dirty="0" smtClean="0"/>
              <a:t>             </a:t>
            </a:r>
          </a:p>
          <a:p>
            <a:r>
              <a:rPr lang="en-US" dirty="0"/>
              <a:t> </a:t>
            </a:r>
            <a:r>
              <a:rPr lang="en-US" dirty="0" smtClean="0"/>
              <a:t>          &gt;1.71 B on </a:t>
            </a:r>
            <a:endParaRPr lang="en-US" dirty="0"/>
          </a:p>
          <a:p>
            <a:endParaRPr lang="en-US" dirty="0" smtClean="0"/>
          </a:p>
          <a:p>
            <a:endParaRPr lang="en-US" dirty="0" smtClean="0"/>
          </a:p>
          <a:p>
            <a:r>
              <a:rPr lang="en-US" dirty="0" smtClean="0"/>
              <a:t>240 M                                    queries </a:t>
            </a:r>
            <a:r>
              <a:rPr lang="en-US" dirty="0"/>
              <a:t>every hour</a:t>
            </a:r>
          </a:p>
          <a:p>
            <a:r>
              <a:rPr lang="en-US" dirty="0" smtClean="0"/>
              <a:t> </a:t>
            </a:r>
          </a:p>
          <a:p>
            <a:endParaRPr lang="en-US" dirty="0" smtClean="0"/>
          </a:p>
          <a:p>
            <a:endParaRPr lang="en-US" dirty="0" smtClean="0"/>
          </a:p>
          <a:p>
            <a:endParaRPr lang="en-US" dirty="0"/>
          </a:p>
          <a:p>
            <a:endParaRPr lang="en-US" dirty="0" smtClean="0"/>
          </a:p>
          <a:p>
            <a:endParaRPr lang="en-US" dirty="0" smtClean="0"/>
          </a:p>
          <a:p>
            <a:endParaRPr lang="en-US" dirty="0" smtClean="0"/>
          </a:p>
          <a:p>
            <a:r>
              <a:rPr lang="en-US" dirty="0" smtClean="0">
                <a:solidFill>
                  <a:schemeClr val="accent3"/>
                </a:solidFill>
              </a:rPr>
              <a:t>&gt;</a:t>
            </a:r>
            <a:r>
              <a:rPr lang="en-US" dirty="0">
                <a:solidFill>
                  <a:schemeClr val="accent3"/>
                </a:solidFill>
              </a:rPr>
              <a:t>10 B objects connected to the internet; by 2020 it will be 20B</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solidFill>
                <a:schemeClr val="accent3"/>
              </a:solidFill>
            </a:endParaRPr>
          </a:p>
          <a:p>
            <a:endParaRPr lang="en-US" dirty="0">
              <a:solidFill>
                <a:schemeClr val="accent3"/>
              </a:solidFill>
            </a:endParaRPr>
          </a:p>
          <a:p>
            <a:endParaRPr lang="en-US" dirty="0" smtClean="0">
              <a:solidFill>
                <a:schemeClr val="accent3"/>
              </a:solidFill>
            </a:endParaRPr>
          </a:p>
          <a:p>
            <a:endParaRPr lang="en-US" dirty="0">
              <a:solidFill>
                <a:schemeClr val="accent3"/>
              </a:solidFill>
            </a:endParaRPr>
          </a:p>
          <a:p>
            <a:endParaRPr lang="en-US" dirty="0" smtClean="0">
              <a:solidFill>
                <a:schemeClr val="accent3"/>
              </a:solidFill>
            </a:endParaRPr>
          </a:p>
          <a:p>
            <a:endParaRPr lang="en-US" dirty="0">
              <a:solidFill>
                <a:schemeClr val="accent3"/>
              </a:solidFill>
            </a:endParaRPr>
          </a:p>
          <a:p>
            <a:endParaRPr lang="en-US" dirty="0" smtClean="0">
              <a:solidFill>
                <a:schemeClr val="accent3"/>
              </a:solidFill>
            </a:endParaRPr>
          </a:p>
          <a:p>
            <a:endParaRPr lang="en-US" dirty="0">
              <a:solidFill>
                <a:schemeClr val="accent3"/>
              </a:solidFill>
            </a:endParaRPr>
          </a:p>
          <a:p>
            <a:r>
              <a:rPr lang="en-US" dirty="0" smtClean="0">
                <a:solidFill>
                  <a:schemeClr val="accent3"/>
                </a:solidFill>
              </a:rPr>
              <a:t>Over two </a:t>
            </a:r>
            <a:r>
              <a:rPr lang="en-US" dirty="0">
                <a:solidFill>
                  <a:schemeClr val="accent3"/>
                </a:solidFill>
              </a:rPr>
              <a:t>thirds of US adults own a smartphone (</a:t>
            </a:r>
            <a:r>
              <a:rPr lang="en-US" dirty="0" smtClean="0">
                <a:solidFill>
                  <a:schemeClr val="accent3"/>
                </a:solidFill>
              </a:rPr>
              <a:t>1Q16)</a:t>
            </a:r>
            <a:endParaRPr lang="en-US" dirty="0">
              <a:solidFill>
                <a:schemeClr val="accent3"/>
              </a:solidFill>
            </a:endParaRPr>
          </a:p>
          <a:p>
            <a:r>
              <a:rPr lang="en-US" dirty="0"/>
              <a:t>85% of US young adults own a smart phone</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dirty="0" smtClean="0">
                <a:solidFill>
                  <a:schemeClr val="accent3"/>
                </a:solidFill>
              </a:rPr>
              <a:t>13 </a:t>
            </a:r>
            <a:r>
              <a:rPr lang="en-US" dirty="0">
                <a:solidFill>
                  <a:schemeClr val="accent3"/>
                </a:solidFill>
              </a:rPr>
              <a:t>reactors have been prematurely shutdown since </a:t>
            </a:r>
            <a:r>
              <a:rPr lang="en-US" dirty="0" smtClean="0">
                <a:solidFill>
                  <a:schemeClr val="accent3"/>
                </a:solidFill>
              </a:rPr>
              <a:t>1990; 4 </a:t>
            </a:r>
            <a:r>
              <a:rPr lang="en-US" dirty="0">
                <a:solidFill>
                  <a:schemeClr val="accent3"/>
                </a:solidFill>
              </a:rPr>
              <a:t>in 2013 alone</a:t>
            </a:r>
          </a:p>
          <a:p>
            <a:r>
              <a:rPr lang="en-US" dirty="0"/>
              <a:t>At least 8 reactors (&gt;6300MW of capacity) are at risk of closing for economic reasons</a:t>
            </a:r>
          </a:p>
          <a:p>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838200"/>
            <a:ext cx="703072" cy="70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2819" y="2038766"/>
            <a:ext cx="665542" cy="66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3048000"/>
            <a:ext cx="1035986" cy="35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389" y="4100156"/>
            <a:ext cx="2039972" cy="143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3374" y="838200"/>
            <a:ext cx="1995375" cy="111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389400" y="2704308"/>
            <a:ext cx="2159644" cy="2111361"/>
            <a:chOff x="6372801" y="-116952"/>
            <a:chExt cx="2159644" cy="2111361"/>
          </a:xfrm>
        </p:grpSpPr>
        <p:pic>
          <p:nvPicPr>
            <p:cNvPr id="3079"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478" r="-13478"/>
            <a:stretch/>
          </p:blipFill>
          <p:spPr bwMode="auto">
            <a:xfrm>
              <a:off x="6492240" y="272955"/>
              <a:ext cx="2040205" cy="155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C:\Users\knigjx\AppData\Local\Microsoft\Windows\Temporary Internet Files\Content.IE5\5MRMO4W8\closed[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801" y="-116952"/>
              <a:ext cx="2056804" cy="2111361"/>
            </a:xfrm>
            <a:prstGeom prst="rect">
              <a:avLst/>
            </a:prstGeom>
            <a:noFill/>
            <a:extLst>
              <a:ext uri="{909E8E84-426E-40DD-AFC4-6F175D3DCCD1}">
                <a14:hiddenFill xmlns:a14="http://schemas.microsoft.com/office/drawing/2010/main">
                  <a:solidFill>
                    <a:srgbClr val="FFFFFF"/>
                  </a:solidFill>
                </a14:hiddenFill>
              </a:ext>
            </a:extLst>
          </p:spPr>
        </p:pic>
      </p:grpSp>
      <p:pic>
        <p:nvPicPr>
          <p:cNvPr id="308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9400" y="601317"/>
            <a:ext cx="1309688"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2814969" y="1955610"/>
            <a:ext cx="3425588" cy="3304862"/>
            <a:chOff x="701248" y="871244"/>
            <a:chExt cx="3425588" cy="3304862"/>
          </a:xfrm>
        </p:grpSpPr>
        <p:pic>
          <p:nvPicPr>
            <p:cNvPr id="17" name="Picture 4" descr="C:\Users\knigjx\AppData\Local\Microsoft\Windows\Temporary Internet Files\Content.IE5\064VUA38\Blank-sticky-note-9095-larg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1248" y="871244"/>
              <a:ext cx="3425588" cy="33048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rot="21115610">
              <a:off x="1024523" y="1061736"/>
              <a:ext cx="2779036" cy="2923877"/>
            </a:xfrm>
            <a:prstGeom prst="rect">
              <a:avLst/>
            </a:prstGeom>
          </p:spPr>
          <p:txBody>
            <a:bodyPr wrap="square">
              <a:spAutoFit/>
            </a:bodyPr>
            <a:lstStyle/>
            <a:p>
              <a:pPr defTabSz="914400"/>
              <a:r>
                <a:rPr lang="en-US" sz="1600" dirty="0">
                  <a:solidFill>
                    <a:srgbClr val="000000"/>
                  </a:solidFill>
                </a:rPr>
                <a:t>Millennials will have </a:t>
              </a:r>
              <a:r>
                <a:rPr lang="en-US" sz="1600" b="1" dirty="0">
                  <a:solidFill>
                    <a:srgbClr val="000000"/>
                  </a:solidFill>
                </a:rPr>
                <a:t>10-14 jobs</a:t>
              </a:r>
              <a:r>
                <a:rPr lang="en-US" sz="1600" dirty="0">
                  <a:solidFill>
                    <a:srgbClr val="000000"/>
                  </a:solidFill>
                </a:rPr>
                <a:t> by the age of 38</a:t>
              </a:r>
            </a:p>
            <a:p>
              <a:pPr defTabSz="914400"/>
              <a:endParaRPr lang="en-US" sz="600" i="1" dirty="0" smtClean="0">
                <a:solidFill>
                  <a:srgbClr val="000000"/>
                </a:solidFill>
              </a:endParaRPr>
            </a:p>
            <a:p>
              <a:pPr defTabSz="914400"/>
              <a:r>
                <a:rPr lang="en-US" sz="1600" i="1" dirty="0" smtClean="0">
                  <a:solidFill>
                    <a:srgbClr val="000000"/>
                  </a:solidFill>
                </a:rPr>
                <a:t>The </a:t>
              </a:r>
              <a:r>
                <a:rPr lang="en-US" sz="1600" i="1" dirty="0">
                  <a:solidFill>
                    <a:srgbClr val="000000"/>
                  </a:solidFill>
                </a:rPr>
                <a:t>industry must </a:t>
              </a:r>
              <a:r>
                <a:rPr lang="en-US" sz="1600" b="1" i="1" dirty="0">
                  <a:solidFill>
                    <a:srgbClr val="000000"/>
                  </a:solidFill>
                </a:rPr>
                <a:t>hire 20,000 new workers </a:t>
              </a:r>
              <a:r>
                <a:rPr lang="en-US" sz="1600" i="1" dirty="0">
                  <a:solidFill>
                    <a:srgbClr val="000000"/>
                  </a:solidFill>
                </a:rPr>
                <a:t>in the next 4 years</a:t>
              </a:r>
            </a:p>
            <a:p>
              <a:pPr defTabSz="914400"/>
              <a:endParaRPr lang="en-US" sz="600" dirty="0" smtClean="0">
                <a:solidFill>
                  <a:srgbClr val="000000"/>
                </a:solidFill>
              </a:endParaRPr>
            </a:p>
            <a:p>
              <a:pPr defTabSz="914400"/>
              <a:r>
                <a:rPr lang="en-US" sz="1600" b="1" dirty="0" smtClean="0">
                  <a:solidFill>
                    <a:srgbClr val="000000"/>
                  </a:solidFill>
                </a:rPr>
                <a:t>69 </a:t>
              </a:r>
              <a:r>
                <a:rPr lang="en-US" sz="1600" b="1" dirty="0">
                  <a:solidFill>
                    <a:srgbClr val="000000"/>
                  </a:solidFill>
                </a:rPr>
                <a:t>reactors under construction </a:t>
              </a:r>
              <a:r>
                <a:rPr lang="en-US" sz="1600" dirty="0">
                  <a:solidFill>
                    <a:srgbClr val="000000"/>
                  </a:solidFill>
                </a:rPr>
                <a:t>around the world</a:t>
              </a:r>
            </a:p>
            <a:p>
              <a:pPr defTabSz="914400"/>
              <a:endParaRPr lang="en-US" sz="600" i="1" dirty="0" smtClean="0">
                <a:solidFill>
                  <a:srgbClr val="000000"/>
                </a:solidFill>
              </a:endParaRPr>
            </a:p>
            <a:p>
              <a:pPr defTabSz="914400"/>
              <a:r>
                <a:rPr lang="en-US" sz="1600" i="1" dirty="0" smtClean="0">
                  <a:solidFill>
                    <a:srgbClr val="000000"/>
                  </a:solidFill>
                </a:rPr>
                <a:t>NEI </a:t>
              </a:r>
              <a:r>
                <a:rPr lang="en-US" sz="1600" i="1" dirty="0">
                  <a:solidFill>
                    <a:srgbClr val="000000"/>
                  </a:solidFill>
                </a:rPr>
                <a:t>estimates </a:t>
              </a:r>
              <a:r>
                <a:rPr lang="en-US" sz="1600" b="1" i="1" dirty="0">
                  <a:solidFill>
                    <a:srgbClr val="000000"/>
                  </a:solidFill>
                </a:rPr>
                <a:t>39%</a:t>
              </a:r>
              <a:r>
                <a:rPr lang="en-US" sz="1600" i="1" dirty="0">
                  <a:solidFill>
                    <a:srgbClr val="000000"/>
                  </a:solidFill>
                </a:rPr>
                <a:t> of the workforce will be eligible for retirement by 2018</a:t>
              </a:r>
            </a:p>
          </p:txBody>
        </p:sp>
      </p:grpSp>
    </p:spTree>
    <p:extLst>
      <p:ext uri="{BB962C8B-B14F-4D97-AF65-F5344CB8AC3E}">
        <p14:creationId xmlns:p14="http://schemas.microsoft.com/office/powerpoint/2010/main" val="25237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barn(inVertical)">
                                      <p:cBhvr>
                                        <p:cTn id="39" dur="500"/>
                                        <p:tgtEl>
                                          <p:spTgt spid="307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81"/>
                                        </p:tgtEl>
                                        <p:attrNameLst>
                                          <p:attrName>style.visibility</p:attrName>
                                        </p:attrNameLst>
                                      </p:cBhvr>
                                      <p:to>
                                        <p:strVal val="visible"/>
                                      </p:to>
                                    </p:set>
                                    <p:animEffect transition="in" filter="fade">
                                      <p:cBhvr>
                                        <p:cTn id="50" dur="500"/>
                                        <p:tgtEl>
                                          <p:spTgt spid="308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38" end="3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82"/>
                                        </p:tgtEl>
                                        <p:attrNameLst>
                                          <p:attrName>style.visibility</p:attrName>
                                        </p:attrNameLst>
                                      </p:cBhvr>
                                      <p:to>
                                        <p:strVal val="visible"/>
                                      </p:to>
                                    </p:set>
                                    <p:animEffect transition="in" filter="randombar(horizontal)">
                                      <p:cBhvr>
                                        <p:cTn id="59" dur="500"/>
                                        <p:tgtEl>
                                          <p:spTgt spid="308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xEl>
                                              <p:pRg st="39" end="39"/>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
                                            <p:txEl>
                                              <p:pRg st="47" end="47"/>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xEl>
                                              <p:pRg st="48" end="4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organizations have in common?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29</a:t>
            </a:fld>
            <a:endParaRPr lang="en-US" dirty="0">
              <a:solidFill>
                <a:srgbClr val="2372B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679" y="1353775"/>
            <a:ext cx="2139215" cy="71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066" y="1187851"/>
            <a:ext cx="1384796" cy="124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1772" y="1536630"/>
            <a:ext cx="1773500" cy="10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6660" y="2268216"/>
            <a:ext cx="2030675" cy="86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902" y="3054575"/>
            <a:ext cx="1071562"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2160" y="4902623"/>
            <a:ext cx="3470151" cy="107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8648" y="4121375"/>
            <a:ext cx="1953513" cy="88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2465" y="5593531"/>
            <a:ext cx="2903560" cy="57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9679" y="3750786"/>
            <a:ext cx="2747678" cy="82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364" y="4162937"/>
            <a:ext cx="2654618" cy="121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02935" y="3098398"/>
            <a:ext cx="31337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7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strVal val="#ppt_w*0.70"/>
                                          </p:val>
                                        </p:tav>
                                        <p:tav tm="100000">
                                          <p:val>
                                            <p:strVal val="#ppt_w"/>
                                          </p:val>
                                        </p:tav>
                                      </p:tavLst>
                                    </p:anim>
                                    <p:anim calcmode="lin" valueType="num">
                                      <p:cBhvr>
                                        <p:cTn id="8" dur="1000" fill="hold"/>
                                        <p:tgtEl>
                                          <p:spTgt spid="1027"/>
                                        </p:tgtEl>
                                        <p:attrNameLst>
                                          <p:attrName>ppt_h</p:attrName>
                                        </p:attrNameLst>
                                      </p:cBhvr>
                                      <p:tavLst>
                                        <p:tav tm="0">
                                          <p:val>
                                            <p:strVal val="#ppt_h"/>
                                          </p:val>
                                        </p:tav>
                                        <p:tav tm="100000">
                                          <p:val>
                                            <p:strVal val="#ppt_h"/>
                                          </p:val>
                                        </p:tav>
                                      </p:tavLst>
                                    </p:anim>
                                    <p:animEffect transition="in" filter="fade">
                                      <p:cBhvr>
                                        <p:cTn id="9" dur="10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anim calcmode="lin" valueType="num">
                                      <p:cBhvr>
                                        <p:cTn id="27" dur="2000" fill="hold"/>
                                        <p:tgtEl>
                                          <p:spTgt spid="1030"/>
                                        </p:tgtEl>
                                        <p:attrNameLst>
                                          <p:attrName>ppt_w</p:attrName>
                                        </p:attrNameLst>
                                      </p:cBhvr>
                                      <p:tavLst>
                                        <p:tav tm="0" fmla="#ppt_w*sin(2.5*pi*$)">
                                          <p:val>
                                            <p:fltVal val="0"/>
                                          </p:val>
                                        </p:tav>
                                        <p:tav tm="100000">
                                          <p:val>
                                            <p:fltVal val="1"/>
                                          </p:val>
                                        </p:tav>
                                      </p:tavLst>
                                    </p:anim>
                                    <p:anim calcmode="lin" valueType="num">
                                      <p:cBhvr>
                                        <p:cTn id="28"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36"/>
                                        </p:tgtEl>
                                        <p:attrNameLst>
                                          <p:attrName>style.visibility</p:attrName>
                                        </p:attrNameLst>
                                      </p:cBhvr>
                                      <p:to>
                                        <p:strVal val="visible"/>
                                      </p:to>
                                    </p:set>
                                    <p:anim calcmode="lin" valueType="num">
                                      <p:cBhvr>
                                        <p:cTn id="33" dur="1000" fill="hold"/>
                                        <p:tgtEl>
                                          <p:spTgt spid="1036"/>
                                        </p:tgtEl>
                                        <p:attrNameLst>
                                          <p:attrName>ppt_w</p:attrName>
                                        </p:attrNameLst>
                                      </p:cBhvr>
                                      <p:tavLst>
                                        <p:tav tm="0">
                                          <p:val>
                                            <p:fltVal val="0"/>
                                          </p:val>
                                        </p:tav>
                                        <p:tav tm="100000">
                                          <p:val>
                                            <p:strVal val="#ppt_w"/>
                                          </p:val>
                                        </p:tav>
                                      </p:tavLst>
                                    </p:anim>
                                    <p:anim calcmode="lin" valueType="num">
                                      <p:cBhvr>
                                        <p:cTn id="34" dur="1000" fill="hold"/>
                                        <p:tgtEl>
                                          <p:spTgt spid="1036"/>
                                        </p:tgtEl>
                                        <p:attrNameLst>
                                          <p:attrName>ppt_h</p:attrName>
                                        </p:attrNameLst>
                                      </p:cBhvr>
                                      <p:tavLst>
                                        <p:tav tm="0">
                                          <p:val>
                                            <p:fltVal val="0"/>
                                          </p:val>
                                        </p:tav>
                                        <p:tav tm="100000">
                                          <p:val>
                                            <p:strVal val="#ppt_h"/>
                                          </p:val>
                                        </p:tav>
                                      </p:tavLst>
                                    </p:anim>
                                    <p:anim calcmode="lin" valueType="num">
                                      <p:cBhvr>
                                        <p:cTn id="35" dur="1000" fill="hold"/>
                                        <p:tgtEl>
                                          <p:spTgt spid="1036"/>
                                        </p:tgtEl>
                                        <p:attrNameLst>
                                          <p:attrName>style.rotation</p:attrName>
                                        </p:attrNameLst>
                                      </p:cBhvr>
                                      <p:tavLst>
                                        <p:tav tm="0">
                                          <p:val>
                                            <p:fltVal val="90"/>
                                          </p:val>
                                        </p:tav>
                                        <p:tav tm="100000">
                                          <p:val>
                                            <p:fltVal val="0"/>
                                          </p:val>
                                        </p:tav>
                                      </p:tavLst>
                                    </p:anim>
                                    <p:animEffect transition="in" filter="fade">
                                      <p:cBhvr>
                                        <p:cTn id="36" dur="1000"/>
                                        <p:tgtEl>
                                          <p:spTgt spid="103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anim calcmode="lin" valueType="num">
                                      <p:cBhvr>
                                        <p:cTn id="41" dur="500" fill="hold"/>
                                        <p:tgtEl>
                                          <p:spTgt spid="1029"/>
                                        </p:tgtEl>
                                        <p:attrNameLst>
                                          <p:attrName>ppt_w</p:attrName>
                                        </p:attrNameLst>
                                      </p:cBhvr>
                                      <p:tavLst>
                                        <p:tav tm="0">
                                          <p:val>
                                            <p:fltVal val="0"/>
                                          </p:val>
                                        </p:tav>
                                        <p:tav tm="100000">
                                          <p:val>
                                            <p:strVal val="#ppt_w"/>
                                          </p:val>
                                        </p:tav>
                                      </p:tavLst>
                                    </p:anim>
                                    <p:anim calcmode="lin" valueType="num">
                                      <p:cBhvr>
                                        <p:cTn id="42" dur="500" fill="hold"/>
                                        <p:tgtEl>
                                          <p:spTgt spid="1029"/>
                                        </p:tgtEl>
                                        <p:attrNameLst>
                                          <p:attrName>ppt_h</p:attrName>
                                        </p:attrNameLst>
                                      </p:cBhvr>
                                      <p:tavLst>
                                        <p:tav tm="0">
                                          <p:val>
                                            <p:fltVal val="0"/>
                                          </p:val>
                                        </p:tav>
                                        <p:tav tm="100000">
                                          <p:val>
                                            <p:strVal val="#ppt_h"/>
                                          </p:val>
                                        </p:tav>
                                      </p:tavLst>
                                    </p:anim>
                                    <p:animEffect transition="in" filter="fade">
                                      <p:cBhvr>
                                        <p:cTn id="43" dur="500"/>
                                        <p:tgtEl>
                                          <p:spTgt spid="102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randombar(horizontal)">
                                      <p:cBhvr>
                                        <p:cTn id="48" dur="500"/>
                                        <p:tgtEl>
                                          <p:spTgt spid="10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35"/>
                                        </p:tgtEl>
                                        <p:attrNameLst>
                                          <p:attrName>style.visibility</p:attrName>
                                        </p:attrNameLst>
                                      </p:cBhvr>
                                      <p:to>
                                        <p:strVal val="visible"/>
                                      </p:to>
                                    </p:set>
                                    <p:animEffect transition="in" filter="barn(inVertical)">
                                      <p:cBhvr>
                                        <p:cTn id="53" dur="500"/>
                                        <p:tgtEl>
                                          <p:spTgt spid="103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 calcmode="lin" valueType="num">
                                      <p:cBhvr additive="base">
                                        <p:cTn id="58" dur="500" fill="hold"/>
                                        <p:tgtEl>
                                          <p:spTgt spid="1034"/>
                                        </p:tgtEl>
                                        <p:attrNameLst>
                                          <p:attrName>ppt_x</p:attrName>
                                        </p:attrNameLst>
                                      </p:cBhvr>
                                      <p:tavLst>
                                        <p:tav tm="0">
                                          <p:val>
                                            <p:strVal val="#ppt_x"/>
                                          </p:val>
                                        </p:tav>
                                        <p:tav tm="100000">
                                          <p:val>
                                            <p:strVal val="#ppt_x"/>
                                          </p:val>
                                        </p:tav>
                                      </p:tavLst>
                                    </p:anim>
                                    <p:anim calcmode="lin" valueType="num">
                                      <p:cBhvr additive="base">
                                        <p:cTn id="59"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1033"/>
                                        </p:tgtEl>
                                        <p:attrNameLst>
                                          <p:attrName>style.visibility</p:attrName>
                                        </p:attrNameLst>
                                      </p:cBhvr>
                                      <p:to>
                                        <p:strVal val="visible"/>
                                      </p:to>
                                    </p:set>
                                    <p:anim calcmode="lin" valueType="num">
                                      <p:cBhvr>
                                        <p:cTn id="64" dur="1000" fill="hold"/>
                                        <p:tgtEl>
                                          <p:spTgt spid="1033"/>
                                        </p:tgtEl>
                                        <p:attrNameLst>
                                          <p:attrName>ppt_w</p:attrName>
                                        </p:attrNameLst>
                                      </p:cBhvr>
                                      <p:tavLst>
                                        <p:tav tm="0">
                                          <p:val>
                                            <p:strVal val="#ppt_w*0.70"/>
                                          </p:val>
                                        </p:tav>
                                        <p:tav tm="100000">
                                          <p:val>
                                            <p:strVal val="#ppt_w"/>
                                          </p:val>
                                        </p:tav>
                                      </p:tavLst>
                                    </p:anim>
                                    <p:anim calcmode="lin" valueType="num">
                                      <p:cBhvr>
                                        <p:cTn id="65" dur="1000" fill="hold"/>
                                        <p:tgtEl>
                                          <p:spTgt spid="1033"/>
                                        </p:tgtEl>
                                        <p:attrNameLst>
                                          <p:attrName>ppt_h</p:attrName>
                                        </p:attrNameLst>
                                      </p:cBhvr>
                                      <p:tavLst>
                                        <p:tav tm="0">
                                          <p:val>
                                            <p:strVal val="#ppt_h"/>
                                          </p:val>
                                        </p:tav>
                                        <p:tav tm="100000">
                                          <p:val>
                                            <p:strVal val="#ppt_h"/>
                                          </p:val>
                                        </p:tav>
                                      </p:tavLst>
                                    </p:anim>
                                    <p:animEffect transition="in" filter="fade">
                                      <p:cBhvr>
                                        <p:cTn id="66" dur="1000"/>
                                        <p:tgtEl>
                                          <p:spTgt spid="1033"/>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1031"/>
                                        </p:tgtEl>
                                        <p:attrNameLst>
                                          <p:attrName>style.visibility</p:attrName>
                                        </p:attrNameLst>
                                      </p:cBhvr>
                                      <p:to>
                                        <p:strVal val="visible"/>
                                      </p:to>
                                    </p:set>
                                    <p:animEffect transition="in" filter="randombar(horizontal)">
                                      <p:cBhvr>
                                        <p:cTn id="7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14"/>
            <a:ext cx="8229600" cy="1143000"/>
          </a:xfrm>
        </p:spPr>
        <p:txBody>
          <a:bodyPr/>
          <a:lstStyle/>
          <a:p>
            <a:r>
              <a:rPr lang="en-US" dirty="0" smtClean="0"/>
              <a:t>Agenda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6008" y="895739"/>
            <a:ext cx="4621814" cy="513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923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89" y="275645"/>
            <a:ext cx="8229600" cy="1143000"/>
          </a:xfrm>
        </p:spPr>
        <p:txBody>
          <a:bodyPr>
            <a:normAutofit/>
          </a:bodyPr>
          <a:lstStyle/>
          <a:p>
            <a:r>
              <a:rPr lang="en-US" sz="3200" b="1" cap="all" dirty="0" smtClean="0"/>
              <a:t>M</a:t>
            </a:r>
            <a:r>
              <a:rPr lang="en-US" sz="3200" b="1" dirty="0" smtClean="0"/>
              <a:t>ajor Industry Challenges</a:t>
            </a:r>
            <a:endParaRPr lang="en-US" sz="3200" b="1" cap="all" dirty="0"/>
          </a:p>
        </p:txBody>
      </p:sp>
      <p:sp>
        <p:nvSpPr>
          <p:cNvPr id="3" name="Content Placeholder 2"/>
          <p:cNvSpPr>
            <a:spLocks noGrp="1"/>
          </p:cNvSpPr>
          <p:nvPr>
            <p:ph idx="1"/>
          </p:nvPr>
        </p:nvSpPr>
        <p:spPr>
          <a:xfrm>
            <a:off x="457200" y="1425271"/>
            <a:ext cx="6471557" cy="4485672"/>
          </a:xfrm>
        </p:spPr>
        <p:txBody>
          <a:bodyPr>
            <a:normAutofit fontScale="55000" lnSpcReduction="20000"/>
          </a:bodyPr>
          <a:lstStyle/>
          <a:p>
            <a:pPr lvl="0">
              <a:lnSpc>
                <a:spcPct val="105000"/>
              </a:lnSpc>
              <a:spcAft>
                <a:spcPts val="600"/>
              </a:spcAft>
            </a:pPr>
            <a:r>
              <a:rPr lang="en-US" sz="5100" dirty="0"/>
              <a:t>Electricity demand is expected to remain </a:t>
            </a:r>
            <a:r>
              <a:rPr lang="en-US" sz="5100" dirty="0" smtClean="0"/>
              <a:t>flat </a:t>
            </a:r>
            <a:r>
              <a:rPr lang="en-US" sz="5100" dirty="0"/>
              <a:t>or show marginal </a:t>
            </a:r>
            <a:r>
              <a:rPr lang="en-US" sz="5100" dirty="0" smtClean="0"/>
              <a:t>growth</a:t>
            </a:r>
            <a:endParaRPr lang="en-US" sz="5100" dirty="0"/>
          </a:p>
          <a:p>
            <a:pPr lvl="0">
              <a:lnSpc>
                <a:spcPct val="105000"/>
              </a:lnSpc>
              <a:spcAft>
                <a:spcPts val="600"/>
              </a:spcAft>
            </a:pPr>
            <a:r>
              <a:rPr lang="en-US" sz="5100" dirty="0" smtClean="0"/>
              <a:t>Nuclear plant costs increased as electricity </a:t>
            </a:r>
            <a:r>
              <a:rPr lang="en-US" sz="5100" dirty="0"/>
              <a:t>markets </a:t>
            </a:r>
            <a:r>
              <a:rPr lang="en-US" sz="5100" dirty="0" smtClean="0"/>
              <a:t>were </a:t>
            </a:r>
            <a:r>
              <a:rPr lang="en-US" sz="5100" dirty="0"/>
              <a:t>deluged with natural gas at historically low </a:t>
            </a:r>
            <a:r>
              <a:rPr lang="en-US" sz="5100" dirty="0" smtClean="0"/>
              <a:t>prices</a:t>
            </a:r>
            <a:endParaRPr lang="en-US" sz="5100" dirty="0"/>
          </a:p>
          <a:p>
            <a:pPr lvl="0">
              <a:lnSpc>
                <a:spcPct val="105000"/>
              </a:lnSpc>
              <a:spcAft>
                <a:spcPts val="600"/>
              </a:spcAft>
            </a:pPr>
            <a:r>
              <a:rPr lang="en-US" sz="5100" dirty="0"/>
              <a:t>S</a:t>
            </a:r>
            <a:r>
              <a:rPr lang="en-US" sz="5100" dirty="0" smtClean="0"/>
              <a:t>olar </a:t>
            </a:r>
            <a:r>
              <a:rPr lang="en-US" sz="5100" dirty="0"/>
              <a:t>and </a:t>
            </a:r>
            <a:r>
              <a:rPr lang="en-US" sz="5100" dirty="0" smtClean="0"/>
              <a:t>wind </a:t>
            </a:r>
            <a:r>
              <a:rPr lang="en-US" sz="5100" dirty="0"/>
              <a:t>continue to expand thanks to </a:t>
            </a:r>
            <a:r>
              <a:rPr lang="en-US" sz="5100" dirty="0" smtClean="0"/>
              <a:t>state, federal policy support</a:t>
            </a:r>
            <a:endParaRPr lang="en-US" sz="5100" dirty="0"/>
          </a:p>
          <a:p>
            <a:pPr lvl="0">
              <a:lnSpc>
                <a:spcPct val="105000"/>
              </a:lnSpc>
              <a:spcAft>
                <a:spcPts val="600"/>
              </a:spcAft>
            </a:pPr>
            <a:r>
              <a:rPr lang="en-US" sz="5100" dirty="0" smtClean="0"/>
              <a:t>Flawed </a:t>
            </a:r>
            <a:r>
              <a:rPr lang="en-US" sz="5100" dirty="0"/>
              <a:t>electricity markets fail to recognize and value nuclear energy’s key </a:t>
            </a:r>
            <a:r>
              <a:rPr lang="en-US" sz="5100" dirty="0" smtClean="0"/>
              <a:t>attributes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86" y="1707518"/>
            <a:ext cx="1779814" cy="404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97487" y="1393375"/>
            <a:ext cx="1779814" cy="307777"/>
          </a:xfrm>
          <a:prstGeom prst="rect">
            <a:avLst/>
          </a:prstGeom>
          <a:solidFill>
            <a:schemeClr val="accent1">
              <a:lumMod val="40000"/>
              <a:lumOff val="60000"/>
            </a:schemeClr>
          </a:solidFill>
        </p:spPr>
        <p:txBody>
          <a:bodyPr wrap="square" rtlCol="0">
            <a:spAutoFit/>
          </a:bodyPr>
          <a:lstStyle/>
          <a:p>
            <a:r>
              <a:rPr lang="en-US" sz="1400" b="1" dirty="0" smtClean="0">
                <a:solidFill>
                  <a:prstClr val="black"/>
                </a:solidFill>
              </a:rPr>
              <a:t>Nuclear Plant Costs</a:t>
            </a:r>
            <a:endParaRPr lang="en-US" sz="1400" b="1" dirty="0">
              <a:solidFill>
                <a:prstClr val="black"/>
              </a:solidFill>
            </a:endParaRPr>
          </a:p>
        </p:txBody>
      </p:sp>
    </p:spTree>
    <p:extLst>
      <p:ext uri="{BB962C8B-B14F-4D97-AF65-F5344CB8AC3E}">
        <p14:creationId xmlns:p14="http://schemas.microsoft.com/office/powerpoint/2010/main" val="31375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791200" y="4100513"/>
            <a:ext cx="1771650" cy="931862"/>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2" name="MassHub"/>
          <p:cNvGraphicFramePr>
            <a:graphicFrameLocks/>
          </p:cNvGraphicFramePr>
          <p:nvPr/>
        </p:nvGraphicFramePr>
        <p:xfrm>
          <a:off x="660400" y="1219200"/>
          <a:ext cx="7543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7892" name="TextBox 13"/>
          <p:cNvSpPr txBox="1">
            <a:spLocks noChangeArrowheads="1"/>
          </p:cNvSpPr>
          <p:nvPr/>
        </p:nvSpPr>
        <p:spPr bwMode="auto">
          <a:xfrm>
            <a:off x="5715000" y="437692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i="1" dirty="0">
                <a:solidFill>
                  <a:prstClr val="white"/>
                </a:solidFill>
              </a:rPr>
              <a:t>Forward Prices</a:t>
            </a:r>
          </a:p>
        </p:txBody>
      </p:sp>
      <p:sp>
        <p:nvSpPr>
          <p:cNvPr id="29" name="Freeform 28"/>
          <p:cNvSpPr/>
          <p:nvPr/>
        </p:nvSpPr>
        <p:spPr>
          <a:xfrm>
            <a:off x="1219200" y="2108200"/>
            <a:ext cx="4343400" cy="1846263"/>
          </a:xfrm>
          <a:custGeom>
            <a:avLst/>
            <a:gdLst>
              <a:gd name="connsiteX0" fmla="*/ 8627 w 7159925"/>
              <a:gd name="connsiteY0" fmla="*/ 0 h 1846053"/>
              <a:gd name="connsiteX1" fmla="*/ 0 w 7159925"/>
              <a:gd name="connsiteY1" fmla="*/ 1242204 h 1846053"/>
              <a:gd name="connsiteX2" fmla="*/ 2570672 w 7159925"/>
              <a:gd name="connsiteY2" fmla="*/ 1242204 h 1846053"/>
              <a:gd name="connsiteX3" fmla="*/ 3045125 w 7159925"/>
              <a:gd name="connsiteY3" fmla="*/ 1846053 h 1846053"/>
              <a:gd name="connsiteX4" fmla="*/ 7159925 w 7159925"/>
              <a:gd name="connsiteY4" fmla="*/ 1846053 h 1846053"/>
              <a:gd name="connsiteX5" fmla="*/ 7159925 w 7159925"/>
              <a:gd name="connsiteY5" fmla="*/ 1000664 h 1846053"/>
              <a:gd name="connsiteX6" fmla="*/ 3045125 w 7159925"/>
              <a:gd name="connsiteY6" fmla="*/ 1000664 h 1846053"/>
              <a:gd name="connsiteX7" fmla="*/ 2587925 w 7159925"/>
              <a:gd name="connsiteY7" fmla="*/ 8627 h 1846053"/>
              <a:gd name="connsiteX8" fmla="*/ 8627 w 7159925"/>
              <a:gd name="connsiteY8" fmla="*/ 0 h 184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9925" h="1846053">
                <a:moveTo>
                  <a:pt x="8627" y="0"/>
                </a:moveTo>
                <a:cubicBezTo>
                  <a:pt x="5751" y="414068"/>
                  <a:pt x="2876" y="828136"/>
                  <a:pt x="0" y="1242204"/>
                </a:cubicBezTo>
                <a:lnTo>
                  <a:pt x="2570672" y="1242204"/>
                </a:lnTo>
                <a:lnTo>
                  <a:pt x="3045125" y="1846053"/>
                </a:lnTo>
                <a:lnTo>
                  <a:pt x="7159925" y="1846053"/>
                </a:lnTo>
                <a:lnTo>
                  <a:pt x="7159925" y="1000664"/>
                </a:lnTo>
                <a:lnTo>
                  <a:pt x="3045125" y="1000664"/>
                </a:lnTo>
                <a:lnTo>
                  <a:pt x="2587925" y="8627"/>
                </a:lnTo>
                <a:lnTo>
                  <a:pt x="8627" y="0"/>
                </a:lnTo>
                <a:close/>
              </a:path>
            </a:pathLst>
          </a:custGeom>
          <a:solidFill>
            <a:schemeClr val="accent5">
              <a:alpha val="30000"/>
            </a:schemeClr>
          </a:solidFill>
          <a:ln w="22225">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7894" name="Title 1"/>
          <p:cNvSpPr>
            <a:spLocks noGrp="1"/>
          </p:cNvSpPr>
          <p:nvPr>
            <p:ph type="title"/>
          </p:nvPr>
        </p:nvSpPr>
        <p:spPr/>
        <p:txBody>
          <a:bodyPr/>
          <a:lstStyle/>
          <a:p>
            <a:r>
              <a:rPr lang="en-US" altLang="en-US" smtClean="0"/>
              <a:t>Declining Wholesale Electricity Prices</a:t>
            </a:r>
          </a:p>
        </p:txBody>
      </p:sp>
      <p:sp>
        <p:nvSpPr>
          <p:cNvPr id="8" name="Rectangle 7"/>
          <p:cNvSpPr/>
          <p:nvPr/>
        </p:nvSpPr>
        <p:spPr>
          <a:xfrm>
            <a:off x="1201738" y="2108200"/>
            <a:ext cx="1676400" cy="1219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rPr>
              <a:t>$45-75/</a:t>
            </a:r>
            <a:r>
              <a:rPr lang="en-US" b="1" dirty="0" err="1">
                <a:solidFill>
                  <a:prstClr val="black"/>
                </a:solidFill>
              </a:rPr>
              <a:t>MWh</a:t>
            </a:r>
            <a:r>
              <a:rPr lang="en-US" b="1" dirty="0">
                <a:solidFill>
                  <a:prstClr val="black"/>
                </a:solidFill>
              </a:rPr>
              <a:t> </a:t>
            </a:r>
          </a:p>
          <a:p>
            <a:pPr algn="ctr">
              <a:defRPr/>
            </a:pPr>
            <a:r>
              <a:rPr lang="en-US" b="1" dirty="0">
                <a:solidFill>
                  <a:prstClr val="black"/>
                </a:solidFill>
              </a:rPr>
              <a:t>Price Range</a:t>
            </a:r>
          </a:p>
        </p:txBody>
      </p:sp>
      <p:sp>
        <p:nvSpPr>
          <p:cNvPr id="10" name="Rectangle 9"/>
          <p:cNvSpPr/>
          <p:nvPr/>
        </p:nvSpPr>
        <p:spPr>
          <a:xfrm>
            <a:off x="3048000" y="3124200"/>
            <a:ext cx="2514600" cy="838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rPr>
              <a:t>$30-50/</a:t>
            </a:r>
            <a:r>
              <a:rPr lang="en-US" b="1" dirty="0" err="1">
                <a:solidFill>
                  <a:prstClr val="black"/>
                </a:solidFill>
              </a:rPr>
              <a:t>MWh</a:t>
            </a:r>
            <a:r>
              <a:rPr lang="en-US" b="1" dirty="0">
                <a:solidFill>
                  <a:prstClr val="black"/>
                </a:solidFill>
              </a:rPr>
              <a:t> </a:t>
            </a:r>
          </a:p>
          <a:p>
            <a:pPr algn="ctr">
              <a:defRPr/>
            </a:pPr>
            <a:r>
              <a:rPr lang="en-US" b="1" dirty="0">
                <a:solidFill>
                  <a:prstClr val="black"/>
                </a:solidFill>
              </a:rPr>
              <a:t>Price Range</a:t>
            </a:r>
          </a:p>
        </p:txBody>
      </p:sp>
      <p:sp>
        <p:nvSpPr>
          <p:cNvPr id="30" name="Freeform 29"/>
          <p:cNvSpPr/>
          <p:nvPr/>
        </p:nvSpPr>
        <p:spPr>
          <a:xfrm>
            <a:off x="1216025" y="2719388"/>
            <a:ext cx="4346575" cy="842962"/>
          </a:xfrm>
          <a:custGeom>
            <a:avLst/>
            <a:gdLst>
              <a:gd name="connsiteX0" fmla="*/ 0 w 7164125"/>
              <a:gd name="connsiteY0" fmla="*/ 0 h 842838"/>
              <a:gd name="connsiteX1" fmla="*/ 2608028 w 7164125"/>
              <a:gd name="connsiteY1" fmla="*/ 7951 h 842838"/>
              <a:gd name="connsiteX2" fmla="*/ 3029447 w 7164125"/>
              <a:gd name="connsiteY2" fmla="*/ 834887 h 842838"/>
              <a:gd name="connsiteX3" fmla="*/ 7164125 w 7164125"/>
              <a:gd name="connsiteY3" fmla="*/ 842838 h 842838"/>
            </a:gdLst>
            <a:ahLst/>
            <a:cxnLst>
              <a:cxn ang="0">
                <a:pos x="connsiteX0" y="connsiteY0"/>
              </a:cxn>
              <a:cxn ang="0">
                <a:pos x="connsiteX1" y="connsiteY1"/>
              </a:cxn>
              <a:cxn ang="0">
                <a:pos x="connsiteX2" y="connsiteY2"/>
              </a:cxn>
              <a:cxn ang="0">
                <a:pos x="connsiteX3" y="connsiteY3"/>
              </a:cxn>
            </a:cxnLst>
            <a:rect l="l" t="t" r="r" b="b"/>
            <a:pathLst>
              <a:path w="7164125" h="842838">
                <a:moveTo>
                  <a:pt x="0" y="0"/>
                </a:moveTo>
                <a:lnTo>
                  <a:pt x="2608028" y="7951"/>
                </a:lnTo>
                <a:lnTo>
                  <a:pt x="3029447" y="834887"/>
                </a:lnTo>
                <a:lnTo>
                  <a:pt x="7164125" y="842838"/>
                </a:lnTo>
              </a:path>
            </a:pathLst>
          </a:custGeom>
          <a:noFill/>
          <a:ln w="53975" cap="rnd">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a:xfrm>
            <a:off x="5791200" y="3454400"/>
            <a:ext cx="1752600" cy="592138"/>
          </a:xfrm>
          <a:prstGeom prst="rect">
            <a:avLst/>
          </a:prstGeom>
          <a:solidFill>
            <a:schemeClr val="accent3">
              <a:alpha val="30000"/>
            </a:schemeClr>
          </a:solidFill>
          <a:ln w="28575">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rPr>
              <a:t>$30-42/</a:t>
            </a:r>
            <a:r>
              <a:rPr lang="en-US" b="1" dirty="0" err="1">
                <a:solidFill>
                  <a:prstClr val="black"/>
                </a:solidFill>
              </a:rPr>
              <a:t>MWh</a:t>
            </a:r>
            <a:endParaRPr lang="en-US" b="1" dirty="0">
              <a:solidFill>
                <a:prstClr val="black"/>
              </a:solidFill>
            </a:endParaRPr>
          </a:p>
          <a:p>
            <a:pPr algn="ctr">
              <a:defRPr/>
            </a:pPr>
            <a:r>
              <a:rPr lang="en-US" b="1" dirty="0">
                <a:solidFill>
                  <a:prstClr val="black"/>
                </a:solidFill>
              </a:rPr>
              <a:t>Price Range</a:t>
            </a:r>
          </a:p>
        </p:txBody>
      </p:sp>
      <p:cxnSp>
        <p:nvCxnSpPr>
          <p:cNvPr id="9" name="Straight Connector 8"/>
          <p:cNvCxnSpPr/>
          <p:nvPr/>
        </p:nvCxnSpPr>
        <p:spPr>
          <a:xfrm>
            <a:off x="5562600" y="3140075"/>
            <a:ext cx="228600" cy="314325"/>
          </a:xfrm>
          <a:prstGeom prst="line">
            <a:avLst/>
          </a:prstGeom>
          <a:ln>
            <a:solidFill>
              <a:schemeClr val="tx1"/>
            </a:solidFill>
            <a:prstDash val="sysDot"/>
            <a:tailEnd type="none" w="lg"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62600" y="3954463"/>
            <a:ext cx="228600" cy="92075"/>
          </a:xfrm>
          <a:prstGeom prst="line">
            <a:avLst/>
          </a:prstGeom>
          <a:ln>
            <a:solidFill>
              <a:schemeClr val="tx1"/>
            </a:solidFill>
            <a:prstDash val="sysDot"/>
            <a:tailEnd type="none" w="lg"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0" idx="3"/>
          </p:cNvCxnSpPr>
          <p:nvPr/>
        </p:nvCxnSpPr>
        <p:spPr>
          <a:xfrm>
            <a:off x="5562600" y="3562350"/>
            <a:ext cx="228600" cy="206375"/>
          </a:xfrm>
          <a:prstGeom prst="line">
            <a:avLst/>
          </a:prstGeom>
          <a:ln w="41275" cap="rnd">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 idx="1"/>
            <a:endCxn id="3" idx="3"/>
          </p:cNvCxnSpPr>
          <p:nvPr/>
        </p:nvCxnSpPr>
        <p:spPr>
          <a:xfrm>
            <a:off x="5791200" y="3749675"/>
            <a:ext cx="1752600" cy="0"/>
          </a:xfrm>
          <a:prstGeom prst="line">
            <a:avLst/>
          </a:prstGeom>
          <a:ln w="53975" cap="rnd">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E97859C2-0254-4914-AF89-23E43885B48A}"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754824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55" y="197660"/>
            <a:ext cx="8666861" cy="1344859"/>
          </a:xfrm>
        </p:spPr>
        <p:txBody>
          <a:bodyPr>
            <a:noAutofit/>
          </a:bodyPr>
          <a:lstStyle/>
          <a:p>
            <a:r>
              <a:rPr lang="en-US" sz="3200" b="1" dirty="0" smtClean="0"/>
              <a:t>Part of the Solution: </a:t>
            </a:r>
            <a:br>
              <a:rPr lang="en-US" sz="3200" b="1" dirty="0" smtClean="0"/>
            </a:br>
            <a:r>
              <a:rPr lang="en-US" sz="3200" b="1" dirty="0" smtClean="0"/>
              <a:t>Delivering </a:t>
            </a:r>
            <a:r>
              <a:rPr lang="en-US" sz="3200" b="1" dirty="0"/>
              <a:t>the Nuclear </a:t>
            </a:r>
            <a:r>
              <a:rPr lang="en-US" sz="3200" b="1" dirty="0" smtClean="0"/>
              <a:t>Promise</a:t>
            </a:r>
            <a:endParaRPr lang="en-US" sz="3200" b="1" dirty="0"/>
          </a:p>
        </p:txBody>
      </p:sp>
      <p:sp>
        <p:nvSpPr>
          <p:cNvPr id="3" name="Content Placeholder 2"/>
          <p:cNvSpPr>
            <a:spLocks noGrp="1"/>
          </p:cNvSpPr>
          <p:nvPr>
            <p:ph idx="1"/>
          </p:nvPr>
        </p:nvSpPr>
        <p:spPr>
          <a:xfrm>
            <a:off x="373400" y="1534657"/>
            <a:ext cx="4209486" cy="4125913"/>
          </a:xfrm>
        </p:spPr>
        <p:txBody>
          <a:bodyPr>
            <a:normAutofit/>
          </a:bodyPr>
          <a:lstStyle/>
          <a:p>
            <a:pPr>
              <a:spcBef>
                <a:spcPts val="600"/>
              </a:spcBef>
            </a:pPr>
            <a:r>
              <a:rPr lang="en-US" sz="2400" dirty="0" smtClean="0"/>
              <a:t>Sustain high </a:t>
            </a:r>
            <a:r>
              <a:rPr lang="en-US" sz="2400" dirty="0"/>
              <a:t>levels of </a:t>
            </a:r>
            <a:r>
              <a:rPr lang="en-US" sz="2400" dirty="0" smtClean="0"/>
              <a:t>safety and reliability</a:t>
            </a:r>
          </a:p>
          <a:p>
            <a:pPr>
              <a:spcBef>
                <a:spcPts val="600"/>
              </a:spcBef>
            </a:pPr>
            <a:r>
              <a:rPr lang="en-US" sz="2400" dirty="0" smtClean="0">
                <a:solidFill>
                  <a:schemeClr val="accent3">
                    <a:lumMod val="75000"/>
                  </a:schemeClr>
                </a:solidFill>
              </a:rPr>
              <a:t>Identify opportunities to     redesign plant processes, drive innovation to improve efficiency </a:t>
            </a:r>
            <a:r>
              <a:rPr lang="en-US" sz="2400" dirty="0">
                <a:solidFill>
                  <a:schemeClr val="accent3">
                    <a:lumMod val="75000"/>
                  </a:schemeClr>
                </a:solidFill>
              </a:rPr>
              <a:t>and </a:t>
            </a:r>
            <a:r>
              <a:rPr lang="en-US" sz="2400" dirty="0" smtClean="0">
                <a:solidFill>
                  <a:schemeClr val="accent3">
                    <a:lumMod val="75000"/>
                  </a:schemeClr>
                </a:solidFill>
              </a:rPr>
              <a:t>effectiveness</a:t>
            </a:r>
            <a:endParaRPr lang="en-US" sz="2400" dirty="0">
              <a:solidFill>
                <a:schemeClr val="accent3">
                  <a:lumMod val="75000"/>
                </a:schemeClr>
              </a:solidFill>
            </a:endParaRPr>
          </a:p>
          <a:p>
            <a:pPr>
              <a:spcBef>
                <a:spcPts val="600"/>
              </a:spcBef>
            </a:pPr>
            <a:r>
              <a:rPr lang="en-US" sz="2400" dirty="0" smtClean="0"/>
              <a:t>Gain greater value for nuclear energy in electricity and clean air policy</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7361" y="1542519"/>
            <a:ext cx="3770441" cy="3252638"/>
          </a:xfrm>
          <a:prstGeom prst="rect">
            <a:avLst/>
          </a:prstGeom>
          <a:ln>
            <a:solidFill>
              <a:schemeClr val="bg1">
                <a:lumMod val="85000"/>
              </a:schemeClr>
            </a:solidFill>
          </a:ln>
        </p:spPr>
      </p:pic>
    </p:spTree>
    <p:extLst>
      <p:ext uri="{BB962C8B-B14F-4D97-AF65-F5344CB8AC3E}">
        <p14:creationId xmlns:p14="http://schemas.microsoft.com/office/powerpoint/2010/main" val="269496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Innovation? </a:t>
            </a:r>
            <a:endParaRPr lang="en-US" dirty="0"/>
          </a:p>
        </p:txBody>
      </p:sp>
      <p:sp>
        <p:nvSpPr>
          <p:cNvPr id="3" name="Content Placeholder 2"/>
          <p:cNvSpPr>
            <a:spLocks noGrp="1"/>
          </p:cNvSpPr>
          <p:nvPr>
            <p:ph idx="1"/>
          </p:nvPr>
        </p:nvSpPr>
        <p:spPr>
          <a:xfrm>
            <a:off x="363538" y="1140030"/>
            <a:ext cx="8412162" cy="5403582"/>
          </a:xfrm>
        </p:spPr>
        <p:txBody>
          <a:bodyPr/>
          <a:lstStyle/>
          <a:p>
            <a:pPr>
              <a:spcBef>
                <a:spcPts val="0"/>
              </a:spcBef>
            </a:pPr>
            <a:r>
              <a:rPr lang="en-US" sz="2000" dirty="0" smtClean="0"/>
              <a:t>Merriam-Webster defines </a:t>
            </a:r>
            <a:r>
              <a:rPr lang="en-US" sz="2000" i="1" dirty="0" smtClean="0"/>
              <a:t>innovation</a:t>
            </a:r>
            <a:r>
              <a:rPr lang="en-US" sz="2000" dirty="0" smtClean="0"/>
              <a:t> as:</a:t>
            </a:r>
          </a:p>
          <a:p>
            <a:pPr marL="342900" indent="-342900">
              <a:spcBef>
                <a:spcPts val="0"/>
              </a:spcBef>
              <a:buFont typeface="Arial" panose="020B0604020202020204" pitchFamily="34" charset="0"/>
              <a:buChar char="•"/>
            </a:pPr>
            <a:r>
              <a:rPr lang="en-US" sz="2000" dirty="0" smtClean="0"/>
              <a:t>A new idea, device, or method</a:t>
            </a:r>
          </a:p>
          <a:p>
            <a:pPr marL="342900" indent="-342900">
              <a:spcBef>
                <a:spcPts val="0"/>
              </a:spcBef>
              <a:buFont typeface="Arial" panose="020B0604020202020204" pitchFamily="34" charset="0"/>
              <a:buChar char="•"/>
            </a:pPr>
            <a:r>
              <a:rPr lang="en-US" sz="2000" dirty="0" smtClean="0"/>
              <a:t>The act or process of introducing new ideas, devices or methods</a:t>
            </a:r>
          </a:p>
          <a:p>
            <a:pPr marL="342900" indent="-342900">
              <a:spcBef>
                <a:spcPts val="0"/>
              </a:spcBef>
              <a:buFont typeface="Arial" panose="020B0604020202020204" pitchFamily="34" charset="0"/>
              <a:buChar char="•"/>
            </a:pPr>
            <a:r>
              <a:rPr lang="en-US" sz="2000" i="1" dirty="0" smtClean="0"/>
              <a:t>New:  not used by anyone else previously</a:t>
            </a:r>
          </a:p>
          <a:p>
            <a:pPr marL="342900" indent="-342900">
              <a:spcBef>
                <a:spcPts val="0"/>
              </a:spcBef>
              <a:buFont typeface="Arial" panose="020B0604020202020204" pitchFamily="34" charset="0"/>
              <a:buChar char="•"/>
            </a:pPr>
            <a:endParaRPr lang="en-US" sz="2000" i="1" dirty="0" smtClean="0"/>
          </a:p>
          <a:p>
            <a:pPr>
              <a:spcBef>
                <a:spcPts val="0"/>
              </a:spcBef>
            </a:pPr>
            <a:r>
              <a:rPr lang="en-US" sz="2000" dirty="0" smtClean="0"/>
              <a:t>ASQ and Wikipedia define continuous improvement as:</a:t>
            </a:r>
          </a:p>
          <a:p>
            <a:pPr marL="342900" indent="-342900">
              <a:spcBef>
                <a:spcPts val="0"/>
              </a:spcBef>
              <a:buFont typeface="Arial" panose="020B0604020202020204" pitchFamily="34" charset="0"/>
              <a:buChar char="•"/>
            </a:pPr>
            <a:r>
              <a:rPr lang="en-US" sz="2000" i="1" dirty="0" smtClean="0"/>
              <a:t>Continuous improvement</a:t>
            </a:r>
            <a:r>
              <a:rPr lang="en-US" sz="2000" dirty="0" smtClean="0"/>
              <a:t>: …with a more specific focus on linear, incremental improvement within an existing process.</a:t>
            </a:r>
          </a:p>
          <a:p>
            <a:pPr marL="342900" indent="-342900">
              <a:buFont typeface="Arial" panose="020B0604020202020204" pitchFamily="34" charset="0"/>
              <a:buChar char="•"/>
            </a:pPr>
            <a:endParaRPr lang="en-US" sz="2000" dirty="0"/>
          </a:p>
          <a:p>
            <a:pPr fontAlgn="auto">
              <a:spcBef>
                <a:spcPts val="0"/>
              </a:spcBef>
              <a:spcAft>
                <a:spcPts val="100"/>
              </a:spcAft>
              <a:defRPr/>
            </a:pPr>
            <a:r>
              <a:rPr lang="en-US" sz="2400" kern="0" dirty="0" smtClean="0">
                <a:solidFill>
                  <a:schemeClr val="accent3"/>
                </a:solidFill>
                <a:cs typeface="Calibri" panose="020F0502020204030204" pitchFamily="34" charset="0"/>
              </a:rPr>
              <a:t>How does your organization define Innovation?</a:t>
            </a:r>
          </a:p>
          <a:p>
            <a:pPr lvl="1">
              <a:spcBef>
                <a:spcPts val="0"/>
              </a:spcBef>
              <a:spcAft>
                <a:spcPts val="100"/>
              </a:spcAft>
              <a:defRPr/>
            </a:pPr>
            <a:r>
              <a:rPr lang="en-US" sz="2000" kern="0" dirty="0" smtClean="0">
                <a:cs typeface="Calibri" panose="020F0502020204030204" pitchFamily="34" charset="0"/>
              </a:rPr>
              <a:t>Is that definition broadly understood?</a:t>
            </a:r>
          </a:p>
          <a:p>
            <a:pPr lvl="1">
              <a:spcBef>
                <a:spcPts val="0"/>
              </a:spcBef>
              <a:spcAft>
                <a:spcPts val="100"/>
              </a:spcAft>
              <a:defRPr/>
            </a:pPr>
            <a:r>
              <a:rPr lang="en-US" sz="2000" kern="0" dirty="0" smtClean="0">
                <a:cs typeface="Calibri" panose="020F0502020204030204" pitchFamily="34" charset="0"/>
              </a:rPr>
              <a:t>Does it include Continuous Improvement or not?</a:t>
            </a:r>
          </a:p>
          <a:p>
            <a:pPr lvl="1">
              <a:spcBef>
                <a:spcPts val="0"/>
              </a:spcBef>
              <a:spcAft>
                <a:spcPts val="100"/>
              </a:spcAft>
              <a:defRPr/>
            </a:pPr>
            <a:r>
              <a:rPr lang="en-US" sz="2000" kern="0" dirty="0" smtClean="0">
                <a:cs typeface="Calibri" panose="020F0502020204030204" pitchFamily="34" charset="0"/>
              </a:rPr>
              <a:t>How much does your company currently value innovation as a driver for overall company success?</a:t>
            </a:r>
          </a:p>
          <a:p>
            <a:pPr lvl="1">
              <a:spcBef>
                <a:spcPts val="0"/>
              </a:spcBef>
              <a:spcAft>
                <a:spcPts val="100"/>
              </a:spcAft>
              <a:defRPr/>
            </a:pPr>
            <a:r>
              <a:rPr lang="en-US" sz="2000" kern="0" dirty="0" smtClean="0">
                <a:cs typeface="Calibri" panose="020F0502020204030204" pitchFamily="34" charset="0"/>
              </a:rPr>
              <a:t>Do the actions of the leaders match their words?</a:t>
            </a:r>
            <a:endParaRPr lang="en-US" sz="2000" kern="0" dirty="0">
              <a:cs typeface="Calibri" panose="020F0502020204030204" pitchFamily="34" charset="0"/>
            </a:endParaRPr>
          </a:p>
          <a:p>
            <a:pPr marL="342900" indent="-342900">
              <a:buFont typeface="Arial" panose="020B0604020202020204" pitchFamily="34" charset="0"/>
              <a:buChar char="•"/>
            </a:pPr>
            <a:endParaRPr lang="en-US" sz="2000" dirty="0"/>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33</a:t>
            </a:fld>
            <a:endParaRPr lang="en-US" dirty="0">
              <a:solidFill>
                <a:srgbClr val="2372B9"/>
              </a:solidFill>
            </a:endParaRPr>
          </a:p>
        </p:txBody>
      </p:sp>
      <p:pic>
        <p:nvPicPr>
          <p:cNvPr id="1026" name="Picture 2" descr="C:\Users\knigjx\AppData\Local\Microsoft\Windows\Temporary Internet Files\Content.IE5\1HZMDXFG\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157" y="0"/>
            <a:ext cx="2145328" cy="1517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nigjx\AppData\Local\Microsoft\Windows\Temporary Internet Files\Content.IE5\5MRMO4W8\ide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157" y="5118892"/>
            <a:ext cx="2145328" cy="125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Definitions</a:t>
            </a:r>
            <a:endParaRPr lang="en-US" dirty="0"/>
          </a:p>
        </p:txBody>
      </p:sp>
      <p:sp>
        <p:nvSpPr>
          <p:cNvPr id="3" name="Content Placeholder 2"/>
          <p:cNvSpPr>
            <a:spLocks noGrp="1"/>
          </p:cNvSpPr>
          <p:nvPr>
            <p:ph idx="1"/>
          </p:nvPr>
        </p:nvSpPr>
        <p:spPr>
          <a:xfrm>
            <a:off x="363538" y="1140030"/>
            <a:ext cx="8412162" cy="5403582"/>
          </a:xfrm>
        </p:spPr>
        <p:txBody>
          <a:bodyPr/>
          <a:lstStyle/>
          <a:p>
            <a:pPr fontAlgn="auto">
              <a:spcBef>
                <a:spcPts val="0"/>
              </a:spcBef>
              <a:spcAft>
                <a:spcPts val="100"/>
              </a:spcAft>
              <a:defRPr/>
            </a:pPr>
            <a:r>
              <a:rPr lang="en-US" sz="2400" kern="0" dirty="0" smtClean="0">
                <a:solidFill>
                  <a:schemeClr val="accent3"/>
                </a:solidFill>
                <a:cs typeface="Calibri" panose="020F0502020204030204" pitchFamily="34" charset="0"/>
              </a:rPr>
              <a:t>Exelon</a:t>
            </a:r>
            <a:endParaRPr lang="en-US" i="1" kern="0" dirty="0">
              <a:solidFill>
                <a:schemeClr val="accent3"/>
              </a:solidFill>
              <a:cs typeface="Calibri" panose="020F0502020204030204" pitchFamily="34" charset="0"/>
            </a:endParaRPr>
          </a:p>
          <a:p>
            <a:pPr marL="338138" indent="-338138" fontAlgn="auto">
              <a:spcBef>
                <a:spcPts val="0"/>
              </a:spcBef>
              <a:spcAft>
                <a:spcPts val="100"/>
              </a:spcAft>
              <a:buFont typeface="Arial" pitchFamily="34" charset="0"/>
              <a:buChar char="•"/>
              <a:defRPr/>
            </a:pPr>
            <a:r>
              <a:rPr lang="en-US" sz="2000" kern="0" dirty="0">
                <a:cs typeface="Calibri" panose="020F0502020204030204" pitchFamily="34" charset="0"/>
              </a:rPr>
              <a:t>Be novel to Exelon &amp; business impactful </a:t>
            </a:r>
          </a:p>
          <a:p>
            <a:pPr marL="338138" indent="-338138" fontAlgn="auto">
              <a:spcBef>
                <a:spcPts val="0"/>
              </a:spcBef>
              <a:spcAft>
                <a:spcPts val="100"/>
              </a:spcAft>
              <a:buFont typeface="Arial" pitchFamily="34" charset="0"/>
              <a:buChar char="•"/>
              <a:defRPr/>
            </a:pPr>
            <a:r>
              <a:rPr lang="en-US" sz="2000" kern="0" dirty="0">
                <a:cs typeface="Calibri" panose="020F0502020204030204" pitchFamily="34" charset="0"/>
              </a:rPr>
              <a:t>Be more than incremental from the current solution, product, or process</a:t>
            </a:r>
          </a:p>
          <a:p>
            <a:pPr marL="338138" indent="-338138" fontAlgn="auto">
              <a:spcBef>
                <a:spcPts val="0"/>
              </a:spcBef>
              <a:spcAft>
                <a:spcPts val="100"/>
              </a:spcAft>
              <a:buFont typeface="Arial" pitchFamily="34" charset="0"/>
              <a:buChar char="•"/>
              <a:defRPr/>
            </a:pPr>
            <a:r>
              <a:rPr lang="en-US" sz="2000" kern="0" dirty="0">
                <a:cs typeface="Calibri" panose="020F0502020204030204" pitchFamily="34" charset="0"/>
              </a:rPr>
              <a:t>Have higher reward &amp; increased learning velocity</a:t>
            </a:r>
          </a:p>
          <a:p>
            <a:pPr marL="338138" indent="-338138" fontAlgn="auto">
              <a:spcBef>
                <a:spcPts val="0"/>
              </a:spcBef>
              <a:spcAft>
                <a:spcPts val="100"/>
              </a:spcAft>
              <a:buFont typeface="Arial" pitchFamily="34" charset="0"/>
              <a:buChar char="•"/>
              <a:defRPr/>
            </a:pPr>
            <a:r>
              <a:rPr lang="en-US" sz="2000" kern="0" dirty="0">
                <a:cs typeface="Calibri" panose="020F0502020204030204" pitchFamily="34" charset="0"/>
              </a:rPr>
              <a:t>Potentially add market value to Exelon </a:t>
            </a:r>
          </a:p>
          <a:p>
            <a:pPr marL="338138" indent="-338138" fontAlgn="auto">
              <a:spcBef>
                <a:spcPts val="0"/>
              </a:spcBef>
              <a:spcAft>
                <a:spcPts val="100"/>
              </a:spcAft>
              <a:buFont typeface="Arial" pitchFamily="34" charset="0"/>
              <a:buChar char="•"/>
              <a:defRPr/>
            </a:pPr>
            <a:r>
              <a:rPr lang="en-US" sz="2000" kern="0" dirty="0">
                <a:cs typeface="Calibri" panose="020F0502020204030204" pitchFamily="34" charset="0"/>
              </a:rPr>
              <a:t>Be perceived by customers or </a:t>
            </a:r>
            <a:r>
              <a:rPr lang="en-US" sz="2000" kern="0" dirty="0" smtClean="0">
                <a:cs typeface="Calibri" panose="020F0502020204030204" pitchFamily="34" charset="0"/>
              </a:rPr>
              <a:t>stakeholders as </a:t>
            </a:r>
            <a:r>
              <a:rPr lang="en-US" sz="2000" kern="0" dirty="0">
                <a:cs typeface="Calibri" panose="020F0502020204030204" pitchFamily="34" charset="0"/>
              </a:rPr>
              <a:t>innovative</a:t>
            </a:r>
          </a:p>
          <a:p>
            <a:endParaRPr lang="en-US" sz="2000" dirty="0" smtClean="0"/>
          </a:p>
          <a:p>
            <a:r>
              <a:rPr lang="en-US" sz="2400" dirty="0" smtClean="0">
                <a:solidFill>
                  <a:schemeClr val="accent3"/>
                </a:solidFill>
              </a:rPr>
              <a:t>Cargill</a:t>
            </a:r>
            <a:endParaRPr lang="en-US" sz="2000" dirty="0" smtClean="0">
              <a:solidFill>
                <a:schemeClr val="accent3"/>
              </a:solidFill>
            </a:endParaRPr>
          </a:p>
          <a:p>
            <a:r>
              <a:rPr lang="en-US" sz="2000" dirty="0" smtClean="0"/>
              <a:t>Innovation </a:t>
            </a:r>
            <a:r>
              <a:rPr lang="en-US" sz="2000" dirty="0"/>
              <a:t>is converting knowledge and insight into new </a:t>
            </a:r>
            <a:r>
              <a:rPr lang="en-US" sz="2000" dirty="0" smtClean="0"/>
              <a:t>products and services that </a:t>
            </a:r>
            <a:r>
              <a:rPr lang="en-US" sz="2000" dirty="0"/>
              <a:t>create distinctive value and profitable growth for our </a:t>
            </a:r>
            <a:r>
              <a:rPr lang="en-US" sz="2000" dirty="0" smtClean="0"/>
              <a:t>customers</a:t>
            </a:r>
          </a:p>
          <a:p>
            <a:endParaRPr lang="en-US" sz="2000" dirty="0"/>
          </a:p>
          <a:p>
            <a:r>
              <a:rPr lang="en-US" sz="2400" dirty="0" smtClean="0">
                <a:solidFill>
                  <a:schemeClr val="accent3"/>
                </a:solidFill>
              </a:rPr>
              <a:t>Hallmark</a:t>
            </a:r>
          </a:p>
          <a:p>
            <a:r>
              <a:rPr lang="en-US" sz="2000" dirty="0" smtClean="0"/>
              <a:t>New </a:t>
            </a:r>
            <a:r>
              <a:rPr lang="en-US" sz="2000" dirty="0"/>
              <a:t>products, services or </a:t>
            </a:r>
            <a:r>
              <a:rPr lang="en-US" sz="2000" dirty="0" smtClean="0"/>
              <a:t>solutions that </a:t>
            </a:r>
            <a:r>
              <a:rPr lang="en-US" sz="2000" dirty="0"/>
              <a:t>satisfy an unmet or unarticulated consumer </a:t>
            </a:r>
            <a:r>
              <a:rPr lang="en-US" sz="2000" dirty="0" smtClean="0"/>
              <a:t>need and </a:t>
            </a:r>
            <a:r>
              <a:rPr lang="en-US" sz="2000" dirty="0"/>
              <a:t>do so in a different and better </a:t>
            </a:r>
            <a:r>
              <a:rPr lang="en-US" sz="2000" dirty="0" smtClean="0"/>
              <a:t>way than </a:t>
            </a:r>
            <a:r>
              <a:rPr lang="en-US" sz="2000" dirty="0"/>
              <a:t>what’s currently in the marketplace. </a:t>
            </a: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34</a:t>
            </a:fld>
            <a:endParaRPr lang="en-US" dirty="0">
              <a:solidFill>
                <a:srgbClr val="2372B9"/>
              </a:solidFill>
            </a:endParaRPr>
          </a:p>
        </p:txBody>
      </p:sp>
      <p:pic>
        <p:nvPicPr>
          <p:cNvPr id="4" name="Picture 2" descr="C:\Users\knigjx\AppData\Local\Microsoft\Windows\Temporary Internet Files\Content.IE5\5MRMO4W8\id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782" y="0"/>
            <a:ext cx="2002653" cy="117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86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engagement check</a:t>
            </a:r>
            <a:endParaRPr lang="en-US" dirty="0"/>
          </a:p>
        </p:txBody>
      </p:sp>
      <p:sp>
        <p:nvSpPr>
          <p:cNvPr id="3" name="Content Placeholder 2"/>
          <p:cNvSpPr>
            <a:spLocks noGrp="1"/>
          </p:cNvSpPr>
          <p:nvPr>
            <p:ph idx="1"/>
          </p:nvPr>
        </p:nvSpPr>
        <p:spPr>
          <a:xfrm>
            <a:off x="363538" y="998806"/>
            <a:ext cx="5481457" cy="2112884"/>
          </a:xfrm>
        </p:spPr>
        <p:txBody>
          <a:bodyPr/>
          <a:lstStyle/>
          <a:p>
            <a:pPr marL="285750" indent="-285750">
              <a:buFont typeface="Arial" panose="020B0604020202020204" pitchFamily="34" charset="0"/>
              <a:buChar char="•"/>
            </a:pPr>
            <a:r>
              <a:rPr lang="en-US" sz="2000" dirty="0" smtClean="0"/>
              <a:t>Get out your mobile phone</a:t>
            </a:r>
          </a:p>
          <a:p>
            <a:pPr marL="285750" indent="-285750">
              <a:buFont typeface="Arial" panose="020B0604020202020204" pitchFamily="34" charset="0"/>
              <a:buChar char="•"/>
            </a:pPr>
            <a:r>
              <a:rPr lang="en-US" sz="2000" dirty="0" smtClean="0"/>
              <a:t>No referring to a laptop or iPad for help</a:t>
            </a:r>
          </a:p>
          <a:p>
            <a:pPr marL="285750" indent="-285750">
              <a:buFont typeface="Arial" panose="020B0604020202020204" pitchFamily="34" charset="0"/>
              <a:buChar char="•"/>
            </a:pPr>
            <a:r>
              <a:rPr lang="en-US" sz="2000" dirty="0" smtClean="0"/>
              <a:t>No checking with your neighbor</a:t>
            </a:r>
          </a:p>
          <a:p>
            <a:pPr marL="285750" indent="-285750">
              <a:buFont typeface="Arial" panose="020B0604020202020204" pitchFamily="34" charset="0"/>
              <a:buChar char="•"/>
            </a:pPr>
            <a:r>
              <a:rPr lang="en-US" sz="2000" dirty="0" smtClean="0"/>
              <a:t>Responses are anonymous</a:t>
            </a:r>
          </a:p>
          <a:p>
            <a:pPr marL="285750" indent="-285750">
              <a:buFont typeface="Arial" panose="020B0604020202020204" pitchFamily="34" charset="0"/>
              <a:buChar char="•"/>
            </a:pPr>
            <a:r>
              <a:rPr lang="en-US" sz="2000" dirty="0" smtClean="0"/>
              <a:t>You will send a unique code corresponding to your answer to the same number (22333) for each question</a:t>
            </a:r>
            <a:endParaRPr lang="en-US" sz="2000" dirty="0"/>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35</a:t>
            </a:fld>
            <a:endParaRPr lang="en-US" dirty="0">
              <a:solidFill>
                <a:srgbClr val="2372B9"/>
              </a:solidFill>
            </a:endParaRPr>
          </a:p>
        </p:txBody>
      </p:sp>
      <p:pic>
        <p:nvPicPr>
          <p:cNvPr id="1028" name="Picture 4" descr="C:\Users\knigjx\AppData\Local\Microsoft\Windows\Temporary Internet Files\Content.IE5\11KPTBH1\i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4967">
            <a:off x="1226096" y="3733536"/>
            <a:ext cx="234888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nigjx\AppData\Local\Microsoft\Windows\Temporary Internet Files\Content.IE5\064VUA38\Samsung-Galaxy-V-fro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884" y="4217159"/>
            <a:ext cx="2056682" cy="1192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nigjx\AppData\Local\Microsoft\Windows\Temporary Internet Files\Content.IE5\G79EC0SX\blackberry-bold-yellow_rbeeb_48-300x236[1].jpg"/>
          <p:cNvPicPr>
            <a:picLocks noChangeAspect="1" noChangeArrowheads="1"/>
          </p:cNvPicPr>
          <p:nvPr/>
        </p:nvPicPr>
        <p:blipFill rotWithShape="1">
          <a:blip r:embed="rId5">
            <a:extLst>
              <a:ext uri="{28A0092B-C50C-407E-A947-70E740481C1C}">
                <a14:useLocalDpi xmlns:a14="http://schemas.microsoft.com/office/drawing/2010/main" val="0"/>
              </a:ext>
            </a:extLst>
          </a:blip>
          <a:srcRect l="-53613" r="55957"/>
          <a:stretch/>
        </p:blipFill>
        <p:spPr bwMode="auto">
          <a:xfrm rot="843409">
            <a:off x="4416245" y="3689647"/>
            <a:ext cx="28575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nigjx\AppData\Local\Microsoft\Windows\Temporary Internet Files\Content.IE5\G79EC0SX\check-mar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4995" y="1416050"/>
            <a:ext cx="1704518" cy="169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580">
                                          <p:stCondLst>
                                            <p:cond delay="0"/>
                                          </p:stCondLst>
                                        </p:cTn>
                                        <p:tgtEl>
                                          <p:spTgt spid="1031"/>
                                        </p:tgtEl>
                                      </p:cBhvr>
                                    </p:animEffect>
                                    <p:anim calcmode="lin" valueType="num">
                                      <p:cBhvr>
                                        <p:cTn id="8"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1"/>
                                        </p:tgtEl>
                                      </p:cBhvr>
                                      <p:to x="100000" y="60000"/>
                                    </p:animScale>
                                    <p:animScale>
                                      <p:cBhvr>
                                        <p:cTn id="14" dur="166" decel="50000">
                                          <p:stCondLst>
                                            <p:cond delay="676"/>
                                          </p:stCondLst>
                                        </p:cTn>
                                        <p:tgtEl>
                                          <p:spTgt spid="1031"/>
                                        </p:tgtEl>
                                      </p:cBhvr>
                                      <p:to x="100000" y="100000"/>
                                    </p:animScale>
                                    <p:animScale>
                                      <p:cBhvr>
                                        <p:cTn id="15" dur="26">
                                          <p:stCondLst>
                                            <p:cond delay="1312"/>
                                          </p:stCondLst>
                                        </p:cTn>
                                        <p:tgtEl>
                                          <p:spTgt spid="1031"/>
                                        </p:tgtEl>
                                      </p:cBhvr>
                                      <p:to x="100000" y="80000"/>
                                    </p:animScale>
                                    <p:animScale>
                                      <p:cBhvr>
                                        <p:cTn id="16" dur="166" decel="50000">
                                          <p:stCondLst>
                                            <p:cond delay="1338"/>
                                          </p:stCondLst>
                                        </p:cTn>
                                        <p:tgtEl>
                                          <p:spTgt spid="1031"/>
                                        </p:tgtEl>
                                      </p:cBhvr>
                                      <p:to x="100000" y="100000"/>
                                    </p:animScale>
                                    <p:animScale>
                                      <p:cBhvr>
                                        <p:cTn id="17" dur="26">
                                          <p:stCondLst>
                                            <p:cond delay="1642"/>
                                          </p:stCondLst>
                                        </p:cTn>
                                        <p:tgtEl>
                                          <p:spTgt spid="1031"/>
                                        </p:tgtEl>
                                      </p:cBhvr>
                                      <p:to x="100000" y="90000"/>
                                    </p:animScale>
                                    <p:animScale>
                                      <p:cBhvr>
                                        <p:cTn id="18" dur="166" decel="50000">
                                          <p:stCondLst>
                                            <p:cond delay="1668"/>
                                          </p:stCondLst>
                                        </p:cTn>
                                        <p:tgtEl>
                                          <p:spTgt spid="1031"/>
                                        </p:tgtEl>
                                      </p:cBhvr>
                                      <p:to x="100000" y="100000"/>
                                    </p:animScale>
                                    <p:animScale>
                                      <p:cBhvr>
                                        <p:cTn id="19" dur="26">
                                          <p:stCondLst>
                                            <p:cond delay="1808"/>
                                          </p:stCondLst>
                                        </p:cTn>
                                        <p:tgtEl>
                                          <p:spTgt spid="1031"/>
                                        </p:tgtEl>
                                      </p:cBhvr>
                                      <p:to x="100000" y="95000"/>
                                    </p:animScale>
                                    <p:animScale>
                                      <p:cBhvr>
                                        <p:cTn id="20" dur="166" decel="50000">
                                          <p:stCondLst>
                                            <p:cond delay="1834"/>
                                          </p:stCondLst>
                                        </p:cTn>
                                        <p:tgtEl>
                                          <p:spTgt spid="10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circle(in)">
                                      <p:cBhvr>
                                        <p:cTn id="25" dur="2000"/>
                                        <p:tgtEl>
                                          <p:spTgt spid="1028"/>
                                        </p:tgtEl>
                                      </p:cBhvr>
                                    </p:animEffect>
                                  </p:childTnLst>
                                </p:cTn>
                              </p:par>
                              <p:par>
                                <p:cTn id="26" presetID="6" presetClass="entr" presetSubtype="16"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circle(in)">
                                      <p:cBhvr>
                                        <p:cTn id="28" dur="2000"/>
                                        <p:tgtEl>
                                          <p:spTgt spid="1030"/>
                                        </p:tgtEl>
                                      </p:cBhvr>
                                    </p:animEffect>
                                  </p:childTnLst>
                                </p:cTn>
                              </p:par>
                              <p:par>
                                <p:cTn id="29" presetID="6" presetClass="entr" presetSubtype="16"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circle(in)">
                                      <p:cBhvr>
                                        <p:cTn id="31" dur="20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ipe(down)">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down)">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wipe(down)">
                                      <p:cBhvr>
                                        <p:cTn id="5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57" y="0"/>
            <a:ext cx="8412162" cy="728663"/>
          </a:xfrm>
        </p:spPr>
        <p:txBody>
          <a:bodyPr/>
          <a:lstStyle/>
          <a:p>
            <a:r>
              <a:rPr lang="en-US" sz="2200" dirty="0" smtClean="0"/>
              <a:t>Consider these Innovation Thoughts</a:t>
            </a:r>
            <a:endParaRPr lang="en-US" sz="2200" dirty="0"/>
          </a:p>
        </p:txBody>
      </p:sp>
      <p:sp>
        <p:nvSpPr>
          <p:cNvPr id="3" name="Slide Number Placeholder 2"/>
          <p:cNvSpPr>
            <a:spLocks noGrp="1"/>
          </p:cNvSpPr>
          <p:nvPr>
            <p:ph type="sldNum" sz="quarter" idx="12"/>
          </p:nvPr>
        </p:nvSpPr>
        <p:spPr/>
        <p:txBody>
          <a:bodyPr/>
          <a:lstStyle/>
          <a:p>
            <a:fld id="{2ED86176-D6A4-43D8-BE13-F18245AD9D39}" type="slidenum">
              <a:rPr lang="en-US" smtClean="0">
                <a:solidFill>
                  <a:srgbClr val="2372B9"/>
                </a:solidFill>
              </a:rPr>
              <a:pPr/>
              <a:t>36</a:t>
            </a:fld>
            <a:endParaRPr lang="en-US" dirty="0">
              <a:solidFill>
                <a:srgbClr val="2372B9"/>
              </a:solidFill>
            </a:endParaRPr>
          </a:p>
        </p:txBody>
      </p:sp>
      <p:grpSp>
        <p:nvGrpSpPr>
          <p:cNvPr id="27" name="Group 26"/>
          <p:cNvGrpSpPr/>
          <p:nvPr/>
        </p:nvGrpSpPr>
        <p:grpSpPr>
          <a:xfrm>
            <a:off x="339241" y="842298"/>
            <a:ext cx="2199243" cy="2437738"/>
            <a:chOff x="339241" y="842298"/>
            <a:chExt cx="2199243" cy="2437738"/>
          </a:xfrm>
        </p:grpSpPr>
        <p:pic>
          <p:nvPicPr>
            <p:cNvPr id="4" name="Picture 4" descr="C:\Users\knigjx\AppData\Local\Microsoft\Windows\Temporary Internet Files\Content.IE5\064VUA38\Blank-sticky-note-909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41" y="842298"/>
              <a:ext cx="2199243" cy="2437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1014239">
              <a:off x="561200" y="1059441"/>
              <a:ext cx="1767385" cy="2031325"/>
            </a:xfrm>
            <a:prstGeom prst="rect">
              <a:avLst/>
            </a:prstGeom>
          </p:spPr>
          <p:txBody>
            <a:bodyPr wrap="square">
              <a:spAutoFit/>
            </a:bodyPr>
            <a:lstStyle/>
            <a:p>
              <a:pPr defTabSz="914400"/>
              <a:r>
                <a:rPr lang="en-US" i="1" dirty="0">
                  <a:solidFill>
                    <a:srgbClr val="595959"/>
                  </a:solidFill>
                </a:rPr>
                <a:t>If you want something new, you have to stop doing something old.  </a:t>
              </a:r>
              <a:r>
                <a:rPr lang="en-US" dirty="0">
                  <a:solidFill>
                    <a:srgbClr val="595959"/>
                  </a:solidFill>
                </a:rPr>
                <a:t>- Peter F. Drucker</a:t>
              </a:r>
            </a:p>
          </p:txBody>
        </p:sp>
      </p:grpSp>
      <p:grpSp>
        <p:nvGrpSpPr>
          <p:cNvPr id="19" name="Group 18"/>
          <p:cNvGrpSpPr/>
          <p:nvPr/>
        </p:nvGrpSpPr>
        <p:grpSpPr>
          <a:xfrm rot="1061350">
            <a:off x="4589975" y="11294"/>
            <a:ext cx="2601510" cy="2509827"/>
            <a:chOff x="4126837" y="415055"/>
            <a:chExt cx="2601510" cy="2509827"/>
          </a:xfrm>
        </p:grpSpPr>
        <p:pic>
          <p:nvPicPr>
            <p:cNvPr id="6" name="Picture 2" descr="C:\Users\knigjx\AppData\Local\Microsoft\Windows\Temporary Internet Files\Content.IE5\G79EC0SX\large-Blank-sticky-note-166.6-909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837" y="415055"/>
              <a:ext cx="2601510" cy="25098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1167171">
              <a:off x="4245236" y="684753"/>
              <a:ext cx="2309244" cy="2031325"/>
            </a:xfrm>
            <a:prstGeom prst="rect">
              <a:avLst/>
            </a:prstGeom>
          </p:spPr>
          <p:txBody>
            <a:bodyPr wrap="square">
              <a:spAutoFit/>
            </a:bodyPr>
            <a:lstStyle/>
            <a:p>
              <a:pPr defTabSz="914400"/>
              <a:r>
                <a:rPr lang="en-US" i="1" dirty="0">
                  <a:solidFill>
                    <a:srgbClr val="595959"/>
                  </a:solidFill>
                </a:rPr>
                <a:t>Innovation is not about saying yes to everything.  It’s about saying NO to all but the most crucial features.   </a:t>
              </a:r>
              <a:r>
                <a:rPr lang="en-US" dirty="0">
                  <a:solidFill>
                    <a:srgbClr val="595959"/>
                  </a:solidFill>
                </a:rPr>
                <a:t>- Steve Jobs</a:t>
              </a:r>
            </a:p>
          </p:txBody>
        </p:sp>
      </p:grpSp>
      <p:grpSp>
        <p:nvGrpSpPr>
          <p:cNvPr id="11" name="Group 10"/>
          <p:cNvGrpSpPr/>
          <p:nvPr/>
        </p:nvGrpSpPr>
        <p:grpSpPr>
          <a:xfrm rot="152658">
            <a:off x="0" y="3623579"/>
            <a:ext cx="3016332" cy="2836598"/>
            <a:chOff x="1462205" y="3799227"/>
            <a:chExt cx="2664631" cy="2570723"/>
          </a:xfrm>
        </p:grpSpPr>
        <p:pic>
          <p:nvPicPr>
            <p:cNvPr id="9" name="Picture 5" descr="C:\Users\knigjx\AppData\Local\Microsoft\Windows\Temporary Internet Files\Content.IE5\11KPTBH1\large-Blank-sticky-note-66.6-90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2205" y="3799227"/>
              <a:ext cx="2664631" cy="25707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111240">
              <a:off x="1620774" y="4107687"/>
              <a:ext cx="2281136" cy="1907187"/>
            </a:xfrm>
            <a:prstGeom prst="rect">
              <a:avLst/>
            </a:prstGeom>
          </p:spPr>
          <p:txBody>
            <a:bodyPr wrap="square">
              <a:spAutoFit/>
            </a:bodyPr>
            <a:lstStyle/>
            <a:p>
              <a:pPr defTabSz="914400"/>
              <a:r>
                <a:rPr lang="en-US" i="1" dirty="0" smtClean="0">
                  <a:solidFill>
                    <a:prstClr val="white"/>
                  </a:solidFill>
                </a:rPr>
                <a:t>In a world of change, the learners shall inherit the earth, while the learned shall find themselves perfectly suited for a world that no longer exists.  </a:t>
              </a:r>
              <a:r>
                <a:rPr lang="en-US" dirty="0" smtClean="0">
                  <a:solidFill>
                    <a:prstClr val="white"/>
                  </a:solidFill>
                </a:rPr>
                <a:t>- Eric </a:t>
              </a:r>
              <a:r>
                <a:rPr lang="en-US" dirty="0" err="1" smtClean="0">
                  <a:solidFill>
                    <a:prstClr val="white"/>
                  </a:solidFill>
                </a:rPr>
                <a:t>Hoffer</a:t>
              </a:r>
              <a:endParaRPr lang="en-US" dirty="0" smtClean="0">
                <a:solidFill>
                  <a:prstClr val="white"/>
                </a:solidFill>
              </a:endParaRPr>
            </a:p>
          </p:txBody>
        </p:sp>
      </p:grpSp>
      <p:grpSp>
        <p:nvGrpSpPr>
          <p:cNvPr id="20" name="Group 19"/>
          <p:cNvGrpSpPr/>
          <p:nvPr/>
        </p:nvGrpSpPr>
        <p:grpSpPr>
          <a:xfrm rot="21045288">
            <a:off x="2355439" y="1507198"/>
            <a:ext cx="2470198" cy="2383142"/>
            <a:chOff x="5609278" y="3240996"/>
            <a:chExt cx="2470198" cy="2383142"/>
          </a:xfrm>
        </p:grpSpPr>
        <p:pic>
          <p:nvPicPr>
            <p:cNvPr id="8" name="Picture 3" descr="C:\Users\knigjx\AppData\Local\Microsoft\Windows\Temporary Internet Files\Content.IE5\5MRMO4W8\large-Blank-sticky-note-0-9095[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9278" y="3240996"/>
              <a:ext cx="2470198" cy="23831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21171011">
              <a:off x="5773861" y="3486066"/>
              <a:ext cx="2119427" cy="1754326"/>
            </a:xfrm>
            <a:prstGeom prst="rect">
              <a:avLst/>
            </a:prstGeom>
          </p:spPr>
          <p:txBody>
            <a:bodyPr wrap="square">
              <a:spAutoFit/>
            </a:bodyPr>
            <a:lstStyle/>
            <a:p>
              <a:pPr defTabSz="914400"/>
              <a:r>
                <a:rPr lang="en-US" i="1" dirty="0" smtClean="0">
                  <a:solidFill>
                    <a:prstClr val="white"/>
                  </a:solidFill>
                </a:rPr>
                <a:t>Where all think alike, there is little danger of innovation.  </a:t>
              </a:r>
              <a:r>
                <a:rPr lang="en-US" dirty="0" smtClean="0">
                  <a:solidFill>
                    <a:prstClr val="white"/>
                  </a:solidFill>
                </a:rPr>
                <a:t>- Edward Abby, </a:t>
              </a:r>
              <a:r>
                <a:rPr lang="en-US" i="1" dirty="0" smtClean="0">
                  <a:solidFill>
                    <a:prstClr val="white"/>
                  </a:solidFill>
                </a:rPr>
                <a:t>Desert Solitaire</a:t>
              </a:r>
            </a:p>
          </p:txBody>
        </p:sp>
      </p:grpSp>
      <p:grpSp>
        <p:nvGrpSpPr>
          <p:cNvPr id="18" name="Group 17"/>
          <p:cNvGrpSpPr/>
          <p:nvPr/>
        </p:nvGrpSpPr>
        <p:grpSpPr>
          <a:xfrm rot="628797">
            <a:off x="2907676" y="4410854"/>
            <a:ext cx="2335829" cy="2253509"/>
            <a:chOff x="-2970612" y="798449"/>
            <a:chExt cx="2335829" cy="2253509"/>
          </a:xfrm>
        </p:grpSpPr>
        <p:pic>
          <p:nvPicPr>
            <p:cNvPr id="16" name="Picture 4" descr="C:\Users\knigjx\AppData\Local\Microsoft\Windows\Temporary Internet Files\Content.IE5\064VUA38\Blank-sticky-note-909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0612" y="798449"/>
              <a:ext cx="2335829" cy="225350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rot="21097712">
              <a:off x="-2829305" y="1024588"/>
              <a:ext cx="1979955" cy="1754326"/>
            </a:xfrm>
            <a:prstGeom prst="rect">
              <a:avLst/>
            </a:prstGeom>
          </p:spPr>
          <p:txBody>
            <a:bodyPr wrap="square">
              <a:spAutoFit/>
            </a:bodyPr>
            <a:lstStyle/>
            <a:p>
              <a:pPr defTabSz="914400"/>
              <a:r>
                <a:rPr lang="en-US" i="1" dirty="0" smtClean="0">
                  <a:solidFill>
                    <a:srgbClr val="595959"/>
                  </a:solidFill>
                </a:rPr>
                <a:t>Innovation basically involves making obsolete that which you did before.  </a:t>
              </a:r>
              <a:r>
                <a:rPr lang="en-US" dirty="0" smtClean="0">
                  <a:solidFill>
                    <a:srgbClr val="595959"/>
                  </a:solidFill>
                </a:rPr>
                <a:t>- Jay Abraham</a:t>
              </a:r>
            </a:p>
          </p:txBody>
        </p:sp>
      </p:grpSp>
      <p:grpSp>
        <p:nvGrpSpPr>
          <p:cNvPr id="22" name="Group 21"/>
          <p:cNvGrpSpPr/>
          <p:nvPr/>
        </p:nvGrpSpPr>
        <p:grpSpPr>
          <a:xfrm>
            <a:off x="4797633" y="2826658"/>
            <a:ext cx="2190682" cy="2113477"/>
            <a:chOff x="6780812" y="3444175"/>
            <a:chExt cx="2190682" cy="2113477"/>
          </a:xfrm>
        </p:grpSpPr>
        <p:pic>
          <p:nvPicPr>
            <p:cNvPr id="15" name="Picture 5" descr="C:\Users\knigjx\AppData\Local\Microsoft\Windows\Temporary Internet Files\Content.IE5\11KPTBH1\large-Blank-sticky-note-66.6-90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0812" y="3444175"/>
              <a:ext cx="2190682" cy="211347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rot="21118238">
              <a:off x="7041310" y="3590470"/>
              <a:ext cx="1793449" cy="1754326"/>
            </a:xfrm>
            <a:prstGeom prst="rect">
              <a:avLst/>
            </a:prstGeom>
          </p:spPr>
          <p:txBody>
            <a:bodyPr wrap="square">
              <a:spAutoFit/>
            </a:bodyPr>
            <a:lstStyle/>
            <a:p>
              <a:pPr defTabSz="914400"/>
              <a:r>
                <a:rPr lang="en-US" i="1" dirty="0" smtClean="0">
                  <a:solidFill>
                    <a:prstClr val="white"/>
                  </a:solidFill>
                </a:rPr>
                <a:t>If at first the idea is not absurd, then there will be no hope for it.  </a:t>
              </a:r>
              <a:r>
                <a:rPr lang="en-US" dirty="0" smtClean="0">
                  <a:solidFill>
                    <a:prstClr val="white"/>
                  </a:solidFill>
                </a:rPr>
                <a:t>- Einstein</a:t>
              </a:r>
            </a:p>
          </p:txBody>
        </p:sp>
      </p:grpSp>
      <p:grpSp>
        <p:nvGrpSpPr>
          <p:cNvPr id="24" name="Group 23"/>
          <p:cNvGrpSpPr/>
          <p:nvPr/>
        </p:nvGrpSpPr>
        <p:grpSpPr>
          <a:xfrm rot="795218">
            <a:off x="6747489" y="1225168"/>
            <a:ext cx="2536712" cy="2447312"/>
            <a:chOff x="9362364" y="2852089"/>
            <a:chExt cx="2536712" cy="2447312"/>
          </a:xfrm>
        </p:grpSpPr>
        <p:pic>
          <p:nvPicPr>
            <p:cNvPr id="14" name="Picture 3" descr="C:\Users\knigjx\AppData\Local\Microsoft\Windows\Temporary Internet Files\Content.IE5\5MRMO4W8\large-Blank-sticky-note-0-9095[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2364" y="2852089"/>
              <a:ext cx="2536712" cy="24473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rot="21079705">
              <a:off x="9482447" y="3086088"/>
              <a:ext cx="2238499" cy="1747168"/>
            </a:xfrm>
            <a:prstGeom prst="rect">
              <a:avLst/>
            </a:prstGeom>
          </p:spPr>
          <p:txBody>
            <a:bodyPr wrap="square">
              <a:spAutoFit/>
            </a:bodyPr>
            <a:lstStyle/>
            <a:p>
              <a:pPr defTabSz="914400"/>
              <a:r>
                <a:rPr lang="en-US" i="1" dirty="0" smtClean="0">
                  <a:solidFill>
                    <a:prstClr val="white"/>
                  </a:solidFill>
                </a:rPr>
                <a:t>For good ideas and true innovation, you need human interaction, conflict, argument, debate.  </a:t>
              </a:r>
              <a:r>
                <a:rPr lang="en-US" dirty="0" smtClean="0">
                  <a:solidFill>
                    <a:prstClr val="white"/>
                  </a:solidFill>
                </a:rPr>
                <a:t>- Margaret Heffernan</a:t>
              </a:r>
            </a:p>
          </p:txBody>
        </p:sp>
      </p:grpSp>
      <p:grpSp>
        <p:nvGrpSpPr>
          <p:cNvPr id="26" name="Group 25"/>
          <p:cNvGrpSpPr/>
          <p:nvPr/>
        </p:nvGrpSpPr>
        <p:grpSpPr>
          <a:xfrm>
            <a:off x="6378138" y="4405748"/>
            <a:ext cx="2077094" cy="2003892"/>
            <a:chOff x="5523114" y="4880760"/>
            <a:chExt cx="2077094" cy="2003892"/>
          </a:xfrm>
        </p:grpSpPr>
        <p:pic>
          <p:nvPicPr>
            <p:cNvPr id="13" name="Picture 2" descr="C:\Users\knigjx\AppData\Local\Microsoft\Windows\Temporary Internet Files\Content.IE5\G79EC0SX\large-Blank-sticky-note-166.6-909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3114" y="4880760"/>
              <a:ext cx="2077094" cy="20038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rot="21088425">
              <a:off x="5664072" y="4968541"/>
              <a:ext cx="1790015" cy="1754326"/>
            </a:xfrm>
            <a:prstGeom prst="rect">
              <a:avLst/>
            </a:prstGeom>
          </p:spPr>
          <p:txBody>
            <a:bodyPr wrap="square">
              <a:spAutoFit/>
            </a:bodyPr>
            <a:lstStyle/>
            <a:p>
              <a:pPr defTabSz="914400"/>
              <a:r>
                <a:rPr lang="en-US" i="1" dirty="0" smtClean="0">
                  <a:solidFill>
                    <a:srgbClr val="000000"/>
                  </a:solidFill>
                </a:rPr>
                <a:t>There is no innovation and creativity without failure.  Period.  </a:t>
              </a:r>
              <a:r>
                <a:rPr lang="en-US" dirty="0" smtClean="0">
                  <a:solidFill>
                    <a:srgbClr val="000000"/>
                  </a:solidFill>
                </a:rPr>
                <a:t>- </a:t>
              </a:r>
              <a:r>
                <a:rPr lang="en-US" dirty="0" err="1" smtClean="0">
                  <a:solidFill>
                    <a:srgbClr val="000000"/>
                  </a:solidFill>
                </a:rPr>
                <a:t>Brene</a:t>
              </a:r>
              <a:r>
                <a:rPr lang="en-US" dirty="0" smtClean="0">
                  <a:solidFill>
                    <a:srgbClr val="000000"/>
                  </a:solidFill>
                </a:rPr>
                <a:t> Brown</a:t>
              </a:r>
              <a:endParaRPr lang="en-US" dirty="0">
                <a:solidFill>
                  <a:srgbClr val="000000"/>
                </a:solidFill>
              </a:endParaRPr>
            </a:p>
          </p:txBody>
        </p:sp>
      </p:grpSp>
    </p:spTree>
    <p:extLst>
      <p:ext uri="{BB962C8B-B14F-4D97-AF65-F5344CB8AC3E}">
        <p14:creationId xmlns:p14="http://schemas.microsoft.com/office/powerpoint/2010/main" val="345057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ox(i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about Innovation?</a:t>
            </a:r>
            <a:endParaRPr lang="en-US" dirty="0"/>
          </a:p>
        </p:txBody>
      </p:sp>
      <p:sp>
        <p:nvSpPr>
          <p:cNvPr id="3" name="Content Placeholder 2"/>
          <p:cNvSpPr>
            <a:spLocks noGrp="1"/>
          </p:cNvSpPr>
          <p:nvPr>
            <p:ph idx="1"/>
          </p:nvPr>
        </p:nvSpPr>
        <p:spPr>
          <a:xfrm>
            <a:off x="363538" y="1303606"/>
            <a:ext cx="8412162" cy="4258994"/>
          </a:xfrm>
        </p:spPr>
        <p:txBody>
          <a:bodyPr/>
          <a:lstStyle/>
          <a:p>
            <a:endParaRPr lang="en-US" sz="2000" i="1" dirty="0" smtClean="0"/>
          </a:p>
          <a:p>
            <a:pPr marL="342900" indent="-342900">
              <a:buFont typeface="Arial" panose="020B0604020202020204" pitchFamily="34" charset="0"/>
              <a:buChar char="•"/>
            </a:pPr>
            <a:r>
              <a:rPr lang="en-US" sz="2000" dirty="0" smtClean="0"/>
              <a:t>More ambiguity</a:t>
            </a:r>
          </a:p>
          <a:p>
            <a:pPr marL="685800" lvl="2" indent="-342900"/>
            <a:r>
              <a:rPr lang="en-US" sz="2000" dirty="0" smtClean="0"/>
              <a:t>Final solutions are not apparent at first</a:t>
            </a:r>
          </a:p>
          <a:p>
            <a:pPr marL="342900" indent="-342900">
              <a:buFont typeface="Arial" panose="020B0604020202020204" pitchFamily="34" charset="0"/>
              <a:buChar char="•"/>
            </a:pPr>
            <a:r>
              <a:rPr lang="en-US" sz="2000" dirty="0" smtClean="0"/>
              <a:t>More risk</a:t>
            </a:r>
          </a:p>
          <a:p>
            <a:pPr marL="685800" lvl="2" indent="-342900"/>
            <a:r>
              <a:rPr lang="en-US" sz="2000" dirty="0" smtClean="0"/>
              <a:t>Trials &amp; failures will occur</a:t>
            </a:r>
          </a:p>
          <a:p>
            <a:pPr marL="342900" indent="-342900">
              <a:buFont typeface="Arial" panose="020B0604020202020204" pitchFamily="34" charset="0"/>
              <a:buChar char="•"/>
            </a:pPr>
            <a:r>
              <a:rPr lang="en-US" sz="2000" dirty="0" smtClean="0"/>
              <a:t>Messy</a:t>
            </a:r>
          </a:p>
          <a:p>
            <a:pPr marL="685800" lvl="2" indent="-342900"/>
            <a:r>
              <a:rPr lang="en-US" sz="2000" dirty="0" smtClean="0"/>
              <a:t>Creativity is not neat and tidy</a:t>
            </a:r>
          </a:p>
          <a:p>
            <a:pPr marL="342900" indent="-342900">
              <a:buFont typeface="Arial" panose="020B0604020202020204" pitchFamily="34" charset="0"/>
              <a:buChar char="•"/>
            </a:pPr>
            <a:r>
              <a:rPr lang="en-US" sz="2000" dirty="0" smtClean="0"/>
              <a:t>Takes time</a:t>
            </a:r>
          </a:p>
          <a:p>
            <a:pPr marL="685800" lvl="2" indent="-342900"/>
            <a:r>
              <a:rPr lang="en-US" sz="2000" dirty="0" smtClean="0"/>
              <a:t>Dedicated efforts are required</a:t>
            </a:r>
          </a:p>
          <a:p>
            <a:pPr marL="342900" indent="-342900">
              <a:buFont typeface="Arial" panose="020B0604020202020204" pitchFamily="34" charset="0"/>
              <a:buChar char="•"/>
            </a:pPr>
            <a:r>
              <a:rPr lang="en-US" sz="2000" dirty="0" smtClean="0"/>
              <a:t>Failures are expected and needed</a:t>
            </a:r>
          </a:p>
          <a:p>
            <a:pPr marL="685800" lvl="2" indent="-342900"/>
            <a:r>
              <a:rPr lang="en-US" sz="2000" dirty="0" smtClean="0"/>
              <a:t>Many things tried/started will not have value when investigated</a:t>
            </a:r>
          </a:p>
        </p:txBody>
      </p:sp>
      <p:pic>
        <p:nvPicPr>
          <p:cNvPr id="8194" name="Picture 2" descr="C:\Users\knigjx\AppData\Local\Microsoft\Windows\Temporary Internet Files\Content.IE5\0S43AVSU\think-differ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28800"/>
            <a:ext cx="3314700" cy="20589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9013DF-D467-468E-B03F-D153019A849C}" type="slidenum">
              <a:rPr lang="en-US" smtClean="0">
                <a:solidFill>
                  <a:srgbClr val="2372B9"/>
                </a:solidFill>
              </a:rPr>
              <a:pPr/>
              <a:t>37</a:t>
            </a:fld>
            <a:endParaRPr lang="en-US">
              <a:solidFill>
                <a:srgbClr val="2372B9"/>
              </a:solidFill>
            </a:endParaRPr>
          </a:p>
        </p:txBody>
      </p:sp>
    </p:spTree>
    <p:extLst>
      <p:ext uri="{BB962C8B-B14F-4D97-AF65-F5344CB8AC3E}">
        <p14:creationId xmlns:p14="http://schemas.microsoft.com/office/powerpoint/2010/main" val="41849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1)">
                                      <p:cBhvr>
                                        <p:cTn id="23" dur="2000"/>
                                        <p:tgtEl>
                                          <p:spTgt spid="3">
                                            <p:txEl>
                                              <p:pRg st="5" end="5"/>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heel(1)">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80">
                                          <p:stCondLst>
                                            <p:cond delay="0"/>
                                          </p:stCondLst>
                                        </p:cTn>
                                        <p:tgtEl>
                                          <p:spTgt spid="3">
                                            <p:txEl>
                                              <p:pRg st="7" end="7"/>
                                            </p:txEl>
                                          </p:spTgt>
                                        </p:tgtEl>
                                      </p:cBhvr>
                                    </p:animEffect>
                                    <p:anim calcmode="lin" valueType="num">
                                      <p:cBhvr>
                                        <p:cTn id="3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7" end="7"/>
                                            </p:txEl>
                                          </p:spTgt>
                                        </p:tgtEl>
                                      </p:cBhvr>
                                      <p:to x="100000" y="60000"/>
                                    </p:animScale>
                                    <p:animScale>
                                      <p:cBhvr>
                                        <p:cTn id="38" dur="166" decel="50000">
                                          <p:stCondLst>
                                            <p:cond delay="676"/>
                                          </p:stCondLst>
                                        </p:cTn>
                                        <p:tgtEl>
                                          <p:spTgt spid="3">
                                            <p:txEl>
                                              <p:pRg st="7" end="7"/>
                                            </p:txEl>
                                          </p:spTgt>
                                        </p:tgtEl>
                                      </p:cBhvr>
                                      <p:to x="100000" y="100000"/>
                                    </p:animScale>
                                    <p:animScale>
                                      <p:cBhvr>
                                        <p:cTn id="39" dur="26">
                                          <p:stCondLst>
                                            <p:cond delay="1312"/>
                                          </p:stCondLst>
                                        </p:cTn>
                                        <p:tgtEl>
                                          <p:spTgt spid="3">
                                            <p:txEl>
                                              <p:pRg st="7" end="7"/>
                                            </p:txEl>
                                          </p:spTgt>
                                        </p:tgtEl>
                                      </p:cBhvr>
                                      <p:to x="100000" y="80000"/>
                                    </p:animScale>
                                    <p:animScale>
                                      <p:cBhvr>
                                        <p:cTn id="40" dur="166" decel="50000">
                                          <p:stCondLst>
                                            <p:cond delay="1338"/>
                                          </p:stCondLst>
                                        </p:cTn>
                                        <p:tgtEl>
                                          <p:spTgt spid="3">
                                            <p:txEl>
                                              <p:pRg st="7" end="7"/>
                                            </p:txEl>
                                          </p:spTgt>
                                        </p:tgtEl>
                                      </p:cBhvr>
                                      <p:to x="100000" y="100000"/>
                                    </p:animScale>
                                    <p:animScale>
                                      <p:cBhvr>
                                        <p:cTn id="41" dur="26">
                                          <p:stCondLst>
                                            <p:cond delay="1642"/>
                                          </p:stCondLst>
                                        </p:cTn>
                                        <p:tgtEl>
                                          <p:spTgt spid="3">
                                            <p:txEl>
                                              <p:pRg st="7" end="7"/>
                                            </p:txEl>
                                          </p:spTgt>
                                        </p:tgtEl>
                                      </p:cBhvr>
                                      <p:to x="100000" y="90000"/>
                                    </p:animScale>
                                    <p:animScale>
                                      <p:cBhvr>
                                        <p:cTn id="42" dur="166" decel="50000">
                                          <p:stCondLst>
                                            <p:cond delay="1668"/>
                                          </p:stCondLst>
                                        </p:cTn>
                                        <p:tgtEl>
                                          <p:spTgt spid="3">
                                            <p:txEl>
                                              <p:pRg st="7" end="7"/>
                                            </p:txEl>
                                          </p:spTgt>
                                        </p:tgtEl>
                                      </p:cBhvr>
                                      <p:to x="100000" y="100000"/>
                                    </p:animScale>
                                    <p:animScale>
                                      <p:cBhvr>
                                        <p:cTn id="43" dur="26">
                                          <p:stCondLst>
                                            <p:cond delay="1808"/>
                                          </p:stCondLst>
                                        </p:cTn>
                                        <p:tgtEl>
                                          <p:spTgt spid="3">
                                            <p:txEl>
                                              <p:pRg st="7" end="7"/>
                                            </p:txEl>
                                          </p:spTgt>
                                        </p:tgtEl>
                                      </p:cBhvr>
                                      <p:to x="100000" y="95000"/>
                                    </p:animScale>
                                    <p:animScale>
                                      <p:cBhvr>
                                        <p:cTn id="44" dur="166" decel="50000">
                                          <p:stCondLst>
                                            <p:cond delay="1834"/>
                                          </p:stCondLst>
                                        </p:cTn>
                                        <p:tgtEl>
                                          <p:spTgt spid="3">
                                            <p:txEl>
                                              <p:pRg st="7" end="7"/>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80">
                                          <p:stCondLst>
                                            <p:cond delay="0"/>
                                          </p:stCondLst>
                                        </p:cTn>
                                        <p:tgtEl>
                                          <p:spTgt spid="3">
                                            <p:txEl>
                                              <p:pRg st="8" end="8"/>
                                            </p:txEl>
                                          </p:spTgt>
                                        </p:tgtEl>
                                      </p:cBhvr>
                                    </p:animEffect>
                                    <p:anim calcmode="lin" valueType="num">
                                      <p:cBhvr>
                                        <p:cTn id="4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8" end="8"/>
                                            </p:txEl>
                                          </p:spTgt>
                                        </p:tgtEl>
                                      </p:cBhvr>
                                      <p:to x="100000" y="60000"/>
                                    </p:animScale>
                                    <p:animScale>
                                      <p:cBhvr>
                                        <p:cTn id="54" dur="166" decel="50000">
                                          <p:stCondLst>
                                            <p:cond delay="676"/>
                                          </p:stCondLst>
                                        </p:cTn>
                                        <p:tgtEl>
                                          <p:spTgt spid="3">
                                            <p:txEl>
                                              <p:pRg st="8" end="8"/>
                                            </p:txEl>
                                          </p:spTgt>
                                        </p:tgtEl>
                                      </p:cBhvr>
                                      <p:to x="100000" y="100000"/>
                                    </p:animScale>
                                    <p:animScale>
                                      <p:cBhvr>
                                        <p:cTn id="55" dur="26">
                                          <p:stCondLst>
                                            <p:cond delay="1312"/>
                                          </p:stCondLst>
                                        </p:cTn>
                                        <p:tgtEl>
                                          <p:spTgt spid="3">
                                            <p:txEl>
                                              <p:pRg st="8" end="8"/>
                                            </p:txEl>
                                          </p:spTgt>
                                        </p:tgtEl>
                                      </p:cBhvr>
                                      <p:to x="100000" y="80000"/>
                                    </p:animScale>
                                    <p:animScale>
                                      <p:cBhvr>
                                        <p:cTn id="56" dur="166" decel="50000">
                                          <p:stCondLst>
                                            <p:cond delay="1338"/>
                                          </p:stCondLst>
                                        </p:cTn>
                                        <p:tgtEl>
                                          <p:spTgt spid="3">
                                            <p:txEl>
                                              <p:pRg st="8" end="8"/>
                                            </p:txEl>
                                          </p:spTgt>
                                        </p:tgtEl>
                                      </p:cBhvr>
                                      <p:to x="100000" y="100000"/>
                                    </p:animScale>
                                    <p:animScale>
                                      <p:cBhvr>
                                        <p:cTn id="57" dur="26">
                                          <p:stCondLst>
                                            <p:cond delay="1642"/>
                                          </p:stCondLst>
                                        </p:cTn>
                                        <p:tgtEl>
                                          <p:spTgt spid="3">
                                            <p:txEl>
                                              <p:pRg st="8" end="8"/>
                                            </p:txEl>
                                          </p:spTgt>
                                        </p:tgtEl>
                                      </p:cBhvr>
                                      <p:to x="100000" y="90000"/>
                                    </p:animScale>
                                    <p:animScale>
                                      <p:cBhvr>
                                        <p:cTn id="58" dur="166" decel="50000">
                                          <p:stCondLst>
                                            <p:cond delay="1668"/>
                                          </p:stCondLst>
                                        </p:cTn>
                                        <p:tgtEl>
                                          <p:spTgt spid="3">
                                            <p:txEl>
                                              <p:pRg st="8" end="8"/>
                                            </p:txEl>
                                          </p:spTgt>
                                        </p:tgtEl>
                                      </p:cBhvr>
                                      <p:to x="100000" y="100000"/>
                                    </p:animScale>
                                    <p:animScale>
                                      <p:cBhvr>
                                        <p:cTn id="59" dur="26">
                                          <p:stCondLst>
                                            <p:cond delay="1808"/>
                                          </p:stCondLst>
                                        </p:cTn>
                                        <p:tgtEl>
                                          <p:spTgt spid="3">
                                            <p:txEl>
                                              <p:pRg st="8" end="8"/>
                                            </p:txEl>
                                          </p:spTgt>
                                        </p:tgtEl>
                                      </p:cBhvr>
                                      <p:to x="100000" y="95000"/>
                                    </p:animScale>
                                    <p:animScale>
                                      <p:cBhvr>
                                        <p:cTn id="60" dur="166" decel="50000">
                                          <p:stCondLst>
                                            <p:cond delay="1834"/>
                                          </p:stCondLst>
                                        </p:cTn>
                                        <p:tgtEl>
                                          <p:spTgt spid="3">
                                            <p:txEl>
                                              <p:pRg st="8" end="8"/>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dissolve">
                                      <p:cBhvr>
                                        <p:cTn id="65" dur="500"/>
                                        <p:tgtEl>
                                          <p:spTgt spid="3">
                                            <p:txEl>
                                              <p:pRg st="9" end="9"/>
                                            </p:txEl>
                                          </p:spTgt>
                                        </p:tgtEl>
                                      </p:cBhvr>
                                    </p:animEffect>
                                  </p:childTnLst>
                                </p:cTn>
                              </p:par>
                              <p:par>
                                <p:cTn id="66" presetID="9" presetClass="entr" presetSubtype="0" fill="hold" nodeType="with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dissolve">
                                      <p:cBhvr>
                                        <p:cTn id="6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about Innovation?</a:t>
            </a:r>
            <a:endParaRPr lang="en-US" dirty="0"/>
          </a:p>
        </p:txBody>
      </p:sp>
      <p:sp>
        <p:nvSpPr>
          <p:cNvPr id="3" name="Content Placeholder 2"/>
          <p:cNvSpPr>
            <a:spLocks noGrp="1"/>
          </p:cNvSpPr>
          <p:nvPr>
            <p:ph idx="1"/>
          </p:nvPr>
        </p:nvSpPr>
        <p:spPr/>
        <p:txBody>
          <a:bodyPr/>
          <a:lstStyle/>
          <a:p>
            <a:endParaRPr lang="en-US" sz="2000" i="1" dirty="0" smtClean="0"/>
          </a:p>
          <a:p>
            <a:pPr marL="342900" indent="-342900">
              <a:buFont typeface="Arial" panose="020B0604020202020204" pitchFamily="34" charset="0"/>
              <a:buChar char="•"/>
            </a:pPr>
            <a:r>
              <a:rPr lang="en-US" sz="2000" dirty="0" smtClean="0"/>
              <a:t>Iteration is required</a:t>
            </a:r>
          </a:p>
          <a:p>
            <a:pPr marL="685800" lvl="2" indent="-342900"/>
            <a:r>
              <a:rPr lang="en-US" sz="2000" dirty="0" smtClean="0"/>
              <a:t>Finding the best solution requires repeated attempts</a:t>
            </a:r>
          </a:p>
          <a:p>
            <a:pPr marL="342900" indent="-342900">
              <a:buFont typeface="Arial" panose="020B0604020202020204" pitchFamily="34" charset="0"/>
              <a:buChar char="•"/>
            </a:pPr>
            <a:r>
              <a:rPr lang="en-US" sz="2000" dirty="0" smtClean="0"/>
              <a:t>It won’t just happen</a:t>
            </a:r>
          </a:p>
          <a:p>
            <a:pPr marL="685800" lvl="2" indent="-342900"/>
            <a:r>
              <a:rPr lang="en-US" sz="2000" dirty="0" smtClean="0"/>
              <a:t>Follow-up and leadership are needed</a:t>
            </a:r>
          </a:p>
          <a:p>
            <a:pPr marL="342900" indent="-342900">
              <a:buFont typeface="Arial" panose="020B0604020202020204" pitchFamily="34" charset="0"/>
              <a:buChar char="•"/>
            </a:pPr>
            <a:r>
              <a:rPr lang="en-US" sz="2000" dirty="0" smtClean="0"/>
              <a:t>Works best in groups</a:t>
            </a:r>
          </a:p>
          <a:p>
            <a:pPr marL="685800" lvl="2" indent="-342900"/>
            <a:r>
              <a:rPr lang="en-US" sz="2000" dirty="0" smtClean="0"/>
              <a:t>Diversity of perspective yields better results</a:t>
            </a:r>
          </a:p>
          <a:p>
            <a:pPr marL="342900" indent="-342900">
              <a:buFont typeface="Arial" panose="020B0604020202020204" pitchFamily="34" charset="0"/>
              <a:buChar char="•"/>
            </a:pPr>
            <a:r>
              <a:rPr lang="en-US" sz="2000" dirty="0" smtClean="0"/>
              <a:t>Needs different metrics</a:t>
            </a:r>
          </a:p>
          <a:p>
            <a:pPr marL="685800" lvl="2" indent="-342900"/>
            <a:r>
              <a:rPr lang="en-US" sz="2000" dirty="0" smtClean="0"/>
              <a:t>Measure progress and learning, not just end results</a:t>
            </a:r>
          </a:p>
        </p:txBody>
      </p:sp>
      <p:pic>
        <p:nvPicPr>
          <p:cNvPr id="1026" name="Picture 2" descr="C:\Users\knigjx\AppData\Local\Microsoft\Windows\Temporary Internet Files\Content.IE5\5MRMO4W8\different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33079"/>
            <a:ext cx="5181600" cy="18819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9013DF-D467-468E-B03F-D153019A849C}" type="slidenum">
              <a:rPr lang="en-US" smtClean="0">
                <a:solidFill>
                  <a:srgbClr val="2372B9"/>
                </a:solidFill>
              </a:rPr>
              <a:pPr/>
              <a:t>38</a:t>
            </a:fld>
            <a:endParaRPr lang="en-US">
              <a:solidFill>
                <a:srgbClr val="2372B9"/>
              </a:solidFill>
            </a:endParaRPr>
          </a:p>
        </p:txBody>
      </p:sp>
    </p:spTree>
    <p:extLst>
      <p:ext uri="{BB962C8B-B14F-4D97-AF65-F5344CB8AC3E}">
        <p14:creationId xmlns:p14="http://schemas.microsoft.com/office/powerpoint/2010/main" val="5163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barn(inVertical)">
                                      <p:cBhvr>
                                        <p:cTn id="41" dur="500"/>
                                        <p:tgtEl>
                                          <p:spTgt spid="3">
                                            <p:txEl>
                                              <p:pRg st="3" end="3"/>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dissolve">
                                      <p:cBhvr>
                                        <p:cTn id="49" dur="500"/>
                                        <p:tgtEl>
                                          <p:spTgt spid="3">
                                            <p:txEl>
                                              <p:pRg st="5" end="5"/>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dissolv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of Innovation</a:t>
            </a:r>
            <a:endParaRPr lang="en-US"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q"/>
            </a:pPr>
            <a:r>
              <a:rPr lang="en-US" sz="2400" dirty="0" smtClean="0"/>
              <a:t>What is culture?</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smtClean="0"/>
              <a:t>Essential Conditions for Culture of Innovation:</a:t>
            </a:r>
          </a:p>
          <a:p>
            <a:pPr marL="685800" lvl="2" indent="-342900">
              <a:buFont typeface="Wingdings" panose="05000000000000000000" pitchFamily="2" charset="2"/>
              <a:buChar char="§"/>
            </a:pPr>
            <a:endParaRPr lang="en-US" sz="2400" dirty="0" smtClean="0"/>
          </a:p>
          <a:p>
            <a:pPr marL="685800" lvl="2" indent="-342900">
              <a:buFont typeface="Wingdings" panose="05000000000000000000" pitchFamily="2" charset="2"/>
              <a:buChar char="§"/>
            </a:pPr>
            <a:r>
              <a:rPr lang="en-US" sz="2400" dirty="0" smtClean="0"/>
              <a:t>Strong Leadership</a:t>
            </a:r>
          </a:p>
          <a:p>
            <a:pPr marL="685800" lvl="2" indent="-342900">
              <a:buFont typeface="Wingdings" panose="05000000000000000000" pitchFamily="2" charset="2"/>
              <a:buChar char="§"/>
            </a:pPr>
            <a:r>
              <a:rPr lang="en-US" sz="2400" dirty="0" smtClean="0"/>
              <a:t>Creative Abrasion</a:t>
            </a:r>
          </a:p>
          <a:p>
            <a:pPr marL="685800" lvl="2" indent="-342900">
              <a:buFont typeface="Wingdings" panose="05000000000000000000" pitchFamily="2" charset="2"/>
              <a:buChar char="§"/>
            </a:pPr>
            <a:r>
              <a:rPr lang="en-US" sz="2400" dirty="0" smtClean="0"/>
              <a:t>Acceptance of Failure</a:t>
            </a:r>
          </a:p>
          <a:p>
            <a:pPr marL="685800" lvl="2" indent="-342900">
              <a:buFont typeface="Wingdings" panose="05000000000000000000" pitchFamily="2" charset="2"/>
              <a:buChar char="§"/>
            </a:pPr>
            <a:r>
              <a:rPr lang="en-US" sz="2400" dirty="0" smtClean="0"/>
              <a:t>Openness to Question Everything</a:t>
            </a:r>
          </a:p>
          <a:p>
            <a:pPr marL="685800" lvl="2" indent="-342900">
              <a:buFont typeface="Wingdings" panose="05000000000000000000" pitchFamily="2" charset="2"/>
              <a:buChar char="§"/>
            </a:pPr>
            <a:r>
              <a:rPr lang="en-US" sz="2400" dirty="0" smtClean="0"/>
              <a:t>Bias to Experimentation</a:t>
            </a:r>
          </a:p>
          <a:p>
            <a:pPr marL="685800" lvl="2" indent="-342900">
              <a:buFont typeface="Wingdings" panose="05000000000000000000" pitchFamily="2" charset="2"/>
              <a:buChar char="§"/>
            </a:pPr>
            <a:r>
              <a:rPr lang="en-US" sz="2400" dirty="0" smtClean="0"/>
              <a:t>Seeking Unique Combinations</a:t>
            </a:r>
          </a:p>
          <a:p>
            <a:pPr marL="285750" indent="-285750">
              <a:buFont typeface="Wingdings" panose="05000000000000000000" pitchFamily="2" charset="2"/>
              <a:buChar char="q"/>
            </a:pPr>
            <a:endParaRPr lang="en-US" sz="2400" dirty="0"/>
          </a:p>
        </p:txBody>
      </p:sp>
      <p:grpSp>
        <p:nvGrpSpPr>
          <p:cNvPr id="7" name="Group 6"/>
          <p:cNvGrpSpPr/>
          <p:nvPr/>
        </p:nvGrpSpPr>
        <p:grpSpPr>
          <a:xfrm>
            <a:off x="3870232" y="1143000"/>
            <a:ext cx="5150266" cy="4976445"/>
            <a:chOff x="3870232" y="1143000"/>
            <a:chExt cx="5150266" cy="4976445"/>
          </a:xfrm>
        </p:grpSpPr>
        <p:grpSp>
          <p:nvGrpSpPr>
            <p:cNvPr id="5" name="Group 4"/>
            <p:cNvGrpSpPr/>
            <p:nvPr/>
          </p:nvGrpSpPr>
          <p:grpSpPr>
            <a:xfrm>
              <a:off x="3870232" y="1143000"/>
              <a:ext cx="5150266" cy="4976445"/>
              <a:chOff x="3870232" y="1143000"/>
              <a:chExt cx="5150266" cy="4976445"/>
            </a:xfrm>
          </p:grpSpPr>
          <p:pic>
            <p:nvPicPr>
              <p:cNvPr id="4098" name="Picture 2" descr="C:\Users\knigjx\AppData\Local\Microsoft\Windows\Temporary Internet Files\Content.IE5\G79EC0SX\lemmling-Blank-sticky-no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0232" y="1143000"/>
                <a:ext cx="5150266" cy="4976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176746">
                <a:off x="4364018" y="1812660"/>
                <a:ext cx="3729937" cy="3608680"/>
              </a:xfrm>
              <a:prstGeom prst="rect">
                <a:avLst/>
              </a:prstGeom>
              <a:noFill/>
            </p:spPr>
            <p:txBody>
              <a:bodyPr wrap="square" rtlCol="0">
                <a:spAutoFit/>
              </a:bodyPr>
              <a:lstStyle/>
              <a:p>
                <a:pPr defTabSz="914400">
                  <a:lnSpc>
                    <a:spcPct val="95000"/>
                  </a:lnSpc>
                  <a:spcBef>
                    <a:spcPts val="600"/>
                  </a:spcBef>
                </a:pPr>
                <a:r>
                  <a:rPr lang="en-US" sz="2300" dirty="0" smtClean="0">
                    <a:solidFill>
                      <a:srgbClr val="595959"/>
                    </a:solidFill>
                  </a:rPr>
                  <a:t>“There is no science to creativity.  It is about taking intelligent risks, tolerating mistakes, respecting boundaries, and more important, having the right people in place to make the right choices.”</a:t>
                </a:r>
              </a:p>
              <a:p>
                <a:pPr defTabSz="914400">
                  <a:lnSpc>
                    <a:spcPct val="95000"/>
                  </a:lnSpc>
                  <a:spcBef>
                    <a:spcPts val="600"/>
                  </a:spcBef>
                </a:pPr>
                <a:endParaRPr lang="en-US" sz="2300" dirty="0">
                  <a:solidFill>
                    <a:srgbClr val="595959"/>
                  </a:solidFill>
                </a:endParaRPr>
              </a:p>
              <a:p>
                <a:pPr defTabSz="914400">
                  <a:lnSpc>
                    <a:spcPct val="95000"/>
                  </a:lnSpc>
                  <a:spcBef>
                    <a:spcPts val="600"/>
                  </a:spcBef>
                </a:pPr>
                <a:r>
                  <a:rPr lang="en-US" sz="2300" dirty="0" smtClean="0">
                    <a:solidFill>
                      <a:srgbClr val="595959"/>
                    </a:solidFill>
                  </a:rPr>
                  <a:t>-- Bob </a:t>
                </a:r>
                <a:r>
                  <a:rPr lang="en-US" sz="2300" dirty="0" err="1" smtClean="0">
                    <a:solidFill>
                      <a:srgbClr val="595959"/>
                    </a:solidFill>
                  </a:rPr>
                  <a:t>Iger</a:t>
                </a:r>
                <a:r>
                  <a:rPr lang="en-US" sz="2300" dirty="0" smtClean="0">
                    <a:solidFill>
                      <a:srgbClr val="595959"/>
                    </a:solidFill>
                  </a:rPr>
                  <a:t>, CEO Disney </a:t>
                </a:r>
              </a:p>
            </p:txBody>
          </p:sp>
        </p:gr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8830"/>
            <a:stretch/>
          </p:blipFill>
          <p:spPr bwMode="auto">
            <a:xfrm rot="21151954">
              <a:off x="7449284" y="4023646"/>
              <a:ext cx="1016124" cy="112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2"/>
          </p:nvPr>
        </p:nvSpPr>
        <p:spPr/>
        <p:txBody>
          <a:bodyPr/>
          <a:lstStyle/>
          <a:p>
            <a:fld id="{3D9013DF-D467-468E-B03F-D153019A849C}" type="slidenum">
              <a:rPr lang="en-US" smtClean="0">
                <a:solidFill>
                  <a:srgbClr val="2372B9"/>
                </a:solidFill>
              </a:rPr>
              <a:pPr/>
              <a:t>39</a:t>
            </a:fld>
            <a:endParaRPr lang="en-US">
              <a:solidFill>
                <a:srgbClr val="2372B9"/>
              </a:solidFill>
            </a:endParaRPr>
          </a:p>
        </p:txBody>
      </p:sp>
    </p:spTree>
    <p:extLst>
      <p:ext uri="{BB962C8B-B14F-4D97-AF65-F5344CB8AC3E}">
        <p14:creationId xmlns:p14="http://schemas.microsoft.com/office/powerpoint/2010/main" val="195179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Icebreaker – Build a Tower</a:t>
            </a:r>
            <a:endParaRPr lang="en-US" dirty="0"/>
          </a:p>
        </p:txBody>
      </p:sp>
      <p:sp>
        <p:nvSpPr>
          <p:cNvPr id="3" name="Content Placeholder 2"/>
          <p:cNvSpPr>
            <a:spLocks noGrp="1"/>
          </p:cNvSpPr>
          <p:nvPr>
            <p:ph idx="1"/>
          </p:nvPr>
        </p:nvSpPr>
        <p:spPr/>
        <p:txBody>
          <a:bodyPr/>
          <a:lstStyle/>
          <a:p>
            <a:r>
              <a:rPr lang="en-US" dirty="0" smtClean="0"/>
              <a:t>Objective: Work as a group to build the tallest freestanding tower using the materials provided</a:t>
            </a:r>
          </a:p>
          <a:p>
            <a:r>
              <a:rPr lang="en-US" dirty="0" smtClean="0"/>
              <a:t>Time: 20 minutes </a:t>
            </a:r>
          </a:p>
          <a:p>
            <a:pPr marL="0" indent="0">
              <a:buNone/>
            </a:pPr>
            <a:endParaRPr lang="en-US" dirty="0"/>
          </a:p>
        </p:txBody>
      </p:sp>
    </p:spTree>
    <p:extLst>
      <p:ext uri="{BB962C8B-B14F-4D97-AF65-F5344CB8AC3E}">
        <p14:creationId xmlns:p14="http://schemas.microsoft.com/office/powerpoint/2010/main" val="1408575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of Innovation</a:t>
            </a:r>
            <a:endParaRPr lang="en-US"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q"/>
            </a:pPr>
            <a:r>
              <a:rPr lang="en-US" sz="2400" dirty="0" smtClean="0"/>
              <a:t>Can it be stifled?</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r>
              <a:rPr lang="en-US" sz="2400" dirty="0" smtClean="0"/>
              <a:t>Cultural antibodies:</a:t>
            </a:r>
          </a:p>
          <a:p>
            <a:pPr marL="685800" lvl="2" indent="-342900">
              <a:buFont typeface="Wingdings" panose="05000000000000000000" pitchFamily="2" charset="2"/>
              <a:buChar char="§"/>
            </a:pPr>
            <a:r>
              <a:rPr lang="en-US" sz="2400" dirty="0" smtClean="0"/>
              <a:t>Recurrent use of the word “but”</a:t>
            </a:r>
          </a:p>
          <a:p>
            <a:pPr marL="685800" lvl="2" indent="-342900">
              <a:buFont typeface="Wingdings" panose="05000000000000000000" pitchFamily="2" charset="2"/>
              <a:buChar char="§"/>
            </a:pPr>
            <a:r>
              <a:rPr lang="en-US" sz="2400" dirty="0" smtClean="0"/>
              <a:t>Over regulation / specification</a:t>
            </a:r>
          </a:p>
          <a:p>
            <a:pPr marL="685800" lvl="2" indent="-342900">
              <a:buFont typeface="Wingdings" panose="05000000000000000000" pitchFamily="2" charset="2"/>
              <a:buChar char="§"/>
            </a:pPr>
            <a:r>
              <a:rPr lang="en-US" sz="2400" dirty="0" smtClean="0"/>
              <a:t>Asking for preciseness</a:t>
            </a:r>
          </a:p>
          <a:p>
            <a:pPr marL="685800" lvl="2" indent="-342900">
              <a:buFont typeface="Wingdings" panose="05000000000000000000" pitchFamily="2" charset="2"/>
              <a:buChar char="§"/>
            </a:pPr>
            <a:r>
              <a:rPr lang="en-US" sz="2400" dirty="0" smtClean="0"/>
              <a:t>Lack of an appetite for miscues</a:t>
            </a:r>
          </a:p>
          <a:p>
            <a:pPr marL="685800" lvl="2" indent="-342900">
              <a:buFont typeface="Wingdings" panose="05000000000000000000" pitchFamily="2" charset="2"/>
              <a:buChar char="§"/>
            </a:pPr>
            <a:r>
              <a:rPr lang="en-US" sz="2400" dirty="0" smtClean="0"/>
              <a:t>Historical baggage</a:t>
            </a:r>
          </a:p>
          <a:p>
            <a:pPr marL="685800" lvl="2" indent="-342900">
              <a:buFont typeface="Wingdings" panose="05000000000000000000" pitchFamily="2" charset="2"/>
              <a:buChar char="§"/>
            </a:pPr>
            <a:r>
              <a:rPr lang="en-US" sz="2400" dirty="0" smtClean="0"/>
              <a:t>Not tied to operations</a:t>
            </a:r>
          </a:p>
          <a:p>
            <a:pPr marL="285750" indent="-285750">
              <a:buFont typeface="Wingdings" panose="05000000000000000000" pitchFamily="2" charset="2"/>
              <a:buChar char="q"/>
            </a:pPr>
            <a:endParaRPr lang="en-US" sz="2400" dirty="0"/>
          </a:p>
        </p:txBody>
      </p:sp>
      <p:grpSp>
        <p:nvGrpSpPr>
          <p:cNvPr id="6" name="Group 5"/>
          <p:cNvGrpSpPr/>
          <p:nvPr/>
        </p:nvGrpSpPr>
        <p:grpSpPr>
          <a:xfrm>
            <a:off x="4648200" y="1295400"/>
            <a:ext cx="4020207" cy="3886200"/>
            <a:chOff x="4648200" y="1295400"/>
            <a:chExt cx="4020207" cy="3886200"/>
          </a:xfrm>
        </p:grpSpPr>
        <p:pic>
          <p:nvPicPr>
            <p:cNvPr id="5124" name="Picture 4" descr="C:\Users\knigjx\AppData\Local\Microsoft\Windows\Temporary Internet Files\Content.IE5\5MRMO4W8\large-Blank-sticky-note-33.3-909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020207"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63976">
              <a:off x="5237788" y="1795640"/>
              <a:ext cx="2563545" cy="2677656"/>
            </a:xfrm>
            <a:prstGeom prst="rect">
              <a:avLst/>
            </a:prstGeom>
            <a:noFill/>
          </p:spPr>
          <p:txBody>
            <a:bodyPr wrap="square" rtlCol="0">
              <a:spAutoFit/>
            </a:bodyPr>
            <a:lstStyle/>
            <a:p>
              <a:pPr defTabSz="914400"/>
              <a:r>
                <a:rPr lang="en-US" sz="2800" i="1" dirty="0">
                  <a:solidFill>
                    <a:srgbClr val="595959"/>
                  </a:solidFill>
                </a:rPr>
                <a:t>“Big ideas are little ideas that </a:t>
              </a:r>
              <a:r>
                <a:rPr lang="en-US" sz="2800" i="1" dirty="0" smtClean="0">
                  <a:solidFill>
                    <a:srgbClr val="595959"/>
                  </a:solidFill>
                </a:rPr>
                <a:t>no one </a:t>
              </a:r>
              <a:r>
                <a:rPr lang="en-US" sz="2800" i="1" dirty="0">
                  <a:solidFill>
                    <a:srgbClr val="595959"/>
                  </a:solidFill>
                </a:rPr>
                <a:t>killed too soon. “</a:t>
              </a:r>
              <a:r>
                <a:rPr lang="en-US" sz="2800" dirty="0">
                  <a:solidFill>
                    <a:srgbClr val="595959"/>
                  </a:solidFill>
                </a:rPr>
                <a:t> </a:t>
              </a:r>
              <a:endParaRPr lang="en-US" sz="2800" dirty="0" smtClean="0">
                <a:solidFill>
                  <a:srgbClr val="595959"/>
                </a:solidFill>
              </a:endParaRPr>
            </a:p>
            <a:p>
              <a:pPr defTabSz="914400"/>
              <a:endParaRPr lang="en-US" sz="2800" dirty="0">
                <a:solidFill>
                  <a:srgbClr val="595959"/>
                </a:solidFill>
              </a:endParaRPr>
            </a:p>
            <a:p>
              <a:pPr defTabSz="914400"/>
              <a:r>
                <a:rPr lang="en-US" sz="2800" dirty="0" smtClean="0">
                  <a:solidFill>
                    <a:srgbClr val="595959"/>
                  </a:solidFill>
                </a:rPr>
                <a:t>– </a:t>
              </a:r>
              <a:r>
                <a:rPr lang="en-US" sz="2800" dirty="0">
                  <a:solidFill>
                    <a:srgbClr val="595959"/>
                  </a:solidFill>
                </a:rPr>
                <a:t>Seth Godin</a:t>
              </a:r>
            </a:p>
          </p:txBody>
        </p:sp>
      </p:grpSp>
      <p:sp>
        <p:nvSpPr>
          <p:cNvPr id="5" name="Slide Number Placeholder 4"/>
          <p:cNvSpPr>
            <a:spLocks noGrp="1"/>
          </p:cNvSpPr>
          <p:nvPr>
            <p:ph type="sldNum" sz="quarter" idx="12"/>
          </p:nvPr>
        </p:nvSpPr>
        <p:spPr/>
        <p:txBody>
          <a:bodyPr/>
          <a:lstStyle/>
          <a:p>
            <a:fld id="{3D9013DF-D467-468E-B03F-D153019A849C}" type="slidenum">
              <a:rPr lang="en-US" smtClean="0">
                <a:solidFill>
                  <a:srgbClr val="2372B9"/>
                </a:solidFill>
              </a:rPr>
              <a:pPr/>
              <a:t>40</a:t>
            </a:fld>
            <a:endParaRPr lang="en-US">
              <a:solidFill>
                <a:srgbClr val="2372B9"/>
              </a:solidFill>
            </a:endParaRPr>
          </a:p>
        </p:txBody>
      </p:sp>
    </p:spTree>
    <p:extLst>
      <p:ext uri="{BB962C8B-B14F-4D97-AF65-F5344CB8AC3E}">
        <p14:creationId xmlns:p14="http://schemas.microsoft.com/office/powerpoint/2010/main" val="18211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engagement check</a:t>
            </a:r>
            <a:endParaRPr lang="en-US" dirty="0"/>
          </a:p>
        </p:txBody>
      </p:sp>
      <p:sp>
        <p:nvSpPr>
          <p:cNvPr id="3" name="Content Placeholder 2"/>
          <p:cNvSpPr>
            <a:spLocks noGrp="1"/>
          </p:cNvSpPr>
          <p:nvPr>
            <p:ph idx="1"/>
          </p:nvPr>
        </p:nvSpPr>
        <p:spPr>
          <a:xfrm>
            <a:off x="363538" y="998806"/>
            <a:ext cx="5481457" cy="2112884"/>
          </a:xfrm>
        </p:spPr>
        <p:txBody>
          <a:bodyPr/>
          <a:lstStyle/>
          <a:p>
            <a:pPr marL="285750" indent="-285750">
              <a:buFont typeface="Arial" panose="020B0604020202020204" pitchFamily="34" charset="0"/>
              <a:buChar char="•"/>
            </a:pPr>
            <a:r>
              <a:rPr lang="en-US" sz="2000" dirty="0" smtClean="0"/>
              <a:t>Get out your mobile phone</a:t>
            </a:r>
          </a:p>
          <a:p>
            <a:pPr marL="285750" indent="-285750">
              <a:buFont typeface="Arial" panose="020B0604020202020204" pitchFamily="34" charset="0"/>
              <a:buChar char="•"/>
            </a:pPr>
            <a:r>
              <a:rPr lang="en-US" sz="2000" dirty="0" smtClean="0"/>
              <a:t>No referring to a laptop or iPad for help</a:t>
            </a:r>
          </a:p>
          <a:p>
            <a:pPr marL="285750" indent="-285750">
              <a:buFont typeface="Arial" panose="020B0604020202020204" pitchFamily="34" charset="0"/>
              <a:buChar char="•"/>
            </a:pPr>
            <a:r>
              <a:rPr lang="en-US" sz="2000" dirty="0" smtClean="0"/>
              <a:t>No checking with your neighbor</a:t>
            </a:r>
          </a:p>
          <a:p>
            <a:pPr marL="285750" indent="-285750">
              <a:buFont typeface="Arial" panose="020B0604020202020204" pitchFamily="34" charset="0"/>
              <a:buChar char="•"/>
            </a:pPr>
            <a:r>
              <a:rPr lang="en-US" sz="2000" dirty="0" smtClean="0"/>
              <a:t>Responses are anonymous</a:t>
            </a:r>
          </a:p>
          <a:p>
            <a:pPr marL="285750" indent="-285750">
              <a:buFont typeface="Arial" panose="020B0604020202020204" pitchFamily="34" charset="0"/>
              <a:buChar char="•"/>
            </a:pPr>
            <a:r>
              <a:rPr lang="en-US" sz="2000" dirty="0" smtClean="0"/>
              <a:t>You will send a unique code corresponding to your answer to the same number (22333) for each question</a:t>
            </a:r>
            <a:endParaRPr lang="en-US" sz="2000" dirty="0"/>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41</a:t>
            </a:fld>
            <a:endParaRPr lang="en-US" dirty="0">
              <a:solidFill>
                <a:srgbClr val="2372B9"/>
              </a:solidFill>
            </a:endParaRPr>
          </a:p>
        </p:txBody>
      </p:sp>
      <p:pic>
        <p:nvPicPr>
          <p:cNvPr id="1028" name="Picture 4" descr="C:\Users\knigjx\AppData\Local\Microsoft\Windows\Temporary Internet Files\Content.IE5\11KPTBH1\i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4967">
            <a:off x="1226096" y="3733536"/>
            <a:ext cx="234888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nigjx\AppData\Local\Microsoft\Windows\Temporary Internet Files\Content.IE5\064VUA38\Samsung-Galaxy-V-fro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884" y="4217159"/>
            <a:ext cx="2056682" cy="1192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nigjx\AppData\Local\Microsoft\Windows\Temporary Internet Files\Content.IE5\G79EC0SX\blackberry-bold-yellow_rbeeb_48-300x236[1].jpg"/>
          <p:cNvPicPr>
            <a:picLocks noChangeAspect="1" noChangeArrowheads="1"/>
          </p:cNvPicPr>
          <p:nvPr/>
        </p:nvPicPr>
        <p:blipFill rotWithShape="1">
          <a:blip r:embed="rId5">
            <a:extLst>
              <a:ext uri="{28A0092B-C50C-407E-A947-70E740481C1C}">
                <a14:useLocalDpi xmlns:a14="http://schemas.microsoft.com/office/drawing/2010/main" val="0"/>
              </a:ext>
            </a:extLst>
          </a:blip>
          <a:srcRect l="-53613" r="55957"/>
          <a:stretch/>
        </p:blipFill>
        <p:spPr bwMode="auto">
          <a:xfrm rot="843409">
            <a:off x="4416245" y="3689647"/>
            <a:ext cx="28575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nigjx\AppData\Local\Microsoft\Windows\Temporary Internet Files\Content.IE5\G79EC0SX\check-mar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4995" y="1416050"/>
            <a:ext cx="1704518" cy="169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1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a:t>
            </a:r>
            <a:endParaRPr lang="en-US"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sz="2400" dirty="0" smtClean="0"/>
              <a:t>Understand what your company expects from innovation</a:t>
            </a:r>
          </a:p>
          <a:p>
            <a:pPr marL="628650" lvl="2" indent="-285750"/>
            <a:r>
              <a:rPr lang="en-US" sz="2400" dirty="0" smtClean="0"/>
              <a:t>What business problems should it be focused on?</a:t>
            </a:r>
          </a:p>
          <a:p>
            <a:pPr marL="628650" lvl="2" indent="-285750"/>
            <a:r>
              <a:rPr lang="en-US" sz="2400" dirty="0" smtClean="0"/>
              <a:t>Do these vary by location, functional area or discipline?</a:t>
            </a:r>
          </a:p>
          <a:p>
            <a:pPr marL="285750" indent="-285750">
              <a:buFont typeface="Arial" panose="020B0604020202020204" pitchFamily="34" charset="0"/>
              <a:buChar char="•"/>
            </a:pPr>
            <a:r>
              <a:rPr lang="en-US" sz="2400" dirty="0" smtClean="0"/>
              <a:t>Educate yourself on innovation: process &amp; techniques </a:t>
            </a:r>
          </a:p>
          <a:p>
            <a:pPr marL="285750" indent="-285750">
              <a:buFont typeface="Arial" panose="020B0604020202020204" pitchFamily="34" charset="0"/>
              <a:buChar char="•"/>
            </a:pPr>
            <a:r>
              <a:rPr lang="en-US" sz="2400" dirty="0" smtClean="0"/>
              <a:t>Recognize and reward innovative behaviors </a:t>
            </a:r>
          </a:p>
          <a:p>
            <a:pPr marL="285750" indent="-285750">
              <a:buFont typeface="Arial" panose="020B0604020202020204" pitchFamily="34" charset="0"/>
              <a:buChar char="•"/>
            </a:pPr>
            <a:r>
              <a:rPr lang="en-US" sz="2400" dirty="0" smtClean="0"/>
              <a:t>Lead by example</a:t>
            </a:r>
          </a:p>
          <a:p>
            <a:pPr marL="285750" indent="-285750">
              <a:buFont typeface="Arial" panose="020B0604020202020204" pitchFamily="34" charset="0"/>
              <a:buChar char="•"/>
            </a:pPr>
            <a:r>
              <a:rPr lang="en-US" sz="2400" dirty="0" smtClean="0"/>
              <a:t>Use whatever process or framework you have to champion innovative ideas</a:t>
            </a:r>
          </a:p>
          <a:p>
            <a:pPr marL="628650" lvl="2" indent="-285750"/>
            <a:r>
              <a:rPr lang="en-US" sz="2400" dirty="0" smtClean="0"/>
              <a:t>Take appropriate risks with good ideas</a:t>
            </a:r>
          </a:p>
          <a:p>
            <a:pPr marL="628650" lvl="2" indent="-285750"/>
            <a:r>
              <a:rPr lang="en-US" sz="2400" dirty="0" smtClean="0"/>
              <a:t>Don’t let one “No” derail an idea</a:t>
            </a:r>
            <a:endParaRPr lang="en-US" sz="2400" dirty="0"/>
          </a:p>
        </p:txBody>
      </p:sp>
      <p:sp>
        <p:nvSpPr>
          <p:cNvPr id="3" name="Slide Number Placeholder 2"/>
          <p:cNvSpPr>
            <a:spLocks noGrp="1"/>
          </p:cNvSpPr>
          <p:nvPr>
            <p:ph type="sldNum" sz="quarter" idx="12"/>
          </p:nvPr>
        </p:nvSpPr>
        <p:spPr/>
        <p:txBody>
          <a:bodyPr/>
          <a:lstStyle/>
          <a:p>
            <a:fld id="{2ED86176-D6A4-43D8-BE13-F18245AD9D39}" type="slidenum">
              <a:rPr lang="en-US" smtClean="0">
                <a:solidFill>
                  <a:srgbClr val="2372B9"/>
                </a:solidFill>
              </a:rPr>
              <a:pPr/>
              <a:t>42</a:t>
            </a:fld>
            <a:endParaRPr lang="en-US" dirty="0">
              <a:solidFill>
                <a:srgbClr val="2372B9"/>
              </a:solidFill>
            </a:endParaRPr>
          </a:p>
        </p:txBody>
      </p:sp>
      <p:pic>
        <p:nvPicPr>
          <p:cNvPr id="2051" name="Picture 3" descr="C:\Users\KNIGJX\AppData\Local\Microsoft\Windows\Temporary Internet Files\Content.IE5\DXK0U71E\ac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455" y="4372303"/>
            <a:ext cx="1905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NIGJX\AppData\Local\Microsoft\Windows\Temporary Internet Files\Content.IE5\XWXVDMR0\1433410999_Take-Ac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889" y="4875486"/>
            <a:ext cx="2643352" cy="198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0288" y="1785776"/>
            <a:ext cx="7264596" cy="1815882"/>
          </a:xfrm>
          <a:prstGeom prst="rect">
            <a:avLst/>
          </a:prstGeom>
        </p:spPr>
        <p:txBody>
          <a:bodyPr wrap="square">
            <a:spAutoFit/>
          </a:bodyPr>
          <a:lstStyle/>
          <a:p>
            <a:pPr algn="ctr" defTabSz="914400"/>
            <a:r>
              <a:rPr lang="en-US" sz="2000" i="1" dirty="0" smtClean="0">
                <a:solidFill>
                  <a:srgbClr val="A1ADB5">
                    <a:lumMod val="50000"/>
                  </a:srgbClr>
                </a:solidFill>
                <a:effectLst>
                  <a:glow rad="101600">
                    <a:srgbClr val="F99B2F">
                      <a:alpha val="19000"/>
                    </a:srgbClr>
                  </a:glow>
                </a:effectLst>
              </a:rPr>
              <a:t>“At </a:t>
            </a:r>
            <a:r>
              <a:rPr lang="en-US" sz="2000" i="1" dirty="0">
                <a:solidFill>
                  <a:srgbClr val="A1ADB5">
                    <a:lumMod val="50000"/>
                  </a:srgbClr>
                </a:solidFill>
                <a:effectLst>
                  <a:glow rad="101600">
                    <a:srgbClr val="F99B2F">
                      <a:alpha val="19000"/>
                    </a:srgbClr>
                  </a:glow>
                </a:effectLst>
              </a:rPr>
              <a:t>Exelon, </a:t>
            </a:r>
            <a:r>
              <a:rPr lang="en-US" sz="2000" i="1" dirty="0" smtClean="0">
                <a:solidFill>
                  <a:srgbClr val="A1ADB5">
                    <a:lumMod val="50000"/>
                  </a:srgbClr>
                </a:solidFill>
                <a:effectLst>
                  <a:glow rad="101600">
                    <a:srgbClr val="F99B2F">
                      <a:alpha val="19000"/>
                    </a:srgbClr>
                  </a:glow>
                </a:effectLst>
              </a:rPr>
              <a:t>identifying </a:t>
            </a:r>
            <a:r>
              <a:rPr lang="en-US" sz="2000" i="1" dirty="0">
                <a:solidFill>
                  <a:srgbClr val="A1ADB5">
                    <a:lumMod val="50000"/>
                  </a:srgbClr>
                </a:solidFill>
                <a:effectLst>
                  <a:glow rad="101600">
                    <a:srgbClr val="F99B2F">
                      <a:alpha val="19000"/>
                    </a:srgbClr>
                  </a:glow>
                </a:effectLst>
              </a:rPr>
              <a:t>technologies that are about to emerge and leading the change </a:t>
            </a:r>
            <a:endParaRPr lang="en-US" sz="2000" i="1" dirty="0" smtClean="0">
              <a:solidFill>
                <a:srgbClr val="A1ADB5">
                  <a:lumMod val="50000"/>
                </a:srgbClr>
              </a:solidFill>
              <a:effectLst>
                <a:glow rad="101600">
                  <a:srgbClr val="F99B2F">
                    <a:alpha val="19000"/>
                  </a:srgbClr>
                </a:glow>
              </a:effectLst>
            </a:endParaRPr>
          </a:p>
          <a:p>
            <a:pPr algn="ctr" defTabSz="914400"/>
            <a:r>
              <a:rPr lang="en-US" sz="2000" i="1" dirty="0" smtClean="0">
                <a:solidFill>
                  <a:srgbClr val="A1ADB5">
                    <a:lumMod val="50000"/>
                  </a:srgbClr>
                </a:solidFill>
                <a:effectLst>
                  <a:glow rad="101600">
                    <a:srgbClr val="F99B2F">
                      <a:alpha val="19000"/>
                    </a:srgbClr>
                  </a:glow>
                </a:effectLst>
              </a:rPr>
              <a:t>– </a:t>
            </a:r>
            <a:r>
              <a:rPr lang="en-US" sz="2000" i="1" dirty="0">
                <a:solidFill>
                  <a:srgbClr val="A1ADB5">
                    <a:lumMod val="50000"/>
                  </a:srgbClr>
                </a:solidFill>
                <a:effectLst>
                  <a:glow rad="101600">
                    <a:srgbClr val="F99B2F">
                      <a:alpha val="19000"/>
                    </a:srgbClr>
                  </a:glow>
                </a:effectLst>
              </a:rPr>
              <a:t>rather than reacting to them </a:t>
            </a:r>
            <a:r>
              <a:rPr lang="en-US" sz="2000" i="1" dirty="0" smtClean="0">
                <a:solidFill>
                  <a:srgbClr val="A1ADB5">
                    <a:lumMod val="50000"/>
                  </a:srgbClr>
                </a:solidFill>
                <a:effectLst>
                  <a:glow rad="101600">
                    <a:srgbClr val="F99B2F">
                      <a:alpha val="19000"/>
                    </a:srgbClr>
                  </a:glow>
                </a:effectLst>
              </a:rPr>
              <a:t>–</a:t>
            </a:r>
          </a:p>
          <a:p>
            <a:pPr algn="ctr" defTabSz="914400"/>
            <a:r>
              <a:rPr lang="en-US" sz="2000" i="1" dirty="0" smtClean="0">
                <a:solidFill>
                  <a:srgbClr val="A1ADB5">
                    <a:lumMod val="50000"/>
                  </a:srgbClr>
                </a:solidFill>
                <a:effectLst>
                  <a:glow rad="101600">
                    <a:srgbClr val="F99B2F">
                      <a:alpha val="19000"/>
                    </a:srgbClr>
                  </a:glow>
                </a:effectLst>
              </a:rPr>
              <a:t> is </a:t>
            </a:r>
            <a:r>
              <a:rPr lang="en-US" sz="2000" i="1" dirty="0">
                <a:solidFill>
                  <a:srgbClr val="A1ADB5">
                    <a:lumMod val="50000"/>
                  </a:srgbClr>
                </a:solidFill>
                <a:effectLst>
                  <a:glow rad="101600">
                    <a:srgbClr val="F99B2F">
                      <a:alpha val="19000"/>
                    </a:srgbClr>
                  </a:glow>
                </a:effectLst>
              </a:rPr>
              <a:t>at the core of our mission</a:t>
            </a:r>
            <a:r>
              <a:rPr lang="en-US" sz="2000" i="1" dirty="0" smtClean="0">
                <a:solidFill>
                  <a:srgbClr val="A1ADB5">
                    <a:lumMod val="50000"/>
                  </a:srgbClr>
                </a:solidFill>
                <a:effectLst>
                  <a:glow rad="101600">
                    <a:srgbClr val="F99B2F">
                      <a:alpha val="19000"/>
                    </a:srgbClr>
                  </a:glow>
                </a:effectLst>
              </a:rPr>
              <a:t>.”</a:t>
            </a:r>
          </a:p>
          <a:p>
            <a:pPr algn="ctr" defTabSz="914400"/>
            <a:r>
              <a:rPr lang="en-US" i="1" dirty="0" smtClean="0">
                <a:solidFill>
                  <a:srgbClr val="A1ADB5">
                    <a:lumMod val="50000"/>
                  </a:srgbClr>
                </a:solidFill>
                <a:effectLst>
                  <a:glow rad="101600">
                    <a:srgbClr val="F99B2F">
                      <a:alpha val="19000"/>
                    </a:srgbClr>
                  </a:glow>
                </a:effectLst>
              </a:rPr>
              <a:t>- Chris Crane  </a:t>
            </a:r>
            <a:endParaRPr lang="en-US" sz="2000" i="1" dirty="0" smtClean="0">
              <a:solidFill>
                <a:srgbClr val="A1ADB5">
                  <a:lumMod val="50000"/>
                </a:srgbClr>
              </a:solidFill>
              <a:effectLst>
                <a:glow rad="101600">
                  <a:srgbClr val="F99B2F">
                    <a:alpha val="19000"/>
                  </a:srgbClr>
                </a:glow>
              </a:effectLst>
            </a:endParaRPr>
          </a:p>
          <a:p>
            <a:pPr algn="ctr" defTabSz="914400"/>
            <a:r>
              <a:rPr lang="en-US" sz="1400" i="1" dirty="0" smtClean="0">
                <a:solidFill>
                  <a:srgbClr val="A1ADB5">
                    <a:lumMod val="50000"/>
                  </a:srgbClr>
                </a:solidFill>
                <a:effectLst>
                  <a:glow rad="101600">
                    <a:srgbClr val="F99B2F">
                      <a:alpha val="19000"/>
                    </a:srgbClr>
                  </a:glow>
                </a:effectLst>
              </a:rPr>
              <a:t>EEI March/April 2015 </a:t>
            </a:r>
            <a:endParaRPr lang="en-US" sz="1400" i="1" dirty="0">
              <a:solidFill>
                <a:srgbClr val="A1ADB5">
                  <a:lumMod val="50000"/>
                </a:srgbClr>
              </a:solidFill>
              <a:effectLst>
                <a:glow rad="101600">
                  <a:srgbClr val="F99B2F">
                    <a:alpha val="19000"/>
                  </a:srgbClr>
                </a:glow>
              </a:effectLst>
            </a:endParaRPr>
          </a:p>
        </p:txBody>
      </p:sp>
      <p:sp>
        <p:nvSpPr>
          <p:cNvPr id="3" name="Title 2"/>
          <p:cNvSpPr>
            <a:spLocks noGrp="1"/>
          </p:cNvSpPr>
          <p:nvPr>
            <p:ph type="title"/>
          </p:nvPr>
        </p:nvSpPr>
        <p:spPr/>
        <p:txBody>
          <a:bodyPr/>
          <a:lstStyle/>
          <a:p>
            <a:r>
              <a:rPr lang="en-US" dirty="0" smtClean="0"/>
              <a:t>Exelon’s Innovation Strategy</a:t>
            </a:r>
            <a:endParaRPr lang="en-US" dirty="0"/>
          </a:p>
        </p:txBody>
      </p:sp>
      <p:sp>
        <p:nvSpPr>
          <p:cNvPr id="4" name="Slide Number Placeholder 4"/>
          <p:cNvSpPr>
            <a:spLocks noGrp="1"/>
          </p:cNvSpPr>
          <p:nvPr>
            <p:ph type="sldNum" sz="quarter" idx="12"/>
          </p:nvPr>
        </p:nvSpPr>
        <p:spPr>
          <a:xfrm>
            <a:off x="363538" y="6624591"/>
            <a:ext cx="342433" cy="213088"/>
          </a:xfrm>
        </p:spPr>
        <p:txBody>
          <a:bodyPr/>
          <a:lstStyle/>
          <a:p>
            <a:fld id="{2ED86176-D6A4-43D8-BE13-F18245AD9D39}" type="slidenum">
              <a:rPr lang="en-US" smtClean="0">
                <a:solidFill>
                  <a:srgbClr val="2372B9"/>
                </a:solidFill>
              </a:rPr>
              <a:pPr/>
              <a:t>43</a:t>
            </a:fld>
            <a:endParaRPr lang="en-US">
              <a:solidFill>
                <a:srgbClr val="2372B9"/>
              </a:solidFill>
            </a:endParaRPr>
          </a:p>
        </p:txBody>
      </p:sp>
    </p:spTree>
    <p:extLst>
      <p:ext uri="{BB962C8B-B14F-4D97-AF65-F5344CB8AC3E}">
        <p14:creationId xmlns:p14="http://schemas.microsoft.com/office/powerpoint/2010/main" val="81441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837" y="399471"/>
            <a:ext cx="5593080" cy="330200"/>
          </a:xfrm>
          <a:prstGeom prst="rect">
            <a:avLst/>
          </a:prstGeom>
        </p:spPr>
        <p:txBody>
          <a:bodyPr vert="horz" wrap="square" lIns="0" tIns="0" rIns="0" bIns="0" rtlCol="0">
            <a:spAutoFit/>
          </a:bodyPr>
          <a:lstStyle/>
          <a:p>
            <a:pPr marL="12700" defTabSz="914400">
              <a:tabLst>
                <a:tab pos="3631565" algn="l"/>
              </a:tabLst>
            </a:pPr>
            <a:r>
              <a:rPr sz="2400" b="1" spc="-15" dirty="0">
                <a:solidFill>
                  <a:srgbClr val="2372B9"/>
                </a:solidFill>
                <a:latin typeface="Franklin Gothic Demi"/>
                <a:cs typeface="Franklin Gothic Demi"/>
              </a:rPr>
              <a:t>Le</a:t>
            </a:r>
            <a:r>
              <a:rPr sz="2400" b="1" spc="-20" dirty="0">
                <a:solidFill>
                  <a:srgbClr val="2372B9"/>
                </a:solidFill>
                <a:latin typeface="Franklin Gothic Demi"/>
                <a:cs typeface="Franklin Gothic Demi"/>
              </a:rPr>
              <a:t>a</a:t>
            </a:r>
            <a:r>
              <a:rPr sz="2400" b="1" spc="-15" dirty="0">
                <a:solidFill>
                  <a:srgbClr val="2372B9"/>
                </a:solidFill>
                <a:latin typeface="Franklin Gothic Demi"/>
                <a:cs typeface="Franklin Gothic Demi"/>
              </a:rPr>
              <a:t>de</a:t>
            </a:r>
            <a:r>
              <a:rPr sz="2400" b="1" dirty="0">
                <a:solidFill>
                  <a:srgbClr val="2372B9"/>
                </a:solidFill>
                <a:latin typeface="Franklin Gothic Demi"/>
                <a:cs typeface="Franklin Gothic Demi"/>
              </a:rPr>
              <a:t>r</a:t>
            </a:r>
            <a:r>
              <a:rPr sz="2400" b="1" spc="-15" dirty="0">
                <a:solidFill>
                  <a:srgbClr val="2372B9"/>
                </a:solidFill>
                <a:latin typeface="Franklin Gothic Demi"/>
                <a:cs typeface="Franklin Gothic Demi"/>
              </a:rPr>
              <a:t>s</a:t>
            </a:r>
            <a:r>
              <a:rPr sz="2400" b="1" spc="25" dirty="0">
                <a:solidFill>
                  <a:srgbClr val="2372B9"/>
                </a:solidFill>
                <a:latin typeface="Franklin Gothic Demi"/>
                <a:cs typeface="Franklin Gothic Demi"/>
              </a:rPr>
              <a:t> </a:t>
            </a:r>
            <a:r>
              <a:rPr sz="2400" b="1" spc="-65" dirty="0">
                <a:solidFill>
                  <a:srgbClr val="2372B9"/>
                </a:solidFill>
                <a:latin typeface="Franklin Gothic Demi"/>
                <a:cs typeface="Franklin Gothic Demi"/>
              </a:rPr>
              <a:t>F</a:t>
            </a:r>
            <a:r>
              <a:rPr sz="2400" b="1" spc="-20" dirty="0">
                <a:solidFill>
                  <a:srgbClr val="2372B9"/>
                </a:solidFill>
                <a:latin typeface="Franklin Gothic Demi"/>
                <a:cs typeface="Franklin Gothic Demi"/>
              </a:rPr>
              <a:t>o</a:t>
            </a:r>
            <a:r>
              <a:rPr sz="2400" b="1" spc="10" dirty="0">
                <a:solidFill>
                  <a:srgbClr val="2372B9"/>
                </a:solidFill>
                <a:latin typeface="Franklin Gothic Demi"/>
                <a:cs typeface="Franklin Gothic Demi"/>
              </a:rPr>
              <a:t>s</a:t>
            </a:r>
            <a:r>
              <a:rPr sz="2400" b="1" spc="-30" dirty="0">
                <a:solidFill>
                  <a:srgbClr val="2372B9"/>
                </a:solidFill>
                <a:latin typeface="Franklin Gothic Demi"/>
                <a:cs typeface="Franklin Gothic Demi"/>
              </a:rPr>
              <a:t>t</a:t>
            </a:r>
            <a:r>
              <a:rPr sz="2400" b="1" spc="-15" dirty="0">
                <a:solidFill>
                  <a:srgbClr val="2372B9"/>
                </a:solidFill>
                <a:latin typeface="Franklin Gothic Demi"/>
                <a:cs typeface="Franklin Gothic Demi"/>
              </a:rPr>
              <a:t>er</a:t>
            </a:r>
            <a:r>
              <a:rPr sz="2400" b="1" spc="-10" dirty="0">
                <a:solidFill>
                  <a:srgbClr val="2372B9"/>
                </a:solidFill>
                <a:latin typeface="Franklin Gothic Demi"/>
                <a:cs typeface="Franklin Gothic Demi"/>
              </a:rPr>
              <a:t> </a:t>
            </a:r>
            <a:r>
              <a:rPr sz="2400" b="1" spc="-15" dirty="0">
                <a:solidFill>
                  <a:srgbClr val="2372B9"/>
                </a:solidFill>
                <a:latin typeface="Franklin Gothic Demi"/>
                <a:cs typeface="Franklin Gothic Demi"/>
              </a:rPr>
              <a:t>Inn</a:t>
            </a:r>
            <a:r>
              <a:rPr sz="2400" b="1" spc="-40" dirty="0">
                <a:solidFill>
                  <a:srgbClr val="2372B9"/>
                </a:solidFill>
                <a:latin typeface="Franklin Gothic Demi"/>
                <a:cs typeface="Franklin Gothic Demi"/>
              </a:rPr>
              <a:t>o</a:t>
            </a:r>
            <a:r>
              <a:rPr sz="2400" b="1" spc="-55" dirty="0">
                <a:solidFill>
                  <a:srgbClr val="2372B9"/>
                </a:solidFill>
                <a:latin typeface="Franklin Gothic Demi"/>
                <a:cs typeface="Franklin Gothic Demi"/>
              </a:rPr>
              <a:t>v</a:t>
            </a:r>
            <a:r>
              <a:rPr sz="2400" b="1" spc="-20" dirty="0">
                <a:solidFill>
                  <a:srgbClr val="2372B9"/>
                </a:solidFill>
                <a:latin typeface="Franklin Gothic Demi"/>
                <a:cs typeface="Franklin Gothic Demi"/>
              </a:rPr>
              <a:t>atio</a:t>
            </a:r>
            <a:r>
              <a:rPr sz="2400" b="1" spc="-15" dirty="0">
                <a:solidFill>
                  <a:srgbClr val="2372B9"/>
                </a:solidFill>
                <a:latin typeface="Franklin Gothic Demi"/>
                <a:cs typeface="Franklin Gothic Demi"/>
              </a:rPr>
              <a:t>n</a:t>
            </a:r>
            <a:r>
              <a:rPr sz="2400" b="1" dirty="0">
                <a:solidFill>
                  <a:srgbClr val="2372B9"/>
                </a:solidFill>
                <a:latin typeface="Franklin Gothic Demi"/>
                <a:cs typeface="Franklin Gothic Demi"/>
              </a:rPr>
              <a:t>	</a:t>
            </a:r>
            <a:r>
              <a:rPr sz="2400" b="1" spc="-15" dirty="0">
                <a:solidFill>
                  <a:srgbClr val="2372B9"/>
                </a:solidFill>
                <a:latin typeface="Franklin Gothic Demi"/>
                <a:cs typeface="Franklin Gothic Demi"/>
              </a:rPr>
              <a:t>(Wh</a:t>
            </a:r>
            <a:r>
              <a:rPr sz="2400" b="1" spc="-20" dirty="0">
                <a:solidFill>
                  <a:srgbClr val="2372B9"/>
                </a:solidFill>
                <a:latin typeface="Franklin Gothic Demi"/>
                <a:cs typeface="Franklin Gothic Demi"/>
              </a:rPr>
              <a:t>a</a:t>
            </a:r>
            <a:r>
              <a:rPr sz="2400" b="1" spc="-10" dirty="0">
                <a:solidFill>
                  <a:srgbClr val="2372B9"/>
                </a:solidFill>
                <a:latin typeface="Franklin Gothic Demi"/>
                <a:cs typeface="Franklin Gothic Demi"/>
              </a:rPr>
              <a:t>t</a:t>
            </a:r>
            <a:r>
              <a:rPr sz="2400" b="1" spc="-5" dirty="0">
                <a:solidFill>
                  <a:srgbClr val="2372B9"/>
                </a:solidFill>
                <a:latin typeface="Franklin Gothic Demi"/>
                <a:cs typeface="Franklin Gothic Demi"/>
              </a:rPr>
              <a:t> </a:t>
            </a:r>
            <a:r>
              <a:rPr sz="2400" b="1" spc="-15" dirty="0">
                <a:solidFill>
                  <a:srgbClr val="008D48"/>
                </a:solidFill>
                <a:latin typeface="Franklin Gothic Demi"/>
                <a:cs typeface="Franklin Gothic Demi"/>
              </a:rPr>
              <a:t>TO</a:t>
            </a:r>
            <a:r>
              <a:rPr sz="2400" b="1" dirty="0">
                <a:solidFill>
                  <a:srgbClr val="008D48"/>
                </a:solidFill>
                <a:latin typeface="Franklin Gothic Demi"/>
                <a:cs typeface="Franklin Gothic Demi"/>
              </a:rPr>
              <a:t> </a:t>
            </a:r>
            <a:r>
              <a:rPr sz="2400" b="1" spc="-15" dirty="0">
                <a:solidFill>
                  <a:srgbClr val="2372B9"/>
                </a:solidFill>
                <a:latin typeface="Franklin Gothic Demi"/>
                <a:cs typeface="Franklin Gothic Demi"/>
              </a:rPr>
              <a:t>d</a:t>
            </a:r>
            <a:r>
              <a:rPr sz="2400" b="1" spc="-20" dirty="0">
                <a:solidFill>
                  <a:srgbClr val="2372B9"/>
                </a:solidFill>
                <a:latin typeface="Franklin Gothic Demi"/>
                <a:cs typeface="Franklin Gothic Demi"/>
              </a:rPr>
              <a:t>o</a:t>
            </a:r>
            <a:r>
              <a:rPr sz="2400" b="1" spc="-25" dirty="0">
                <a:solidFill>
                  <a:srgbClr val="2372B9"/>
                </a:solidFill>
                <a:latin typeface="Franklin Gothic Demi"/>
                <a:cs typeface="Franklin Gothic Demi"/>
              </a:rPr>
              <a:t>…)</a:t>
            </a:r>
            <a:endParaRPr sz="2400">
              <a:solidFill>
                <a:srgbClr val="595959"/>
              </a:solidFill>
              <a:latin typeface="Franklin Gothic Demi"/>
              <a:cs typeface="Franklin Gothic Demi"/>
            </a:endParaRPr>
          </a:p>
        </p:txBody>
      </p:sp>
      <p:sp>
        <p:nvSpPr>
          <p:cNvPr id="3" name="object 3"/>
          <p:cNvSpPr txBox="1"/>
          <p:nvPr/>
        </p:nvSpPr>
        <p:spPr>
          <a:xfrm>
            <a:off x="460565" y="996035"/>
            <a:ext cx="4034154" cy="5369560"/>
          </a:xfrm>
          <a:prstGeom prst="rect">
            <a:avLst/>
          </a:prstGeom>
        </p:spPr>
        <p:txBody>
          <a:bodyPr vert="horz" wrap="square" lIns="0" tIns="0" rIns="0" bIns="0" rtlCol="0">
            <a:spAutoFit/>
          </a:bodyPr>
          <a:lstStyle/>
          <a:p>
            <a:pPr marL="12700" marR="785495" defTabSz="914400">
              <a:lnSpc>
                <a:spcPts val="2050"/>
              </a:lnSpc>
            </a:pPr>
            <a:r>
              <a:rPr spc="-65" dirty="0">
                <a:solidFill>
                  <a:srgbClr val="595958"/>
                </a:solidFill>
                <a:cs typeface="Franklin Gothic Book"/>
              </a:rPr>
              <a:t>A</a:t>
            </a:r>
            <a:r>
              <a:rPr spc="-20" dirty="0">
                <a:solidFill>
                  <a:srgbClr val="595958"/>
                </a:solidFill>
                <a:cs typeface="Franklin Gothic Book"/>
              </a:rPr>
              <a:t>v</a:t>
            </a:r>
            <a:r>
              <a:rPr spc="-10" dirty="0">
                <a:solidFill>
                  <a:srgbClr val="595958"/>
                </a:solidFill>
                <a:cs typeface="Franklin Gothic Book"/>
              </a:rPr>
              <a:t>o</a:t>
            </a:r>
            <a:r>
              <a:rPr spc="-5" dirty="0">
                <a:solidFill>
                  <a:srgbClr val="595958"/>
                </a:solidFill>
                <a:cs typeface="Franklin Gothic Book"/>
              </a:rPr>
              <a:t>i</a:t>
            </a:r>
            <a:r>
              <a:rPr spc="-10" dirty="0">
                <a:solidFill>
                  <a:srgbClr val="595958"/>
                </a:solidFill>
                <a:cs typeface="Franklin Gothic Book"/>
              </a:rPr>
              <a:t>d</a:t>
            </a:r>
            <a:r>
              <a:rPr spc="5" dirty="0">
                <a:solidFill>
                  <a:srgbClr val="595958"/>
                </a:solidFill>
                <a:cs typeface="Franklin Gothic Book"/>
              </a:rPr>
              <a:t> </a:t>
            </a:r>
            <a:r>
              <a:rPr spc="-15" dirty="0">
                <a:solidFill>
                  <a:srgbClr val="595958"/>
                </a:solidFill>
                <a:cs typeface="Franklin Gothic Book"/>
              </a:rPr>
              <a:t>p</a:t>
            </a:r>
            <a:r>
              <a:rPr spc="-20" dirty="0">
                <a:solidFill>
                  <a:srgbClr val="595958"/>
                </a:solidFill>
                <a:cs typeface="Franklin Gothic Book"/>
              </a:rPr>
              <a:t>r</a:t>
            </a:r>
            <a:r>
              <a:rPr spc="-15" dirty="0">
                <a:solidFill>
                  <a:srgbClr val="595958"/>
                </a:solidFill>
                <a:cs typeface="Franklin Gothic Book"/>
              </a:rPr>
              <a:t>ematu</a:t>
            </a:r>
            <a:r>
              <a:rPr spc="-20" dirty="0">
                <a:solidFill>
                  <a:srgbClr val="595958"/>
                </a:solidFill>
                <a:cs typeface="Franklin Gothic Book"/>
              </a:rPr>
              <a:t>r</a:t>
            </a:r>
            <a:r>
              <a:rPr spc="-10" dirty="0">
                <a:solidFill>
                  <a:srgbClr val="595958"/>
                </a:solidFill>
                <a:cs typeface="Franklin Gothic Book"/>
              </a:rPr>
              <a:t>e</a:t>
            </a:r>
            <a:r>
              <a:rPr dirty="0">
                <a:solidFill>
                  <a:srgbClr val="595958"/>
                </a:solidFill>
                <a:cs typeface="Franklin Gothic Book"/>
              </a:rPr>
              <a:t> </a:t>
            </a:r>
            <a:r>
              <a:rPr spc="-5" dirty="0">
                <a:solidFill>
                  <a:srgbClr val="595958"/>
                </a:solidFill>
                <a:cs typeface="Franklin Gothic Book"/>
              </a:rPr>
              <a:t>j</a:t>
            </a:r>
            <a:r>
              <a:rPr spc="-15" dirty="0">
                <a:solidFill>
                  <a:srgbClr val="595958"/>
                </a:solidFill>
                <a:cs typeface="Franklin Gothic Book"/>
              </a:rPr>
              <a:t>u</a:t>
            </a:r>
            <a:r>
              <a:rPr spc="-10" dirty="0">
                <a:solidFill>
                  <a:srgbClr val="595958"/>
                </a:solidFill>
                <a:cs typeface="Franklin Gothic Book"/>
              </a:rPr>
              <a:t>d</a:t>
            </a:r>
            <a:r>
              <a:rPr dirty="0">
                <a:solidFill>
                  <a:srgbClr val="595958"/>
                </a:solidFill>
                <a:cs typeface="Franklin Gothic Book"/>
              </a:rPr>
              <a:t>g</a:t>
            </a:r>
            <a:r>
              <a:rPr spc="-15" dirty="0">
                <a:solidFill>
                  <a:srgbClr val="595958"/>
                </a:solidFill>
                <a:cs typeface="Franklin Gothic Book"/>
              </a:rPr>
              <a:t>ment</a:t>
            </a:r>
            <a:r>
              <a:rPr spc="-10" dirty="0">
                <a:solidFill>
                  <a:srgbClr val="595958"/>
                </a:solidFill>
                <a:cs typeface="Franklin Gothic Book"/>
              </a:rPr>
              <a:t>s</a:t>
            </a:r>
            <a:r>
              <a:rPr spc="10" dirty="0">
                <a:solidFill>
                  <a:srgbClr val="595958"/>
                </a:solidFill>
                <a:cs typeface="Franklin Gothic Book"/>
              </a:rPr>
              <a:t> </a:t>
            </a:r>
            <a:r>
              <a:rPr dirty="0">
                <a:solidFill>
                  <a:srgbClr val="595958"/>
                </a:solidFill>
                <a:cs typeface="Franklin Gothic Book"/>
              </a:rPr>
              <a:t>wh</a:t>
            </a:r>
            <a:r>
              <a:rPr spc="-15" dirty="0">
                <a:solidFill>
                  <a:srgbClr val="595958"/>
                </a:solidFill>
                <a:cs typeface="Franklin Gothic Book"/>
              </a:rPr>
              <a:t>en</a:t>
            </a:r>
            <a:r>
              <a:rPr spc="-10" dirty="0">
                <a:solidFill>
                  <a:srgbClr val="595958"/>
                </a:solidFill>
                <a:cs typeface="Franklin Gothic Book"/>
              </a:rPr>
              <a:t> </a:t>
            </a:r>
            <a:r>
              <a:rPr spc="-50" dirty="0">
                <a:solidFill>
                  <a:srgbClr val="595958"/>
                </a:solidFill>
                <a:cs typeface="Franklin Gothic Book"/>
              </a:rPr>
              <a:t>e</a:t>
            </a:r>
            <a:r>
              <a:rPr spc="-10" dirty="0">
                <a:solidFill>
                  <a:srgbClr val="595958"/>
                </a:solidFill>
                <a:cs typeface="Franklin Gothic Book"/>
              </a:rPr>
              <a:t>v</a:t>
            </a:r>
            <a:r>
              <a:rPr spc="-15" dirty="0">
                <a:solidFill>
                  <a:srgbClr val="595958"/>
                </a:solidFill>
                <a:cs typeface="Franklin Gothic Book"/>
              </a:rPr>
              <a:t>aluat</a:t>
            </a:r>
            <a:r>
              <a:rPr spc="-5" dirty="0">
                <a:solidFill>
                  <a:srgbClr val="595958"/>
                </a:solidFill>
                <a:cs typeface="Franklin Gothic Book"/>
              </a:rPr>
              <a:t>in</a:t>
            </a:r>
            <a:r>
              <a:rPr dirty="0">
                <a:solidFill>
                  <a:srgbClr val="595958"/>
                </a:solidFill>
                <a:cs typeface="Franklin Gothic Book"/>
              </a:rPr>
              <a:t>g</a:t>
            </a:r>
            <a:r>
              <a:rPr spc="20" dirty="0">
                <a:solidFill>
                  <a:srgbClr val="595958"/>
                </a:solidFill>
                <a:cs typeface="Franklin Gothic Book"/>
              </a:rPr>
              <a:t> </a:t>
            </a:r>
            <a:r>
              <a:rPr spc="-15" dirty="0">
                <a:solidFill>
                  <a:srgbClr val="595958"/>
                </a:solidFill>
                <a:cs typeface="Franklin Gothic Book"/>
              </a:rPr>
              <a:t>n</a:t>
            </a:r>
            <a:r>
              <a:rPr spc="-50" dirty="0">
                <a:solidFill>
                  <a:srgbClr val="595958"/>
                </a:solidFill>
                <a:cs typeface="Franklin Gothic Book"/>
              </a:rPr>
              <a:t>e</a:t>
            </a:r>
            <a:r>
              <a:rPr dirty="0">
                <a:solidFill>
                  <a:srgbClr val="595958"/>
                </a:solidFill>
                <a:cs typeface="Franklin Gothic Book"/>
              </a:rPr>
              <a:t>w</a:t>
            </a:r>
            <a:r>
              <a:rPr spc="10" dirty="0">
                <a:solidFill>
                  <a:srgbClr val="595958"/>
                </a:solidFill>
                <a:cs typeface="Franklin Gothic Book"/>
              </a:rPr>
              <a:t> </a:t>
            </a:r>
            <a:r>
              <a:rPr spc="-10" dirty="0">
                <a:solidFill>
                  <a:srgbClr val="595958"/>
                </a:solidFill>
                <a:cs typeface="Franklin Gothic Book"/>
              </a:rPr>
              <a:t>o</a:t>
            </a:r>
            <a:r>
              <a:rPr spc="-5" dirty="0">
                <a:solidFill>
                  <a:srgbClr val="595958"/>
                </a:solidFill>
                <a:cs typeface="Franklin Gothic Book"/>
              </a:rPr>
              <a:t>p</a:t>
            </a:r>
            <a:r>
              <a:rPr spc="-15" dirty="0">
                <a:solidFill>
                  <a:srgbClr val="595958"/>
                </a:solidFill>
                <a:cs typeface="Franklin Gothic Book"/>
              </a:rPr>
              <a:t>t</a:t>
            </a:r>
            <a:r>
              <a:rPr spc="-5" dirty="0">
                <a:solidFill>
                  <a:srgbClr val="595958"/>
                </a:solidFill>
                <a:cs typeface="Franklin Gothic Book"/>
              </a:rPr>
              <a:t>i</a:t>
            </a:r>
            <a:r>
              <a:rPr dirty="0">
                <a:solidFill>
                  <a:srgbClr val="595958"/>
                </a:solidFill>
                <a:cs typeface="Franklin Gothic Book"/>
              </a:rPr>
              <a:t>o</a:t>
            </a:r>
            <a:r>
              <a:rPr spc="-15" dirty="0">
                <a:solidFill>
                  <a:srgbClr val="595958"/>
                </a:solidFill>
                <a:cs typeface="Franklin Gothic Book"/>
              </a:rPr>
              <a:t>ns</a:t>
            </a:r>
            <a:endParaRPr>
              <a:solidFill>
                <a:srgbClr val="595959"/>
              </a:solidFill>
              <a:cs typeface="Franklin Gothic Book"/>
            </a:endParaRPr>
          </a:p>
          <a:p>
            <a:pPr marL="12700" marR="5080" defTabSz="914400">
              <a:lnSpc>
                <a:spcPts val="2050"/>
              </a:lnSpc>
              <a:spcBef>
                <a:spcPts val="600"/>
              </a:spcBef>
            </a:pPr>
            <a:r>
              <a:rPr dirty="0">
                <a:solidFill>
                  <a:srgbClr val="595958"/>
                </a:solidFill>
                <a:cs typeface="Franklin Gothic Book"/>
              </a:rPr>
              <a:t>C</a:t>
            </a:r>
            <a:r>
              <a:rPr spc="-20" dirty="0">
                <a:solidFill>
                  <a:srgbClr val="595958"/>
                </a:solidFill>
                <a:cs typeface="Franklin Gothic Book"/>
              </a:rPr>
              <a:t>r</a:t>
            </a:r>
            <a:r>
              <a:rPr spc="-15" dirty="0">
                <a:solidFill>
                  <a:srgbClr val="595958"/>
                </a:solidFill>
                <a:cs typeface="Franklin Gothic Book"/>
              </a:rPr>
              <a:t>ea</a:t>
            </a:r>
            <a:r>
              <a:rPr spc="-50" dirty="0">
                <a:solidFill>
                  <a:srgbClr val="595958"/>
                </a:solidFill>
                <a:cs typeface="Franklin Gothic Book"/>
              </a:rPr>
              <a:t>t</a:t>
            </a:r>
            <a:r>
              <a:rPr spc="-10" dirty="0">
                <a:solidFill>
                  <a:srgbClr val="595958"/>
                </a:solidFill>
                <a:cs typeface="Franklin Gothic Book"/>
              </a:rPr>
              <a:t>e</a:t>
            </a:r>
            <a:r>
              <a:rPr spc="5" dirty="0">
                <a:solidFill>
                  <a:srgbClr val="595958"/>
                </a:solidFill>
                <a:cs typeface="Franklin Gothic Book"/>
              </a:rPr>
              <a:t> </a:t>
            </a:r>
            <a:r>
              <a:rPr spc="-10" dirty="0">
                <a:solidFill>
                  <a:srgbClr val="595958"/>
                </a:solidFill>
                <a:cs typeface="Franklin Gothic Book"/>
              </a:rPr>
              <a:t>f</a:t>
            </a:r>
            <a:r>
              <a:rPr spc="-20" dirty="0">
                <a:solidFill>
                  <a:srgbClr val="595958"/>
                </a:solidFill>
                <a:cs typeface="Franklin Gothic Book"/>
              </a:rPr>
              <a:t>r</a:t>
            </a:r>
            <a:r>
              <a:rPr spc="-15" dirty="0">
                <a:solidFill>
                  <a:srgbClr val="595958"/>
                </a:solidFill>
                <a:cs typeface="Franklin Gothic Book"/>
              </a:rPr>
              <a:t>e</a:t>
            </a:r>
            <a:r>
              <a:rPr spc="-30" dirty="0">
                <a:solidFill>
                  <a:srgbClr val="595958"/>
                </a:solidFill>
                <a:cs typeface="Franklin Gothic Book"/>
              </a:rPr>
              <a:t>q</a:t>
            </a:r>
            <a:r>
              <a:rPr spc="-15" dirty="0">
                <a:solidFill>
                  <a:srgbClr val="595958"/>
                </a:solidFill>
                <a:cs typeface="Franklin Gothic Book"/>
              </a:rPr>
              <a:t>uen</a:t>
            </a:r>
            <a:r>
              <a:rPr spc="-10" dirty="0">
                <a:solidFill>
                  <a:srgbClr val="595958"/>
                </a:solidFill>
                <a:cs typeface="Franklin Gothic Book"/>
              </a:rPr>
              <a:t>t o</a:t>
            </a:r>
            <a:r>
              <a:rPr spc="-15" dirty="0">
                <a:solidFill>
                  <a:srgbClr val="595958"/>
                </a:solidFill>
                <a:cs typeface="Franklin Gothic Book"/>
              </a:rPr>
              <a:t>pp</a:t>
            </a:r>
            <a:r>
              <a:rPr spc="-10" dirty="0">
                <a:solidFill>
                  <a:srgbClr val="595958"/>
                </a:solidFill>
                <a:cs typeface="Franklin Gothic Book"/>
              </a:rPr>
              <a:t>o</a:t>
            </a:r>
            <a:r>
              <a:rPr spc="40" dirty="0">
                <a:solidFill>
                  <a:srgbClr val="595958"/>
                </a:solidFill>
                <a:cs typeface="Franklin Gothic Book"/>
              </a:rPr>
              <a:t>r</a:t>
            </a:r>
            <a:r>
              <a:rPr spc="-15" dirty="0">
                <a:solidFill>
                  <a:srgbClr val="595958"/>
                </a:solidFill>
                <a:cs typeface="Franklin Gothic Book"/>
              </a:rPr>
              <a:t>tun</a:t>
            </a:r>
            <a:r>
              <a:rPr spc="-5" dirty="0">
                <a:solidFill>
                  <a:srgbClr val="595958"/>
                </a:solidFill>
                <a:cs typeface="Franklin Gothic Book"/>
              </a:rPr>
              <a:t>it</a:t>
            </a:r>
            <a:r>
              <a:rPr spc="-10" dirty="0">
                <a:solidFill>
                  <a:srgbClr val="595958"/>
                </a:solidFill>
                <a:cs typeface="Franklin Gothic Book"/>
              </a:rPr>
              <a:t>i</a:t>
            </a:r>
            <a:r>
              <a:rPr spc="-15" dirty="0">
                <a:solidFill>
                  <a:srgbClr val="595958"/>
                </a:solidFill>
                <a:cs typeface="Franklin Gothic Book"/>
              </a:rPr>
              <a:t>e</a:t>
            </a:r>
            <a:r>
              <a:rPr spc="-10" dirty="0">
                <a:solidFill>
                  <a:srgbClr val="595958"/>
                </a:solidFill>
                <a:cs typeface="Franklin Gothic Book"/>
              </a:rPr>
              <a:t>s</a:t>
            </a:r>
            <a:r>
              <a:rPr spc="20" dirty="0">
                <a:solidFill>
                  <a:srgbClr val="595958"/>
                </a:solidFill>
                <a:cs typeface="Franklin Gothic Book"/>
              </a:rPr>
              <a:t> </a:t>
            </a:r>
            <a:r>
              <a:rPr spc="-50" dirty="0">
                <a:solidFill>
                  <a:srgbClr val="595958"/>
                </a:solidFill>
                <a:cs typeface="Franklin Gothic Book"/>
              </a:rPr>
              <a:t>f</a:t>
            </a:r>
            <a:r>
              <a:rPr spc="-10" dirty="0">
                <a:solidFill>
                  <a:srgbClr val="595958"/>
                </a:solidFill>
                <a:cs typeface="Franklin Gothic Book"/>
              </a:rPr>
              <a:t>or</a:t>
            </a:r>
            <a:r>
              <a:rPr spc="-15" dirty="0">
                <a:solidFill>
                  <a:srgbClr val="595958"/>
                </a:solidFill>
                <a:cs typeface="Franklin Gothic Book"/>
              </a:rPr>
              <a:t> </a:t>
            </a:r>
            <a:r>
              <a:rPr spc="5" dirty="0">
                <a:solidFill>
                  <a:srgbClr val="595958"/>
                </a:solidFill>
                <a:cs typeface="Franklin Gothic Book"/>
              </a:rPr>
              <a:t>b</a:t>
            </a:r>
            <a:r>
              <a:rPr spc="-15" dirty="0">
                <a:solidFill>
                  <a:srgbClr val="595958"/>
                </a:solidFill>
                <a:cs typeface="Franklin Gothic Book"/>
              </a:rPr>
              <a:t>lue</a:t>
            </a:r>
            <a:r>
              <a:rPr dirty="0">
                <a:solidFill>
                  <a:srgbClr val="595958"/>
                </a:solidFill>
                <a:cs typeface="Franklin Gothic Book"/>
              </a:rPr>
              <a:t>-</a:t>
            </a:r>
            <a:r>
              <a:rPr spc="-5" dirty="0">
                <a:solidFill>
                  <a:srgbClr val="595958"/>
                </a:solidFill>
                <a:cs typeface="Franklin Gothic Book"/>
              </a:rPr>
              <a:t>s</a:t>
            </a:r>
            <a:r>
              <a:rPr spc="-15" dirty="0">
                <a:solidFill>
                  <a:srgbClr val="595958"/>
                </a:solidFill>
                <a:cs typeface="Franklin Gothic Book"/>
              </a:rPr>
              <a:t>k</a:t>
            </a:r>
            <a:r>
              <a:rPr dirty="0">
                <a:solidFill>
                  <a:srgbClr val="595958"/>
                </a:solidFill>
                <a:cs typeface="Franklin Gothic Book"/>
              </a:rPr>
              <a:t>y </a:t>
            </a:r>
            <a:r>
              <a:rPr spc="-15" dirty="0">
                <a:solidFill>
                  <a:srgbClr val="595958"/>
                </a:solidFill>
                <a:cs typeface="Franklin Gothic Book"/>
              </a:rPr>
              <a:t>t</a:t>
            </a:r>
            <a:r>
              <a:rPr dirty="0">
                <a:solidFill>
                  <a:srgbClr val="595958"/>
                </a:solidFill>
                <a:cs typeface="Franklin Gothic Book"/>
              </a:rPr>
              <a:t>h</a:t>
            </a:r>
            <a:r>
              <a:rPr spc="-10" dirty="0">
                <a:solidFill>
                  <a:srgbClr val="595958"/>
                </a:solidFill>
                <a:cs typeface="Franklin Gothic Book"/>
              </a:rPr>
              <a:t>i</a:t>
            </a:r>
            <a:r>
              <a:rPr spc="-15" dirty="0">
                <a:solidFill>
                  <a:srgbClr val="595958"/>
                </a:solidFill>
                <a:cs typeface="Franklin Gothic Book"/>
              </a:rPr>
              <a:t>nk</a:t>
            </a:r>
            <a:r>
              <a:rPr spc="-10" dirty="0">
                <a:solidFill>
                  <a:srgbClr val="595958"/>
                </a:solidFill>
                <a:cs typeface="Franklin Gothic Book"/>
              </a:rPr>
              <a:t>i</a:t>
            </a:r>
            <a:r>
              <a:rPr spc="-15" dirty="0">
                <a:solidFill>
                  <a:srgbClr val="595958"/>
                </a:solidFill>
                <a:cs typeface="Franklin Gothic Book"/>
              </a:rPr>
              <a:t>n</a:t>
            </a:r>
            <a:r>
              <a:rPr dirty="0">
                <a:solidFill>
                  <a:srgbClr val="595958"/>
                </a:solidFill>
                <a:cs typeface="Franklin Gothic Book"/>
              </a:rPr>
              <a:t>g</a:t>
            </a:r>
            <a:endParaRPr>
              <a:solidFill>
                <a:srgbClr val="595959"/>
              </a:solidFill>
              <a:cs typeface="Franklin Gothic Book"/>
            </a:endParaRPr>
          </a:p>
          <a:p>
            <a:pPr marL="12700" marR="1296670" defTabSz="914400">
              <a:lnSpc>
                <a:spcPts val="2050"/>
              </a:lnSpc>
              <a:spcBef>
                <a:spcPts val="600"/>
              </a:spcBef>
            </a:pPr>
            <a:r>
              <a:rPr spc="-20" dirty="0">
                <a:solidFill>
                  <a:srgbClr val="595958"/>
                </a:solidFill>
                <a:cs typeface="Franklin Gothic Book"/>
              </a:rPr>
              <a:t>Dem</a:t>
            </a:r>
            <a:r>
              <a:rPr spc="-10" dirty="0">
                <a:solidFill>
                  <a:srgbClr val="595958"/>
                </a:solidFill>
                <a:cs typeface="Franklin Gothic Book"/>
              </a:rPr>
              <a:t>o</a:t>
            </a:r>
            <a:r>
              <a:rPr spc="-15" dirty="0">
                <a:solidFill>
                  <a:srgbClr val="595958"/>
                </a:solidFill>
                <a:cs typeface="Franklin Gothic Book"/>
              </a:rPr>
              <a:t>n</a:t>
            </a:r>
            <a:r>
              <a:rPr spc="-5" dirty="0">
                <a:solidFill>
                  <a:srgbClr val="595958"/>
                </a:solidFill>
                <a:cs typeface="Franklin Gothic Book"/>
              </a:rPr>
              <a:t>s</a:t>
            </a:r>
            <a:r>
              <a:rPr spc="-15" dirty="0">
                <a:solidFill>
                  <a:srgbClr val="595958"/>
                </a:solidFill>
                <a:cs typeface="Franklin Gothic Book"/>
              </a:rPr>
              <a:t>t</a:t>
            </a:r>
            <a:r>
              <a:rPr spc="-20" dirty="0">
                <a:solidFill>
                  <a:srgbClr val="595958"/>
                </a:solidFill>
                <a:cs typeface="Franklin Gothic Book"/>
              </a:rPr>
              <a:t>r</a:t>
            </a:r>
            <a:r>
              <a:rPr spc="-15" dirty="0">
                <a:solidFill>
                  <a:srgbClr val="595958"/>
                </a:solidFill>
                <a:cs typeface="Franklin Gothic Book"/>
              </a:rPr>
              <a:t>a</a:t>
            </a:r>
            <a:r>
              <a:rPr spc="-50" dirty="0">
                <a:solidFill>
                  <a:srgbClr val="595958"/>
                </a:solidFill>
                <a:cs typeface="Franklin Gothic Book"/>
              </a:rPr>
              <a:t>t</a:t>
            </a:r>
            <a:r>
              <a:rPr spc="-10" dirty="0">
                <a:solidFill>
                  <a:srgbClr val="595958"/>
                </a:solidFill>
                <a:cs typeface="Franklin Gothic Book"/>
              </a:rPr>
              <a:t>e</a:t>
            </a:r>
            <a:r>
              <a:rPr dirty="0">
                <a:solidFill>
                  <a:srgbClr val="595958"/>
                </a:solidFill>
                <a:cs typeface="Franklin Gothic Book"/>
              </a:rPr>
              <a:t> </a:t>
            </a:r>
            <a:r>
              <a:rPr spc="-15" dirty="0">
                <a:solidFill>
                  <a:srgbClr val="595958"/>
                </a:solidFill>
                <a:cs typeface="Franklin Gothic Book"/>
              </a:rPr>
              <a:t>a</a:t>
            </a:r>
            <a:r>
              <a:rPr spc="-10" dirty="0">
                <a:solidFill>
                  <a:srgbClr val="595958"/>
                </a:solidFill>
                <a:cs typeface="Franklin Gothic Book"/>
              </a:rPr>
              <a:t>n</a:t>
            </a:r>
            <a:r>
              <a:rPr dirty="0">
                <a:solidFill>
                  <a:srgbClr val="595958"/>
                </a:solidFill>
                <a:cs typeface="Franklin Gothic Book"/>
              </a:rPr>
              <a:t> </a:t>
            </a:r>
            <a:r>
              <a:rPr spc="-15" dirty="0">
                <a:solidFill>
                  <a:srgbClr val="595958"/>
                </a:solidFill>
                <a:cs typeface="Franklin Gothic Book"/>
              </a:rPr>
              <a:t>ap</a:t>
            </a:r>
            <a:r>
              <a:rPr spc="-5" dirty="0">
                <a:solidFill>
                  <a:srgbClr val="595958"/>
                </a:solidFill>
                <a:cs typeface="Franklin Gothic Book"/>
              </a:rPr>
              <a:t>p</a:t>
            </a:r>
            <a:r>
              <a:rPr spc="-25" dirty="0">
                <a:solidFill>
                  <a:srgbClr val="595958"/>
                </a:solidFill>
                <a:cs typeface="Franklin Gothic Book"/>
              </a:rPr>
              <a:t>e</a:t>
            </a:r>
            <a:r>
              <a:rPr spc="-15" dirty="0">
                <a:solidFill>
                  <a:srgbClr val="595958"/>
                </a:solidFill>
                <a:cs typeface="Franklin Gothic Book"/>
              </a:rPr>
              <a:t>t</a:t>
            </a:r>
            <a:r>
              <a:rPr spc="-5" dirty="0">
                <a:solidFill>
                  <a:srgbClr val="595958"/>
                </a:solidFill>
                <a:cs typeface="Franklin Gothic Book"/>
              </a:rPr>
              <a:t>i</a:t>
            </a:r>
            <a:r>
              <a:rPr spc="-40" dirty="0">
                <a:solidFill>
                  <a:srgbClr val="595958"/>
                </a:solidFill>
                <a:cs typeface="Franklin Gothic Book"/>
              </a:rPr>
              <a:t>t</a:t>
            </a:r>
            <a:r>
              <a:rPr spc="-10" dirty="0">
                <a:solidFill>
                  <a:srgbClr val="595958"/>
                </a:solidFill>
                <a:cs typeface="Franklin Gothic Book"/>
              </a:rPr>
              <a:t>e</a:t>
            </a:r>
            <a:r>
              <a:rPr spc="15" dirty="0">
                <a:solidFill>
                  <a:srgbClr val="595958"/>
                </a:solidFill>
                <a:cs typeface="Franklin Gothic Book"/>
              </a:rPr>
              <a:t> </a:t>
            </a:r>
            <a:r>
              <a:rPr spc="-50" dirty="0">
                <a:solidFill>
                  <a:srgbClr val="595958"/>
                </a:solidFill>
                <a:cs typeface="Franklin Gothic Book"/>
              </a:rPr>
              <a:t>f</a:t>
            </a:r>
            <a:r>
              <a:rPr spc="-10" dirty="0">
                <a:solidFill>
                  <a:srgbClr val="595958"/>
                </a:solidFill>
                <a:cs typeface="Franklin Gothic Book"/>
              </a:rPr>
              <a:t>or</a:t>
            </a:r>
            <a:r>
              <a:rPr spc="-5" dirty="0">
                <a:solidFill>
                  <a:srgbClr val="595958"/>
                </a:solidFill>
                <a:cs typeface="Franklin Gothic Book"/>
              </a:rPr>
              <a:t> </a:t>
            </a:r>
            <a:r>
              <a:rPr spc="-15" dirty="0">
                <a:solidFill>
                  <a:srgbClr val="595958"/>
                </a:solidFill>
                <a:cs typeface="Franklin Gothic Book"/>
              </a:rPr>
              <a:t>un</a:t>
            </a:r>
            <a:r>
              <a:rPr spc="-10" dirty="0">
                <a:solidFill>
                  <a:srgbClr val="595958"/>
                </a:solidFill>
                <a:cs typeface="Franklin Gothic Book"/>
              </a:rPr>
              <a:t>co</a:t>
            </a:r>
            <a:r>
              <a:rPr spc="-50" dirty="0">
                <a:solidFill>
                  <a:srgbClr val="595958"/>
                </a:solidFill>
                <a:cs typeface="Franklin Gothic Book"/>
              </a:rPr>
              <a:t>n</a:t>
            </a:r>
            <a:r>
              <a:rPr spc="-20" dirty="0">
                <a:solidFill>
                  <a:srgbClr val="595958"/>
                </a:solidFill>
                <a:cs typeface="Franklin Gothic Book"/>
              </a:rPr>
              <a:t>v</a:t>
            </a:r>
            <a:r>
              <a:rPr spc="-15" dirty="0">
                <a:solidFill>
                  <a:srgbClr val="595958"/>
                </a:solidFill>
                <a:cs typeface="Franklin Gothic Book"/>
              </a:rPr>
              <a:t>ent</a:t>
            </a:r>
            <a:r>
              <a:rPr spc="-5" dirty="0">
                <a:solidFill>
                  <a:srgbClr val="595958"/>
                </a:solidFill>
                <a:cs typeface="Franklin Gothic Book"/>
              </a:rPr>
              <a:t>i</a:t>
            </a:r>
            <a:r>
              <a:rPr dirty="0">
                <a:solidFill>
                  <a:srgbClr val="595958"/>
                </a:solidFill>
                <a:cs typeface="Franklin Gothic Book"/>
              </a:rPr>
              <a:t>o</a:t>
            </a:r>
            <a:r>
              <a:rPr spc="-15" dirty="0">
                <a:solidFill>
                  <a:srgbClr val="595958"/>
                </a:solidFill>
                <a:cs typeface="Franklin Gothic Book"/>
              </a:rPr>
              <a:t>na</a:t>
            </a:r>
            <a:r>
              <a:rPr spc="-5" dirty="0">
                <a:solidFill>
                  <a:srgbClr val="595958"/>
                </a:solidFill>
                <a:cs typeface="Franklin Gothic Book"/>
              </a:rPr>
              <a:t>l</a:t>
            </a:r>
            <a:r>
              <a:rPr spc="10" dirty="0">
                <a:solidFill>
                  <a:srgbClr val="595958"/>
                </a:solidFill>
                <a:cs typeface="Franklin Gothic Book"/>
              </a:rPr>
              <a:t> </a:t>
            </a:r>
            <a:r>
              <a:rPr spc="-5" dirty="0">
                <a:solidFill>
                  <a:srgbClr val="595958"/>
                </a:solidFill>
                <a:cs typeface="Franklin Gothic Book"/>
              </a:rPr>
              <a:t>i</a:t>
            </a:r>
            <a:r>
              <a:rPr dirty="0">
                <a:solidFill>
                  <a:srgbClr val="595958"/>
                </a:solidFill>
                <a:cs typeface="Franklin Gothic Book"/>
              </a:rPr>
              <a:t>d</a:t>
            </a:r>
            <a:r>
              <a:rPr spc="-15" dirty="0">
                <a:solidFill>
                  <a:srgbClr val="595958"/>
                </a:solidFill>
                <a:cs typeface="Franklin Gothic Book"/>
              </a:rPr>
              <a:t>eas</a:t>
            </a:r>
            <a:endParaRPr>
              <a:solidFill>
                <a:srgbClr val="595959"/>
              </a:solidFill>
              <a:cs typeface="Franklin Gothic Book"/>
            </a:endParaRPr>
          </a:p>
          <a:p>
            <a:pPr marL="12700" marR="603885" defTabSz="914400">
              <a:lnSpc>
                <a:spcPts val="2050"/>
              </a:lnSpc>
              <a:spcBef>
                <a:spcPts val="600"/>
              </a:spcBef>
            </a:pPr>
            <a:r>
              <a:rPr spc="-50" dirty="0">
                <a:solidFill>
                  <a:srgbClr val="595958"/>
                </a:solidFill>
                <a:cs typeface="Franklin Gothic Book"/>
              </a:rPr>
              <a:t>R</a:t>
            </a:r>
            <a:r>
              <a:rPr spc="-15" dirty="0">
                <a:solidFill>
                  <a:srgbClr val="595958"/>
                </a:solidFill>
                <a:cs typeface="Franklin Gothic Book"/>
              </a:rPr>
              <a:t>e</a:t>
            </a:r>
            <a:r>
              <a:rPr spc="-10" dirty="0">
                <a:solidFill>
                  <a:srgbClr val="595958"/>
                </a:solidFill>
                <a:cs typeface="Franklin Gothic Book"/>
              </a:rPr>
              <a:t>co</a:t>
            </a:r>
            <a:r>
              <a:rPr dirty="0">
                <a:solidFill>
                  <a:srgbClr val="595958"/>
                </a:solidFill>
                <a:cs typeface="Franklin Gothic Book"/>
              </a:rPr>
              <a:t>g</a:t>
            </a:r>
            <a:r>
              <a:rPr spc="-5" dirty="0">
                <a:solidFill>
                  <a:srgbClr val="595958"/>
                </a:solidFill>
                <a:cs typeface="Franklin Gothic Book"/>
              </a:rPr>
              <a:t>ni</a:t>
            </a:r>
            <a:r>
              <a:rPr spc="5" dirty="0">
                <a:solidFill>
                  <a:srgbClr val="595958"/>
                </a:solidFill>
                <a:cs typeface="Franklin Gothic Book"/>
              </a:rPr>
              <a:t>z</a:t>
            </a:r>
            <a:r>
              <a:rPr spc="-10" dirty="0">
                <a:solidFill>
                  <a:srgbClr val="595958"/>
                </a:solidFill>
                <a:cs typeface="Franklin Gothic Book"/>
              </a:rPr>
              <a:t>e</a:t>
            </a:r>
            <a:r>
              <a:rPr dirty="0">
                <a:solidFill>
                  <a:srgbClr val="595958"/>
                </a:solidFill>
                <a:cs typeface="Franklin Gothic Book"/>
              </a:rPr>
              <a:t> </a:t>
            </a:r>
            <a:r>
              <a:rPr spc="-5" dirty="0">
                <a:solidFill>
                  <a:srgbClr val="595958"/>
                </a:solidFill>
                <a:cs typeface="Franklin Gothic Book"/>
              </a:rPr>
              <a:t>inn</a:t>
            </a:r>
            <a:r>
              <a:rPr spc="-35" dirty="0">
                <a:solidFill>
                  <a:srgbClr val="595958"/>
                </a:solidFill>
                <a:cs typeface="Franklin Gothic Book"/>
              </a:rPr>
              <a:t>o</a:t>
            </a:r>
            <a:r>
              <a:rPr spc="-10" dirty="0">
                <a:solidFill>
                  <a:srgbClr val="595958"/>
                </a:solidFill>
                <a:cs typeface="Franklin Gothic Book"/>
              </a:rPr>
              <a:t>v</a:t>
            </a:r>
            <a:r>
              <a:rPr spc="-15" dirty="0">
                <a:solidFill>
                  <a:srgbClr val="595958"/>
                </a:solidFill>
                <a:cs typeface="Franklin Gothic Book"/>
              </a:rPr>
              <a:t>a</a:t>
            </a:r>
            <a:r>
              <a:rPr spc="-40" dirty="0">
                <a:solidFill>
                  <a:srgbClr val="595958"/>
                </a:solidFill>
                <a:cs typeface="Franklin Gothic Book"/>
              </a:rPr>
              <a:t>t</a:t>
            </a:r>
            <a:r>
              <a:rPr spc="-10" dirty="0">
                <a:solidFill>
                  <a:srgbClr val="595958"/>
                </a:solidFill>
                <a:cs typeface="Franklin Gothic Book"/>
              </a:rPr>
              <a:t>o</a:t>
            </a:r>
            <a:r>
              <a:rPr spc="-5" dirty="0">
                <a:solidFill>
                  <a:srgbClr val="595958"/>
                </a:solidFill>
                <a:cs typeface="Franklin Gothic Book"/>
              </a:rPr>
              <a:t>r</a:t>
            </a:r>
            <a:r>
              <a:rPr spc="-10" dirty="0">
                <a:solidFill>
                  <a:srgbClr val="595958"/>
                </a:solidFill>
                <a:cs typeface="Franklin Gothic Book"/>
              </a:rPr>
              <a:t>s</a:t>
            </a:r>
            <a:r>
              <a:rPr spc="10" dirty="0">
                <a:solidFill>
                  <a:srgbClr val="595958"/>
                </a:solidFill>
                <a:cs typeface="Franklin Gothic Book"/>
              </a:rPr>
              <a:t> </a:t>
            </a:r>
            <a:r>
              <a:rPr spc="-15" dirty="0">
                <a:solidFill>
                  <a:srgbClr val="595958"/>
                </a:solidFill>
                <a:cs typeface="Franklin Gothic Book"/>
              </a:rPr>
              <a:t>n</a:t>
            </a:r>
            <a:r>
              <a:rPr spc="-10" dirty="0">
                <a:solidFill>
                  <a:srgbClr val="595958"/>
                </a:solidFill>
                <a:cs typeface="Franklin Gothic Book"/>
              </a:rPr>
              <a:t>o</a:t>
            </a:r>
            <a:r>
              <a:rPr spc="-5" dirty="0">
                <a:solidFill>
                  <a:srgbClr val="595958"/>
                </a:solidFill>
                <a:cs typeface="Franklin Gothic Book"/>
              </a:rPr>
              <a:t> </a:t>
            </a:r>
            <a:r>
              <a:rPr spc="-15" dirty="0">
                <a:solidFill>
                  <a:srgbClr val="595958"/>
                </a:solidFill>
                <a:cs typeface="Franklin Gothic Book"/>
              </a:rPr>
              <a:t>mat</a:t>
            </a:r>
            <a:r>
              <a:rPr spc="-50" dirty="0">
                <a:solidFill>
                  <a:srgbClr val="595958"/>
                </a:solidFill>
                <a:cs typeface="Franklin Gothic Book"/>
              </a:rPr>
              <a:t>t</a:t>
            </a:r>
            <a:r>
              <a:rPr spc="-15" dirty="0">
                <a:solidFill>
                  <a:srgbClr val="595958"/>
                </a:solidFill>
                <a:cs typeface="Franklin Gothic Book"/>
              </a:rPr>
              <a:t>e</a:t>
            </a:r>
            <a:r>
              <a:rPr spc="-10" dirty="0">
                <a:solidFill>
                  <a:srgbClr val="595958"/>
                </a:solidFill>
                <a:cs typeface="Franklin Gothic Book"/>
              </a:rPr>
              <a:t>r</a:t>
            </a:r>
            <a:r>
              <a:rPr dirty="0">
                <a:solidFill>
                  <a:srgbClr val="595958"/>
                </a:solidFill>
                <a:cs typeface="Franklin Gothic Book"/>
              </a:rPr>
              <a:t> </a:t>
            </a:r>
            <a:r>
              <a:rPr spc="-15" dirty="0">
                <a:solidFill>
                  <a:srgbClr val="595958"/>
                </a:solidFill>
                <a:cs typeface="Franklin Gothic Book"/>
              </a:rPr>
              <a:t>t</a:t>
            </a:r>
            <a:r>
              <a:rPr dirty="0">
                <a:solidFill>
                  <a:srgbClr val="595958"/>
                </a:solidFill>
                <a:cs typeface="Franklin Gothic Book"/>
              </a:rPr>
              <a:t>h</a:t>
            </a:r>
            <a:r>
              <a:rPr spc="-10" dirty="0">
                <a:solidFill>
                  <a:srgbClr val="595958"/>
                </a:solidFill>
                <a:cs typeface="Franklin Gothic Book"/>
              </a:rPr>
              <a:t>e o</a:t>
            </a:r>
            <a:r>
              <a:rPr spc="-15" dirty="0">
                <a:solidFill>
                  <a:srgbClr val="595958"/>
                </a:solidFill>
                <a:cs typeface="Franklin Gothic Book"/>
              </a:rPr>
              <a:t>ut</a:t>
            </a:r>
            <a:r>
              <a:rPr spc="-10" dirty="0">
                <a:solidFill>
                  <a:srgbClr val="595958"/>
                </a:solidFill>
                <a:cs typeface="Franklin Gothic Book"/>
              </a:rPr>
              <a:t>co</a:t>
            </a:r>
            <a:r>
              <a:rPr spc="-20" dirty="0">
                <a:solidFill>
                  <a:srgbClr val="595958"/>
                </a:solidFill>
                <a:cs typeface="Franklin Gothic Book"/>
              </a:rPr>
              <a:t>me</a:t>
            </a:r>
            <a:endParaRPr>
              <a:solidFill>
                <a:srgbClr val="595959"/>
              </a:solidFill>
              <a:cs typeface="Franklin Gothic Book"/>
            </a:endParaRPr>
          </a:p>
          <a:p>
            <a:pPr marL="12700" marR="140335" defTabSz="914400">
              <a:lnSpc>
                <a:spcPts val="2050"/>
              </a:lnSpc>
              <a:spcBef>
                <a:spcPts val="600"/>
              </a:spcBef>
            </a:pPr>
            <a:r>
              <a:rPr spc="-25" dirty="0">
                <a:solidFill>
                  <a:srgbClr val="595958"/>
                </a:solidFill>
                <a:cs typeface="Franklin Gothic Book"/>
              </a:rPr>
              <a:t>P</a:t>
            </a:r>
            <a:r>
              <a:rPr spc="-15" dirty="0">
                <a:solidFill>
                  <a:srgbClr val="595958"/>
                </a:solidFill>
                <a:cs typeface="Franklin Gothic Book"/>
              </a:rPr>
              <a:t>e</a:t>
            </a:r>
            <a:r>
              <a:rPr spc="-5" dirty="0">
                <a:solidFill>
                  <a:srgbClr val="595958"/>
                </a:solidFill>
                <a:cs typeface="Franklin Gothic Book"/>
              </a:rPr>
              <a:t>rs</a:t>
            </a:r>
            <a:r>
              <a:rPr spc="-10" dirty="0">
                <a:solidFill>
                  <a:srgbClr val="595958"/>
                </a:solidFill>
                <a:cs typeface="Franklin Gothic Book"/>
              </a:rPr>
              <a:t>o</a:t>
            </a:r>
            <a:r>
              <a:rPr spc="-15" dirty="0">
                <a:solidFill>
                  <a:srgbClr val="595958"/>
                </a:solidFill>
                <a:cs typeface="Franklin Gothic Book"/>
              </a:rPr>
              <a:t>nall</a:t>
            </a:r>
            <a:r>
              <a:rPr dirty="0">
                <a:solidFill>
                  <a:srgbClr val="595958"/>
                </a:solidFill>
                <a:cs typeface="Franklin Gothic Book"/>
              </a:rPr>
              <a:t>y</a:t>
            </a:r>
            <a:r>
              <a:rPr spc="10" dirty="0">
                <a:solidFill>
                  <a:srgbClr val="595958"/>
                </a:solidFill>
                <a:cs typeface="Franklin Gothic Book"/>
              </a:rPr>
              <a:t> </a:t>
            </a:r>
            <a:r>
              <a:rPr spc="-20" dirty="0">
                <a:solidFill>
                  <a:srgbClr val="595958"/>
                </a:solidFill>
                <a:cs typeface="Franklin Gothic Book"/>
              </a:rPr>
              <a:t>men</a:t>
            </a:r>
            <a:r>
              <a:rPr spc="-40" dirty="0">
                <a:solidFill>
                  <a:srgbClr val="595958"/>
                </a:solidFill>
                <a:cs typeface="Franklin Gothic Book"/>
              </a:rPr>
              <a:t>t</a:t>
            </a:r>
            <a:r>
              <a:rPr spc="-10" dirty="0">
                <a:solidFill>
                  <a:srgbClr val="595958"/>
                </a:solidFill>
                <a:cs typeface="Franklin Gothic Book"/>
              </a:rPr>
              <a:t>or</a:t>
            </a:r>
            <a:r>
              <a:rPr dirty="0">
                <a:solidFill>
                  <a:srgbClr val="595958"/>
                </a:solidFill>
                <a:cs typeface="Franklin Gothic Book"/>
              </a:rPr>
              <a:t> </a:t>
            </a:r>
            <a:r>
              <a:rPr spc="-10" dirty="0">
                <a:solidFill>
                  <a:srgbClr val="595958"/>
                </a:solidFill>
                <a:cs typeface="Franklin Gothic Book"/>
              </a:rPr>
              <a:t>or</a:t>
            </a:r>
            <a:r>
              <a:rPr spc="-15" dirty="0">
                <a:solidFill>
                  <a:srgbClr val="595958"/>
                </a:solidFill>
                <a:cs typeface="Franklin Gothic Book"/>
              </a:rPr>
              <a:t> </a:t>
            </a:r>
            <a:r>
              <a:rPr spc="-5" dirty="0">
                <a:solidFill>
                  <a:srgbClr val="595958"/>
                </a:solidFill>
                <a:cs typeface="Franklin Gothic Book"/>
              </a:rPr>
              <a:t>sp</a:t>
            </a:r>
            <a:r>
              <a:rPr spc="-10" dirty="0">
                <a:solidFill>
                  <a:srgbClr val="595958"/>
                </a:solidFill>
                <a:cs typeface="Franklin Gothic Book"/>
              </a:rPr>
              <a:t>o</a:t>
            </a:r>
            <a:r>
              <a:rPr spc="-15" dirty="0">
                <a:solidFill>
                  <a:srgbClr val="595958"/>
                </a:solidFill>
                <a:cs typeface="Franklin Gothic Book"/>
              </a:rPr>
              <a:t>n</a:t>
            </a:r>
            <a:r>
              <a:rPr spc="-5" dirty="0">
                <a:solidFill>
                  <a:srgbClr val="595958"/>
                </a:solidFill>
                <a:cs typeface="Franklin Gothic Book"/>
              </a:rPr>
              <a:t>s</a:t>
            </a:r>
            <a:r>
              <a:rPr spc="-10" dirty="0">
                <a:solidFill>
                  <a:srgbClr val="595958"/>
                </a:solidFill>
                <a:cs typeface="Franklin Gothic Book"/>
              </a:rPr>
              <a:t>or</a:t>
            </a:r>
            <a:r>
              <a:rPr dirty="0">
                <a:solidFill>
                  <a:srgbClr val="595958"/>
                </a:solidFill>
                <a:cs typeface="Franklin Gothic Book"/>
              </a:rPr>
              <a:t> </a:t>
            </a:r>
            <a:r>
              <a:rPr spc="-5" dirty="0">
                <a:solidFill>
                  <a:srgbClr val="595958"/>
                </a:solidFill>
                <a:cs typeface="Franklin Gothic Book"/>
              </a:rPr>
              <a:t>inn</a:t>
            </a:r>
            <a:r>
              <a:rPr spc="-35" dirty="0">
                <a:solidFill>
                  <a:srgbClr val="595958"/>
                </a:solidFill>
                <a:cs typeface="Franklin Gothic Book"/>
              </a:rPr>
              <a:t>o</a:t>
            </a:r>
            <a:r>
              <a:rPr spc="-10" dirty="0">
                <a:solidFill>
                  <a:srgbClr val="595958"/>
                </a:solidFill>
                <a:cs typeface="Franklin Gothic Book"/>
              </a:rPr>
              <a:t>v</a:t>
            </a:r>
            <a:r>
              <a:rPr spc="-15" dirty="0">
                <a:solidFill>
                  <a:srgbClr val="595958"/>
                </a:solidFill>
                <a:cs typeface="Franklin Gothic Book"/>
              </a:rPr>
              <a:t>at</a:t>
            </a:r>
            <a:r>
              <a:rPr spc="-5" dirty="0">
                <a:solidFill>
                  <a:srgbClr val="595958"/>
                </a:solidFill>
                <a:cs typeface="Franklin Gothic Book"/>
              </a:rPr>
              <a:t>i</a:t>
            </a:r>
            <a:r>
              <a:rPr dirty="0">
                <a:solidFill>
                  <a:srgbClr val="595958"/>
                </a:solidFill>
                <a:cs typeface="Franklin Gothic Book"/>
              </a:rPr>
              <a:t>o</a:t>
            </a:r>
            <a:r>
              <a:rPr spc="-10" dirty="0">
                <a:solidFill>
                  <a:srgbClr val="595958"/>
                </a:solidFill>
                <a:cs typeface="Franklin Gothic Book"/>
              </a:rPr>
              <a:t>n</a:t>
            </a:r>
            <a:r>
              <a:rPr spc="-5" dirty="0">
                <a:solidFill>
                  <a:srgbClr val="595958"/>
                </a:solidFill>
                <a:cs typeface="Franklin Gothic Book"/>
              </a:rPr>
              <a:t> </a:t>
            </a:r>
            <a:r>
              <a:rPr spc="-50" dirty="0">
                <a:solidFill>
                  <a:srgbClr val="595958"/>
                </a:solidFill>
                <a:cs typeface="Franklin Gothic Book"/>
              </a:rPr>
              <a:t>t</a:t>
            </a:r>
            <a:r>
              <a:rPr spc="-20" dirty="0">
                <a:solidFill>
                  <a:srgbClr val="595958"/>
                </a:solidFill>
                <a:cs typeface="Franklin Gothic Book"/>
              </a:rPr>
              <a:t>eam</a:t>
            </a:r>
            <a:r>
              <a:rPr spc="-10" dirty="0">
                <a:solidFill>
                  <a:srgbClr val="595958"/>
                </a:solidFill>
                <a:cs typeface="Franklin Gothic Book"/>
              </a:rPr>
              <a:t>s</a:t>
            </a:r>
            <a:endParaRPr>
              <a:solidFill>
                <a:srgbClr val="595959"/>
              </a:solidFill>
              <a:cs typeface="Franklin Gothic Book"/>
            </a:endParaRPr>
          </a:p>
          <a:p>
            <a:pPr marL="12700" marR="312420" defTabSz="914400">
              <a:lnSpc>
                <a:spcPts val="2650"/>
              </a:lnSpc>
              <a:spcBef>
                <a:spcPts val="120"/>
              </a:spcBef>
            </a:pPr>
            <a:r>
              <a:rPr spc="-75" dirty="0">
                <a:solidFill>
                  <a:srgbClr val="595958"/>
                </a:solidFill>
                <a:cs typeface="Franklin Gothic Book"/>
              </a:rPr>
              <a:t>F</a:t>
            </a:r>
            <a:r>
              <a:rPr spc="-20" dirty="0">
                <a:solidFill>
                  <a:srgbClr val="595958"/>
                </a:solidFill>
                <a:cs typeface="Franklin Gothic Book"/>
              </a:rPr>
              <a:t>r</a:t>
            </a:r>
            <a:r>
              <a:rPr spc="-15" dirty="0">
                <a:solidFill>
                  <a:srgbClr val="595958"/>
                </a:solidFill>
                <a:cs typeface="Franklin Gothic Book"/>
              </a:rPr>
              <a:t>e</a:t>
            </a:r>
            <a:r>
              <a:rPr spc="-10" dirty="0">
                <a:solidFill>
                  <a:srgbClr val="595958"/>
                </a:solidFill>
                <a:cs typeface="Franklin Gothic Book"/>
              </a:rPr>
              <a:t>e</a:t>
            </a:r>
            <a:r>
              <a:rPr dirty="0">
                <a:solidFill>
                  <a:srgbClr val="595958"/>
                </a:solidFill>
                <a:cs typeface="Franklin Gothic Book"/>
              </a:rPr>
              <a:t> </a:t>
            </a:r>
            <a:r>
              <a:rPr spc="-15" dirty="0">
                <a:solidFill>
                  <a:srgbClr val="595958"/>
                </a:solidFill>
                <a:cs typeface="Franklin Gothic Book"/>
              </a:rPr>
              <a:t>u</a:t>
            </a:r>
            <a:r>
              <a:rPr spc="-10" dirty="0">
                <a:solidFill>
                  <a:srgbClr val="595958"/>
                </a:solidFill>
                <a:cs typeface="Franklin Gothic Book"/>
              </a:rPr>
              <a:t>p</a:t>
            </a:r>
            <a:r>
              <a:rPr dirty="0">
                <a:solidFill>
                  <a:srgbClr val="595958"/>
                </a:solidFill>
                <a:cs typeface="Franklin Gothic Book"/>
              </a:rPr>
              <a:t> </a:t>
            </a:r>
            <a:r>
              <a:rPr spc="-15" dirty="0">
                <a:solidFill>
                  <a:srgbClr val="595958"/>
                </a:solidFill>
                <a:cs typeface="Franklin Gothic Book"/>
              </a:rPr>
              <a:t>t</a:t>
            </a:r>
            <a:r>
              <a:rPr spc="-5" dirty="0">
                <a:solidFill>
                  <a:srgbClr val="595958"/>
                </a:solidFill>
                <a:cs typeface="Franklin Gothic Book"/>
              </a:rPr>
              <a:t>im</a:t>
            </a:r>
            <a:r>
              <a:rPr spc="-10" dirty="0">
                <a:solidFill>
                  <a:srgbClr val="595958"/>
                </a:solidFill>
                <a:cs typeface="Franklin Gothic Book"/>
              </a:rPr>
              <a:t>e </a:t>
            </a:r>
            <a:r>
              <a:rPr spc="-15" dirty="0">
                <a:solidFill>
                  <a:srgbClr val="595958"/>
                </a:solidFill>
                <a:cs typeface="Franklin Gothic Book"/>
              </a:rPr>
              <a:t>an</a:t>
            </a:r>
            <a:r>
              <a:rPr spc="-10" dirty="0">
                <a:solidFill>
                  <a:srgbClr val="595958"/>
                </a:solidFill>
                <a:cs typeface="Franklin Gothic Book"/>
              </a:rPr>
              <a:t>d</a:t>
            </a:r>
            <a:r>
              <a:rPr spc="5" dirty="0">
                <a:solidFill>
                  <a:srgbClr val="595958"/>
                </a:solidFill>
                <a:cs typeface="Franklin Gothic Book"/>
              </a:rPr>
              <a:t> </a:t>
            </a:r>
            <a:r>
              <a:rPr spc="-20" dirty="0">
                <a:solidFill>
                  <a:srgbClr val="595958"/>
                </a:solidFill>
                <a:cs typeface="Franklin Gothic Book"/>
              </a:rPr>
              <a:t>m</a:t>
            </a:r>
            <a:r>
              <a:rPr spc="-10" dirty="0">
                <a:solidFill>
                  <a:srgbClr val="595958"/>
                </a:solidFill>
                <a:cs typeface="Franklin Gothic Book"/>
              </a:rPr>
              <a:t>o</a:t>
            </a:r>
            <a:r>
              <a:rPr spc="-15" dirty="0">
                <a:solidFill>
                  <a:srgbClr val="595958"/>
                </a:solidFill>
                <a:cs typeface="Franklin Gothic Book"/>
              </a:rPr>
              <a:t>n</a:t>
            </a:r>
            <a:r>
              <a:rPr spc="-35" dirty="0">
                <a:solidFill>
                  <a:srgbClr val="595958"/>
                </a:solidFill>
                <a:cs typeface="Franklin Gothic Book"/>
              </a:rPr>
              <a:t>e</a:t>
            </a:r>
            <a:r>
              <a:rPr dirty="0">
                <a:solidFill>
                  <a:srgbClr val="595958"/>
                </a:solidFill>
                <a:cs typeface="Franklin Gothic Book"/>
              </a:rPr>
              <a:t>y </a:t>
            </a:r>
            <a:r>
              <a:rPr spc="-50" dirty="0">
                <a:solidFill>
                  <a:srgbClr val="595958"/>
                </a:solidFill>
                <a:cs typeface="Franklin Gothic Book"/>
              </a:rPr>
              <a:t>f</a:t>
            </a:r>
            <a:r>
              <a:rPr spc="-10" dirty="0">
                <a:solidFill>
                  <a:srgbClr val="595958"/>
                </a:solidFill>
                <a:cs typeface="Franklin Gothic Book"/>
              </a:rPr>
              <a:t>or</a:t>
            </a:r>
            <a:r>
              <a:rPr spc="-15" dirty="0">
                <a:solidFill>
                  <a:srgbClr val="595958"/>
                </a:solidFill>
                <a:cs typeface="Franklin Gothic Book"/>
              </a:rPr>
              <a:t> </a:t>
            </a:r>
            <a:r>
              <a:rPr spc="-5" dirty="0">
                <a:solidFill>
                  <a:srgbClr val="595958"/>
                </a:solidFill>
                <a:cs typeface="Franklin Gothic Book"/>
              </a:rPr>
              <a:t>inn</a:t>
            </a:r>
            <a:r>
              <a:rPr spc="-35" dirty="0">
                <a:solidFill>
                  <a:srgbClr val="595958"/>
                </a:solidFill>
                <a:cs typeface="Franklin Gothic Book"/>
              </a:rPr>
              <a:t>o</a:t>
            </a:r>
            <a:r>
              <a:rPr spc="-10" dirty="0">
                <a:solidFill>
                  <a:srgbClr val="595958"/>
                </a:solidFill>
                <a:cs typeface="Franklin Gothic Book"/>
              </a:rPr>
              <a:t>v</a:t>
            </a:r>
            <a:r>
              <a:rPr spc="-15" dirty="0">
                <a:solidFill>
                  <a:srgbClr val="595958"/>
                </a:solidFill>
                <a:cs typeface="Franklin Gothic Book"/>
              </a:rPr>
              <a:t>at</a:t>
            </a:r>
            <a:r>
              <a:rPr spc="-5" dirty="0">
                <a:solidFill>
                  <a:srgbClr val="595958"/>
                </a:solidFill>
                <a:cs typeface="Franklin Gothic Book"/>
              </a:rPr>
              <a:t>i</a:t>
            </a:r>
            <a:r>
              <a:rPr dirty="0">
                <a:solidFill>
                  <a:srgbClr val="595958"/>
                </a:solidFill>
                <a:cs typeface="Franklin Gothic Book"/>
              </a:rPr>
              <a:t>o</a:t>
            </a:r>
            <a:r>
              <a:rPr spc="-10" dirty="0">
                <a:solidFill>
                  <a:srgbClr val="595958"/>
                </a:solidFill>
                <a:cs typeface="Franklin Gothic Book"/>
              </a:rPr>
              <a:t>n</a:t>
            </a:r>
            <a:r>
              <a:rPr spc="-5" dirty="0">
                <a:solidFill>
                  <a:srgbClr val="595958"/>
                </a:solidFill>
                <a:cs typeface="Franklin Gothic Book"/>
              </a:rPr>
              <a:t> Hi</a:t>
            </a:r>
            <a:r>
              <a:rPr spc="-15" dirty="0">
                <a:solidFill>
                  <a:srgbClr val="595958"/>
                </a:solidFill>
                <a:cs typeface="Franklin Gothic Book"/>
              </a:rPr>
              <a:t>r</a:t>
            </a:r>
            <a:r>
              <a:rPr spc="-10" dirty="0">
                <a:solidFill>
                  <a:srgbClr val="595958"/>
                </a:solidFill>
                <a:cs typeface="Franklin Gothic Book"/>
              </a:rPr>
              <a:t>e</a:t>
            </a:r>
            <a:r>
              <a:rPr spc="15" dirty="0">
                <a:solidFill>
                  <a:srgbClr val="595958"/>
                </a:solidFill>
                <a:cs typeface="Franklin Gothic Book"/>
              </a:rPr>
              <a:t> </a:t>
            </a:r>
            <a:r>
              <a:rPr spc="-15" dirty="0">
                <a:solidFill>
                  <a:srgbClr val="595958"/>
                </a:solidFill>
                <a:cs typeface="Franklin Gothic Book"/>
              </a:rPr>
              <a:t>an</a:t>
            </a:r>
            <a:r>
              <a:rPr spc="-10" dirty="0">
                <a:solidFill>
                  <a:srgbClr val="595958"/>
                </a:solidFill>
                <a:cs typeface="Franklin Gothic Book"/>
              </a:rPr>
              <a:t>d</a:t>
            </a:r>
            <a:r>
              <a:rPr spc="5" dirty="0">
                <a:solidFill>
                  <a:srgbClr val="595958"/>
                </a:solidFill>
                <a:cs typeface="Franklin Gothic Book"/>
              </a:rPr>
              <a:t> </a:t>
            </a:r>
            <a:r>
              <a:rPr spc="-5" dirty="0">
                <a:solidFill>
                  <a:srgbClr val="595958"/>
                </a:solidFill>
                <a:cs typeface="Franklin Gothic Book"/>
              </a:rPr>
              <a:t>p</a:t>
            </a:r>
            <a:r>
              <a:rPr spc="-55" dirty="0">
                <a:solidFill>
                  <a:srgbClr val="595958"/>
                </a:solidFill>
                <a:cs typeface="Franklin Gothic Book"/>
              </a:rPr>
              <a:t>r</a:t>
            </a:r>
            <a:r>
              <a:rPr spc="-10" dirty="0">
                <a:solidFill>
                  <a:srgbClr val="595958"/>
                </a:solidFill>
                <a:cs typeface="Franklin Gothic Book"/>
              </a:rPr>
              <a:t>o</a:t>
            </a:r>
            <a:r>
              <a:rPr spc="-20" dirty="0">
                <a:solidFill>
                  <a:srgbClr val="595958"/>
                </a:solidFill>
                <a:cs typeface="Franklin Gothic Book"/>
              </a:rPr>
              <a:t>m</a:t>
            </a:r>
            <a:r>
              <a:rPr spc="-25" dirty="0">
                <a:solidFill>
                  <a:srgbClr val="595958"/>
                </a:solidFill>
                <a:cs typeface="Franklin Gothic Book"/>
              </a:rPr>
              <a:t>o</a:t>
            </a:r>
            <a:r>
              <a:rPr spc="-50" dirty="0">
                <a:solidFill>
                  <a:srgbClr val="595958"/>
                </a:solidFill>
                <a:cs typeface="Franklin Gothic Book"/>
              </a:rPr>
              <a:t>t</a:t>
            </a:r>
            <a:r>
              <a:rPr spc="-10" dirty="0">
                <a:solidFill>
                  <a:srgbClr val="595958"/>
                </a:solidFill>
                <a:cs typeface="Franklin Gothic Book"/>
              </a:rPr>
              <a:t>e</a:t>
            </a:r>
            <a:r>
              <a:rPr dirty="0">
                <a:solidFill>
                  <a:srgbClr val="595958"/>
                </a:solidFill>
                <a:cs typeface="Franklin Gothic Book"/>
              </a:rPr>
              <a:t> </a:t>
            </a:r>
            <a:r>
              <a:rPr spc="-50" dirty="0">
                <a:solidFill>
                  <a:srgbClr val="595958"/>
                </a:solidFill>
                <a:cs typeface="Franklin Gothic Book"/>
              </a:rPr>
              <a:t>f</a:t>
            </a:r>
            <a:r>
              <a:rPr spc="-10" dirty="0">
                <a:solidFill>
                  <a:srgbClr val="595958"/>
                </a:solidFill>
                <a:cs typeface="Franklin Gothic Book"/>
              </a:rPr>
              <a:t>or</a:t>
            </a:r>
            <a:r>
              <a:rPr spc="-15" dirty="0">
                <a:solidFill>
                  <a:srgbClr val="595958"/>
                </a:solidFill>
                <a:cs typeface="Franklin Gothic Book"/>
              </a:rPr>
              <a:t> </a:t>
            </a:r>
            <a:r>
              <a:rPr spc="-10" dirty="0">
                <a:solidFill>
                  <a:srgbClr val="595958"/>
                </a:solidFill>
                <a:cs typeface="Franklin Gothic Book"/>
              </a:rPr>
              <a:t>c</a:t>
            </a:r>
            <a:r>
              <a:rPr spc="-15" dirty="0">
                <a:solidFill>
                  <a:srgbClr val="595958"/>
                </a:solidFill>
                <a:cs typeface="Franklin Gothic Book"/>
              </a:rPr>
              <a:t>reat</a:t>
            </a:r>
            <a:r>
              <a:rPr spc="-10" dirty="0">
                <a:solidFill>
                  <a:srgbClr val="595958"/>
                </a:solidFill>
                <a:cs typeface="Franklin Gothic Book"/>
              </a:rPr>
              <a:t>i</a:t>
            </a:r>
            <a:r>
              <a:rPr spc="5" dirty="0">
                <a:solidFill>
                  <a:srgbClr val="595958"/>
                </a:solidFill>
                <a:cs typeface="Franklin Gothic Book"/>
              </a:rPr>
              <a:t>v</a:t>
            </a:r>
            <a:r>
              <a:rPr spc="-5" dirty="0">
                <a:solidFill>
                  <a:srgbClr val="595958"/>
                </a:solidFill>
                <a:cs typeface="Franklin Gothic Book"/>
              </a:rPr>
              <a:t>i</a:t>
            </a:r>
            <a:r>
              <a:rPr spc="-15" dirty="0">
                <a:solidFill>
                  <a:srgbClr val="595958"/>
                </a:solidFill>
                <a:cs typeface="Franklin Gothic Book"/>
              </a:rPr>
              <a:t>t</a:t>
            </a:r>
            <a:r>
              <a:rPr dirty="0">
                <a:solidFill>
                  <a:srgbClr val="595958"/>
                </a:solidFill>
                <a:cs typeface="Franklin Gothic Book"/>
              </a:rPr>
              <a:t>y</a:t>
            </a:r>
            <a:endParaRPr>
              <a:solidFill>
                <a:srgbClr val="595959"/>
              </a:solidFill>
              <a:cs typeface="Franklin Gothic Book"/>
            </a:endParaRPr>
          </a:p>
          <a:p>
            <a:pPr marL="12700" marR="1061085" defTabSz="914400">
              <a:lnSpc>
                <a:spcPts val="2050"/>
              </a:lnSpc>
              <a:spcBef>
                <a:spcPts val="480"/>
              </a:spcBef>
            </a:pPr>
            <a:r>
              <a:rPr spc="-35" dirty="0">
                <a:solidFill>
                  <a:srgbClr val="595958"/>
                </a:solidFill>
                <a:cs typeface="Franklin Gothic Book"/>
              </a:rPr>
              <a:t>W</a:t>
            </a:r>
            <a:r>
              <a:rPr spc="-10" dirty="0">
                <a:solidFill>
                  <a:srgbClr val="595958"/>
                </a:solidFill>
                <a:cs typeface="Franklin Gothic Book"/>
              </a:rPr>
              <a:t>o</a:t>
            </a:r>
            <a:r>
              <a:rPr spc="-30" dirty="0">
                <a:solidFill>
                  <a:srgbClr val="595958"/>
                </a:solidFill>
                <a:cs typeface="Franklin Gothic Book"/>
              </a:rPr>
              <a:t>r</a:t>
            </a:r>
            <a:r>
              <a:rPr spc="-10" dirty="0">
                <a:solidFill>
                  <a:srgbClr val="595958"/>
                </a:solidFill>
                <a:cs typeface="Franklin Gothic Book"/>
              </a:rPr>
              <a:t>k </a:t>
            </a:r>
            <a:r>
              <a:rPr spc="-40" dirty="0">
                <a:solidFill>
                  <a:srgbClr val="595958"/>
                </a:solidFill>
                <a:cs typeface="Franklin Gothic Book"/>
              </a:rPr>
              <a:t>t</a:t>
            </a:r>
            <a:r>
              <a:rPr spc="-10" dirty="0">
                <a:solidFill>
                  <a:srgbClr val="595958"/>
                </a:solidFill>
                <a:cs typeface="Franklin Gothic Book"/>
              </a:rPr>
              <a:t>o</a:t>
            </a:r>
            <a:r>
              <a:rPr spc="-5" dirty="0">
                <a:solidFill>
                  <a:srgbClr val="595958"/>
                </a:solidFill>
                <a:cs typeface="Franklin Gothic Book"/>
              </a:rPr>
              <a:t> </a:t>
            </a:r>
            <a:r>
              <a:rPr spc="-15" dirty="0">
                <a:solidFill>
                  <a:srgbClr val="595958"/>
                </a:solidFill>
                <a:cs typeface="Franklin Gothic Book"/>
              </a:rPr>
              <a:t>e</a:t>
            </a:r>
            <a:r>
              <a:rPr spc="-10" dirty="0">
                <a:solidFill>
                  <a:srgbClr val="595958"/>
                </a:solidFill>
                <a:cs typeface="Franklin Gothic Book"/>
              </a:rPr>
              <a:t>l</a:t>
            </a:r>
            <a:r>
              <a:rPr spc="-5" dirty="0">
                <a:solidFill>
                  <a:srgbClr val="595958"/>
                </a:solidFill>
                <a:cs typeface="Franklin Gothic Book"/>
              </a:rPr>
              <a:t>i</a:t>
            </a:r>
            <a:r>
              <a:rPr spc="-20" dirty="0">
                <a:solidFill>
                  <a:srgbClr val="595958"/>
                </a:solidFill>
                <a:cs typeface="Franklin Gothic Book"/>
              </a:rPr>
              <a:t>m</a:t>
            </a:r>
            <a:r>
              <a:rPr spc="-5" dirty="0">
                <a:solidFill>
                  <a:srgbClr val="595958"/>
                </a:solidFill>
                <a:cs typeface="Franklin Gothic Book"/>
              </a:rPr>
              <a:t>i</a:t>
            </a:r>
            <a:r>
              <a:rPr spc="-15" dirty="0">
                <a:solidFill>
                  <a:srgbClr val="595958"/>
                </a:solidFill>
                <a:cs typeface="Franklin Gothic Book"/>
              </a:rPr>
              <a:t>na</a:t>
            </a:r>
            <a:r>
              <a:rPr spc="-50" dirty="0">
                <a:solidFill>
                  <a:srgbClr val="595958"/>
                </a:solidFill>
                <a:cs typeface="Franklin Gothic Book"/>
              </a:rPr>
              <a:t>t</a:t>
            </a:r>
            <a:r>
              <a:rPr spc="-10" dirty="0">
                <a:solidFill>
                  <a:srgbClr val="595958"/>
                </a:solidFill>
                <a:cs typeface="Franklin Gothic Book"/>
              </a:rPr>
              <a:t>e</a:t>
            </a:r>
            <a:r>
              <a:rPr spc="25" dirty="0">
                <a:solidFill>
                  <a:srgbClr val="595958"/>
                </a:solidFill>
                <a:cs typeface="Franklin Gothic Book"/>
              </a:rPr>
              <a:t> </a:t>
            </a:r>
            <a:r>
              <a:rPr spc="5" dirty="0">
                <a:solidFill>
                  <a:srgbClr val="595958"/>
                </a:solidFill>
                <a:cs typeface="Franklin Gothic Book"/>
              </a:rPr>
              <a:t>b</a:t>
            </a:r>
            <a:r>
              <a:rPr spc="-15" dirty="0">
                <a:solidFill>
                  <a:srgbClr val="595958"/>
                </a:solidFill>
                <a:cs typeface="Franklin Gothic Book"/>
              </a:rPr>
              <a:t>ureau</a:t>
            </a:r>
            <a:r>
              <a:rPr spc="-10" dirty="0">
                <a:solidFill>
                  <a:srgbClr val="595958"/>
                </a:solidFill>
                <a:cs typeface="Franklin Gothic Book"/>
              </a:rPr>
              <a:t>c</a:t>
            </a:r>
            <a:r>
              <a:rPr spc="-15" dirty="0">
                <a:solidFill>
                  <a:srgbClr val="595958"/>
                </a:solidFill>
                <a:cs typeface="Franklin Gothic Book"/>
              </a:rPr>
              <a:t>rat</a:t>
            </a:r>
            <a:r>
              <a:rPr spc="-10" dirty="0">
                <a:solidFill>
                  <a:srgbClr val="595958"/>
                </a:solidFill>
                <a:cs typeface="Franklin Gothic Book"/>
              </a:rPr>
              <a:t>ic</a:t>
            </a:r>
            <a:r>
              <a:rPr spc="-5" dirty="0">
                <a:solidFill>
                  <a:srgbClr val="595958"/>
                </a:solidFill>
                <a:cs typeface="Franklin Gothic Book"/>
              </a:rPr>
              <a:t> i</a:t>
            </a:r>
            <a:r>
              <a:rPr spc="-30" dirty="0">
                <a:solidFill>
                  <a:srgbClr val="595958"/>
                </a:solidFill>
                <a:cs typeface="Franklin Gothic Book"/>
              </a:rPr>
              <a:t>m</a:t>
            </a:r>
            <a:r>
              <a:rPr spc="-5" dirty="0">
                <a:solidFill>
                  <a:srgbClr val="595958"/>
                </a:solidFill>
                <a:cs typeface="Franklin Gothic Book"/>
              </a:rPr>
              <a:t>p</a:t>
            </a:r>
            <a:r>
              <a:rPr spc="-15" dirty="0">
                <a:solidFill>
                  <a:srgbClr val="595958"/>
                </a:solidFill>
                <a:cs typeface="Franklin Gothic Book"/>
              </a:rPr>
              <a:t>e</a:t>
            </a:r>
            <a:r>
              <a:rPr spc="-10" dirty="0">
                <a:solidFill>
                  <a:srgbClr val="595958"/>
                </a:solidFill>
                <a:cs typeface="Franklin Gothic Book"/>
              </a:rPr>
              <a:t>d</a:t>
            </a:r>
            <a:r>
              <a:rPr spc="-5" dirty="0">
                <a:solidFill>
                  <a:srgbClr val="595958"/>
                </a:solidFill>
                <a:cs typeface="Franklin Gothic Book"/>
              </a:rPr>
              <a:t>i</a:t>
            </a:r>
            <a:r>
              <a:rPr spc="-15" dirty="0">
                <a:solidFill>
                  <a:srgbClr val="595958"/>
                </a:solidFill>
                <a:cs typeface="Franklin Gothic Book"/>
              </a:rPr>
              <a:t>ment</a:t>
            </a:r>
            <a:r>
              <a:rPr spc="-10" dirty="0">
                <a:solidFill>
                  <a:srgbClr val="595958"/>
                </a:solidFill>
                <a:cs typeface="Franklin Gothic Book"/>
              </a:rPr>
              <a:t>s</a:t>
            </a:r>
            <a:r>
              <a:rPr spc="10" dirty="0">
                <a:solidFill>
                  <a:srgbClr val="595958"/>
                </a:solidFill>
                <a:cs typeface="Franklin Gothic Book"/>
              </a:rPr>
              <a:t> </a:t>
            </a:r>
            <a:r>
              <a:rPr spc="-40" dirty="0">
                <a:solidFill>
                  <a:srgbClr val="595958"/>
                </a:solidFill>
                <a:cs typeface="Franklin Gothic Book"/>
              </a:rPr>
              <a:t>t</a:t>
            </a:r>
            <a:r>
              <a:rPr spc="-10" dirty="0">
                <a:solidFill>
                  <a:srgbClr val="595958"/>
                </a:solidFill>
                <a:cs typeface="Franklin Gothic Book"/>
              </a:rPr>
              <a:t>o</a:t>
            </a:r>
            <a:r>
              <a:rPr spc="-5" dirty="0">
                <a:solidFill>
                  <a:srgbClr val="595958"/>
                </a:solidFill>
                <a:cs typeface="Franklin Gothic Book"/>
              </a:rPr>
              <a:t> i</a:t>
            </a:r>
            <a:r>
              <a:rPr spc="-15" dirty="0">
                <a:solidFill>
                  <a:srgbClr val="595958"/>
                </a:solidFill>
                <a:cs typeface="Franklin Gothic Book"/>
              </a:rPr>
              <a:t>nn</a:t>
            </a:r>
            <a:r>
              <a:rPr spc="-50" dirty="0">
                <a:solidFill>
                  <a:srgbClr val="595958"/>
                </a:solidFill>
                <a:cs typeface="Franklin Gothic Book"/>
              </a:rPr>
              <a:t>o</a:t>
            </a:r>
            <a:r>
              <a:rPr spc="-10" dirty="0">
                <a:solidFill>
                  <a:srgbClr val="595958"/>
                </a:solidFill>
                <a:cs typeface="Franklin Gothic Book"/>
              </a:rPr>
              <a:t>v</a:t>
            </a:r>
            <a:r>
              <a:rPr spc="-5" dirty="0">
                <a:solidFill>
                  <a:srgbClr val="595958"/>
                </a:solidFill>
                <a:cs typeface="Franklin Gothic Book"/>
              </a:rPr>
              <a:t>a</a:t>
            </a:r>
            <a:r>
              <a:rPr spc="-15" dirty="0">
                <a:solidFill>
                  <a:srgbClr val="595958"/>
                </a:solidFill>
                <a:cs typeface="Franklin Gothic Book"/>
              </a:rPr>
              <a:t>t</a:t>
            </a:r>
            <a:r>
              <a:rPr spc="-5" dirty="0">
                <a:solidFill>
                  <a:srgbClr val="595958"/>
                </a:solidFill>
                <a:cs typeface="Franklin Gothic Book"/>
              </a:rPr>
              <a:t>i</a:t>
            </a:r>
            <a:r>
              <a:rPr spc="-10" dirty="0">
                <a:solidFill>
                  <a:srgbClr val="595958"/>
                </a:solidFill>
                <a:cs typeface="Franklin Gothic Book"/>
              </a:rPr>
              <a:t>on</a:t>
            </a:r>
            <a:endParaRPr>
              <a:solidFill>
                <a:srgbClr val="595959"/>
              </a:solidFill>
              <a:cs typeface="Franklin Gothic Book"/>
            </a:endParaRPr>
          </a:p>
          <a:p>
            <a:pPr marL="12700" marR="276225" defTabSz="914400">
              <a:lnSpc>
                <a:spcPts val="2050"/>
              </a:lnSpc>
              <a:spcBef>
                <a:spcPts val="600"/>
              </a:spcBef>
            </a:pPr>
            <a:r>
              <a:rPr spc="-15" dirty="0">
                <a:solidFill>
                  <a:srgbClr val="595958"/>
                </a:solidFill>
                <a:cs typeface="Franklin Gothic Book"/>
              </a:rPr>
              <a:t>E</a:t>
            </a:r>
            <a:r>
              <a:rPr spc="-5" dirty="0">
                <a:solidFill>
                  <a:srgbClr val="595958"/>
                </a:solidFill>
                <a:cs typeface="Franklin Gothic Book"/>
              </a:rPr>
              <a:t>xp</a:t>
            </a:r>
            <a:r>
              <a:rPr spc="-15" dirty="0">
                <a:solidFill>
                  <a:srgbClr val="595958"/>
                </a:solidFill>
                <a:cs typeface="Franklin Gothic Book"/>
              </a:rPr>
              <a:t>e</a:t>
            </a:r>
            <a:r>
              <a:rPr spc="-20" dirty="0">
                <a:solidFill>
                  <a:srgbClr val="595958"/>
                </a:solidFill>
                <a:cs typeface="Franklin Gothic Book"/>
              </a:rPr>
              <a:t>r</a:t>
            </a:r>
            <a:r>
              <a:rPr spc="-5" dirty="0">
                <a:solidFill>
                  <a:srgbClr val="595958"/>
                </a:solidFill>
                <a:cs typeface="Franklin Gothic Book"/>
              </a:rPr>
              <a:t>i</a:t>
            </a:r>
            <a:r>
              <a:rPr spc="-20" dirty="0">
                <a:solidFill>
                  <a:srgbClr val="595958"/>
                </a:solidFill>
                <a:cs typeface="Franklin Gothic Book"/>
              </a:rPr>
              <a:t>men</a:t>
            </a:r>
            <a:r>
              <a:rPr spc="-10" dirty="0">
                <a:solidFill>
                  <a:srgbClr val="595958"/>
                </a:solidFill>
                <a:cs typeface="Franklin Gothic Book"/>
              </a:rPr>
              <a:t>t</a:t>
            </a:r>
            <a:r>
              <a:rPr dirty="0">
                <a:solidFill>
                  <a:srgbClr val="595958"/>
                </a:solidFill>
                <a:cs typeface="Franklin Gothic Book"/>
              </a:rPr>
              <a:t> </a:t>
            </a:r>
            <a:r>
              <a:rPr spc="-40" dirty="0">
                <a:solidFill>
                  <a:srgbClr val="595958"/>
                </a:solidFill>
                <a:cs typeface="Franklin Gothic Book"/>
              </a:rPr>
              <a:t>t</a:t>
            </a:r>
            <a:r>
              <a:rPr spc="-10" dirty="0">
                <a:solidFill>
                  <a:srgbClr val="595958"/>
                </a:solidFill>
                <a:cs typeface="Franklin Gothic Book"/>
              </a:rPr>
              <a:t>o </a:t>
            </a:r>
            <a:r>
              <a:rPr spc="-15" dirty="0">
                <a:solidFill>
                  <a:srgbClr val="595958"/>
                </a:solidFill>
                <a:cs typeface="Franklin Gothic Book"/>
              </a:rPr>
              <a:t>lea</a:t>
            </a:r>
            <a:r>
              <a:rPr spc="-20" dirty="0">
                <a:solidFill>
                  <a:srgbClr val="595958"/>
                </a:solidFill>
                <a:cs typeface="Franklin Gothic Book"/>
              </a:rPr>
              <a:t>r</a:t>
            </a:r>
            <a:r>
              <a:rPr spc="-10" dirty="0">
                <a:solidFill>
                  <a:srgbClr val="595958"/>
                </a:solidFill>
                <a:cs typeface="Franklin Gothic Book"/>
              </a:rPr>
              <a:t>n</a:t>
            </a:r>
            <a:r>
              <a:rPr spc="10" dirty="0">
                <a:solidFill>
                  <a:srgbClr val="595958"/>
                </a:solidFill>
                <a:cs typeface="Franklin Gothic Book"/>
              </a:rPr>
              <a:t> </a:t>
            </a:r>
            <a:r>
              <a:rPr spc="-15" dirty="0">
                <a:solidFill>
                  <a:srgbClr val="595958"/>
                </a:solidFill>
                <a:cs typeface="Franklin Gothic Book"/>
              </a:rPr>
              <a:t>t</a:t>
            </a:r>
            <a:r>
              <a:rPr spc="-10" dirty="0">
                <a:solidFill>
                  <a:srgbClr val="595958"/>
                </a:solidFill>
                <a:cs typeface="Franklin Gothic Book"/>
              </a:rPr>
              <a:t>h</a:t>
            </a:r>
            <a:r>
              <a:rPr spc="-55" dirty="0">
                <a:solidFill>
                  <a:srgbClr val="595958"/>
                </a:solidFill>
                <a:cs typeface="Franklin Gothic Book"/>
              </a:rPr>
              <a:t>r</a:t>
            </a:r>
            <a:r>
              <a:rPr spc="-10" dirty="0">
                <a:solidFill>
                  <a:srgbClr val="595958"/>
                </a:solidFill>
                <a:cs typeface="Franklin Gothic Book"/>
              </a:rPr>
              <a:t>o</a:t>
            </a:r>
            <a:r>
              <a:rPr spc="-15" dirty="0">
                <a:solidFill>
                  <a:srgbClr val="595958"/>
                </a:solidFill>
                <a:cs typeface="Franklin Gothic Book"/>
              </a:rPr>
              <a:t>u</a:t>
            </a:r>
            <a:r>
              <a:rPr dirty="0">
                <a:solidFill>
                  <a:srgbClr val="595958"/>
                </a:solidFill>
                <a:cs typeface="Franklin Gothic Book"/>
              </a:rPr>
              <a:t>gh</a:t>
            </a:r>
            <a:r>
              <a:rPr spc="5" dirty="0">
                <a:solidFill>
                  <a:srgbClr val="595958"/>
                </a:solidFill>
                <a:cs typeface="Franklin Gothic Book"/>
              </a:rPr>
              <a:t> </a:t>
            </a:r>
            <a:r>
              <a:rPr spc="-10" dirty="0">
                <a:solidFill>
                  <a:srgbClr val="595958"/>
                </a:solidFill>
                <a:cs typeface="Franklin Gothic Book"/>
              </a:rPr>
              <a:t>a</a:t>
            </a:r>
            <a:r>
              <a:rPr dirty="0">
                <a:solidFill>
                  <a:srgbClr val="595958"/>
                </a:solidFill>
                <a:cs typeface="Franklin Gothic Book"/>
              </a:rPr>
              <a:t> </a:t>
            </a:r>
            <a:r>
              <a:rPr spc="-5" dirty="0">
                <a:solidFill>
                  <a:srgbClr val="595958"/>
                </a:solidFill>
                <a:cs typeface="Franklin Gothic Book"/>
              </a:rPr>
              <a:t>s</a:t>
            </a:r>
            <a:r>
              <a:rPr spc="-15" dirty="0">
                <a:solidFill>
                  <a:srgbClr val="595958"/>
                </a:solidFill>
                <a:cs typeface="Franklin Gothic Book"/>
              </a:rPr>
              <a:t>e</a:t>
            </a:r>
            <a:r>
              <a:rPr spc="-20" dirty="0">
                <a:solidFill>
                  <a:srgbClr val="595958"/>
                </a:solidFill>
                <a:cs typeface="Franklin Gothic Book"/>
              </a:rPr>
              <a:t>r</a:t>
            </a:r>
            <a:r>
              <a:rPr spc="-5" dirty="0">
                <a:solidFill>
                  <a:srgbClr val="595958"/>
                </a:solidFill>
                <a:cs typeface="Franklin Gothic Book"/>
              </a:rPr>
              <a:t>i</a:t>
            </a:r>
            <a:r>
              <a:rPr spc="-15" dirty="0">
                <a:solidFill>
                  <a:srgbClr val="595958"/>
                </a:solidFill>
                <a:cs typeface="Franklin Gothic Book"/>
              </a:rPr>
              <a:t>e</a:t>
            </a:r>
            <a:r>
              <a:rPr spc="-10" dirty="0">
                <a:solidFill>
                  <a:srgbClr val="595958"/>
                </a:solidFill>
                <a:cs typeface="Franklin Gothic Book"/>
              </a:rPr>
              <a:t>s</a:t>
            </a:r>
            <a:r>
              <a:rPr spc="-5" dirty="0">
                <a:solidFill>
                  <a:srgbClr val="595958"/>
                </a:solidFill>
                <a:cs typeface="Franklin Gothic Book"/>
              </a:rPr>
              <a:t> </a:t>
            </a:r>
            <a:r>
              <a:rPr spc="-10" dirty="0">
                <a:solidFill>
                  <a:srgbClr val="595958"/>
                </a:solidFill>
                <a:cs typeface="Franklin Gothic Book"/>
              </a:rPr>
              <a:t>of</a:t>
            </a:r>
            <a:r>
              <a:rPr spc="-5" dirty="0">
                <a:solidFill>
                  <a:srgbClr val="595958"/>
                </a:solidFill>
                <a:cs typeface="Franklin Gothic Book"/>
              </a:rPr>
              <a:t> </a:t>
            </a:r>
            <a:r>
              <a:rPr spc="-25" dirty="0">
                <a:solidFill>
                  <a:srgbClr val="595958"/>
                </a:solidFill>
                <a:cs typeface="Franklin Gothic Book"/>
              </a:rPr>
              <a:t>f</a:t>
            </a:r>
            <a:r>
              <a:rPr spc="-15" dirty="0">
                <a:solidFill>
                  <a:srgbClr val="595958"/>
                </a:solidFill>
                <a:cs typeface="Franklin Gothic Book"/>
              </a:rPr>
              <a:t>a</a:t>
            </a:r>
            <a:r>
              <a:rPr spc="-5" dirty="0">
                <a:solidFill>
                  <a:srgbClr val="595958"/>
                </a:solidFill>
                <a:cs typeface="Franklin Gothic Book"/>
              </a:rPr>
              <a:t>s</a:t>
            </a:r>
            <a:r>
              <a:rPr spc="-15" dirty="0">
                <a:solidFill>
                  <a:srgbClr val="595958"/>
                </a:solidFill>
                <a:cs typeface="Franklin Gothic Book"/>
              </a:rPr>
              <a:t>t</a:t>
            </a:r>
            <a:r>
              <a:rPr dirty="0">
                <a:solidFill>
                  <a:srgbClr val="595958"/>
                </a:solidFill>
                <a:cs typeface="Franklin Gothic Book"/>
              </a:rPr>
              <a:t>,</a:t>
            </a:r>
            <a:r>
              <a:rPr spc="-15" dirty="0">
                <a:solidFill>
                  <a:srgbClr val="595958"/>
                </a:solidFill>
                <a:cs typeface="Franklin Gothic Book"/>
              </a:rPr>
              <a:t> </a:t>
            </a:r>
            <a:r>
              <a:rPr spc="-10" dirty="0">
                <a:solidFill>
                  <a:srgbClr val="595958"/>
                </a:solidFill>
                <a:cs typeface="Franklin Gothic Book"/>
              </a:rPr>
              <a:t>c</a:t>
            </a:r>
            <a:r>
              <a:rPr dirty="0">
                <a:solidFill>
                  <a:srgbClr val="595958"/>
                </a:solidFill>
                <a:cs typeface="Franklin Gothic Book"/>
              </a:rPr>
              <a:t>h</a:t>
            </a:r>
            <a:r>
              <a:rPr spc="-15" dirty="0">
                <a:solidFill>
                  <a:srgbClr val="595958"/>
                </a:solidFill>
                <a:cs typeface="Franklin Gothic Book"/>
              </a:rPr>
              <a:t>ea</a:t>
            </a:r>
            <a:r>
              <a:rPr spc="-10" dirty="0">
                <a:solidFill>
                  <a:srgbClr val="595958"/>
                </a:solidFill>
                <a:cs typeface="Franklin Gothic Book"/>
              </a:rPr>
              <a:t>p</a:t>
            </a:r>
            <a:r>
              <a:rPr dirty="0">
                <a:solidFill>
                  <a:srgbClr val="595958"/>
                </a:solidFill>
                <a:cs typeface="Franklin Gothic Book"/>
              </a:rPr>
              <a:t> </a:t>
            </a:r>
            <a:r>
              <a:rPr spc="-15" dirty="0">
                <a:solidFill>
                  <a:srgbClr val="595958"/>
                </a:solidFill>
                <a:cs typeface="Franklin Gothic Book"/>
              </a:rPr>
              <a:t>an</a:t>
            </a:r>
            <a:r>
              <a:rPr spc="-10" dirty="0">
                <a:solidFill>
                  <a:srgbClr val="595958"/>
                </a:solidFill>
                <a:cs typeface="Franklin Gothic Book"/>
              </a:rPr>
              <a:t>d</a:t>
            </a:r>
            <a:r>
              <a:rPr spc="5" dirty="0">
                <a:solidFill>
                  <a:srgbClr val="595958"/>
                </a:solidFill>
                <a:cs typeface="Franklin Gothic Book"/>
              </a:rPr>
              <a:t> </a:t>
            </a:r>
            <a:r>
              <a:rPr spc="-15" dirty="0">
                <a:solidFill>
                  <a:srgbClr val="595958"/>
                </a:solidFill>
                <a:cs typeface="Franklin Gothic Book"/>
              </a:rPr>
              <a:t>l</a:t>
            </a:r>
            <a:r>
              <a:rPr spc="-35" dirty="0">
                <a:solidFill>
                  <a:srgbClr val="595958"/>
                </a:solidFill>
                <a:cs typeface="Franklin Gothic Book"/>
              </a:rPr>
              <a:t>o</a:t>
            </a:r>
            <a:r>
              <a:rPr spc="25" dirty="0">
                <a:solidFill>
                  <a:srgbClr val="595958"/>
                </a:solidFill>
                <a:cs typeface="Franklin Gothic Book"/>
              </a:rPr>
              <a:t>w</a:t>
            </a:r>
            <a:r>
              <a:rPr spc="5" dirty="0">
                <a:solidFill>
                  <a:srgbClr val="595958"/>
                </a:solidFill>
                <a:cs typeface="Franklin Gothic Book"/>
              </a:rPr>
              <a:t>-</a:t>
            </a:r>
            <a:r>
              <a:rPr spc="-20" dirty="0">
                <a:solidFill>
                  <a:srgbClr val="595958"/>
                </a:solidFill>
                <a:cs typeface="Franklin Gothic Book"/>
              </a:rPr>
              <a:t>r</a:t>
            </a:r>
            <a:r>
              <a:rPr spc="-10" dirty="0">
                <a:solidFill>
                  <a:srgbClr val="595958"/>
                </a:solidFill>
                <a:cs typeface="Franklin Gothic Book"/>
              </a:rPr>
              <a:t>i</a:t>
            </a:r>
            <a:r>
              <a:rPr spc="-5" dirty="0">
                <a:solidFill>
                  <a:srgbClr val="595958"/>
                </a:solidFill>
                <a:cs typeface="Franklin Gothic Book"/>
              </a:rPr>
              <a:t>s</a:t>
            </a:r>
            <a:r>
              <a:rPr spc="-10" dirty="0">
                <a:solidFill>
                  <a:srgbClr val="595958"/>
                </a:solidFill>
                <a:cs typeface="Franklin Gothic Book"/>
              </a:rPr>
              <a:t>k</a:t>
            </a:r>
            <a:r>
              <a:rPr spc="15" dirty="0">
                <a:solidFill>
                  <a:srgbClr val="595958"/>
                </a:solidFill>
                <a:cs typeface="Franklin Gothic Book"/>
              </a:rPr>
              <a:t> </a:t>
            </a:r>
            <a:r>
              <a:rPr spc="-15" dirty="0">
                <a:solidFill>
                  <a:srgbClr val="595958"/>
                </a:solidFill>
                <a:cs typeface="Franklin Gothic Book"/>
              </a:rPr>
              <a:t>p</a:t>
            </a:r>
            <a:r>
              <a:rPr spc="-55" dirty="0">
                <a:solidFill>
                  <a:srgbClr val="595958"/>
                </a:solidFill>
                <a:cs typeface="Franklin Gothic Book"/>
              </a:rPr>
              <a:t>r</a:t>
            </a:r>
            <a:r>
              <a:rPr spc="-25" dirty="0">
                <a:solidFill>
                  <a:srgbClr val="595958"/>
                </a:solidFill>
                <a:cs typeface="Franklin Gothic Book"/>
              </a:rPr>
              <a:t>o</a:t>
            </a:r>
            <a:r>
              <a:rPr spc="-40" dirty="0">
                <a:solidFill>
                  <a:srgbClr val="595958"/>
                </a:solidFill>
                <a:cs typeface="Franklin Gothic Book"/>
              </a:rPr>
              <a:t>t</a:t>
            </a:r>
            <a:r>
              <a:rPr spc="-25" dirty="0">
                <a:solidFill>
                  <a:srgbClr val="595958"/>
                </a:solidFill>
                <a:cs typeface="Franklin Gothic Book"/>
              </a:rPr>
              <a:t>o</a:t>
            </a:r>
            <a:r>
              <a:rPr spc="-15" dirty="0">
                <a:solidFill>
                  <a:srgbClr val="595958"/>
                </a:solidFill>
                <a:cs typeface="Franklin Gothic Book"/>
              </a:rPr>
              <a:t>types</a:t>
            </a:r>
            <a:endParaRPr>
              <a:solidFill>
                <a:srgbClr val="595959"/>
              </a:solidFill>
              <a:cs typeface="Franklin Gothic Book"/>
            </a:endParaRPr>
          </a:p>
          <a:p>
            <a:pPr marL="12700" marR="133350" defTabSz="914400">
              <a:lnSpc>
                <a:spcPts val="2050"/>
              </a:lnSpc>
              <a:spcBef>
                <a:spcPts val="600"/>
              </a:spcBef>
            </a:pPr>
            <a:r>
              <a:rPr spc="-120" dirty="0">
                <a:solidFill>
                  <a:srgbClr val="595958"/>
                </a:solidFill>
                <a:cs typeface="Franklin Gothic Book"/>
              </a:rPr>
              <a:t>T</a:t>
            </a:r>
            <a:r>
              <a:rPr spc="-15" dirty="0">
                <a:solidFill>
                  <a:srgbClr val="595958"/>
                </a:solidFill>
                <a:cs typeface="Franklin Gothic Book"/>
              </a:rPr>
              <a:t>el</a:t>
            </a:r>
            <a:r>
              <a:rPr spc="-5" dirty="0">
                <a:solidFill>
                  <a:srgbClr val="595958"/>
                </a:solidFill>
                <a:cs typeface="Franklin Gothic Book"/>
              </a:rPr>
              <a:t>l</a:t>
            </a:r>
            <a:r>
              <a:rPr spc="10" dirty="0">
                <a:solidFill>
                  <a:srgbClr val="595958"/>
                </a:solidFill>
                <a:cs typeface="Franklin Gothic Book"/>
              </a:rPr>
              <a:t> </a:t>
            </a:r>
            <a:r>
              <a:rPr spc="-5" dirty="0">
                <a:solidFill>
                  <a:srgbClr val="595958"/>
                </a:solidFill>
                <a:cs typeface="Franklin Gothic Book"/>
              </a:rPr>
              <a:t>s</a:t>
            </a:r>
            <a:r>
              <a:rPr spc="-40" dirty="0">
                <a:solidFill>
                  <a:srgbClr val="595958"/>
                </a:solidFill>
                <a:cs typeface="Franklin Gothic Book"/>
              </a:rPr>
              <a:t>t</a:t>
            </a:r>
            <a:r>
              <a:rPr spc="-10" dirty="0">
                <a:solidFill>
                  <a:srgbClr val="595958"/>
                </a:solidFill>
                <a:cs typeface="Franklin Gothic Book"/>
              </a:rPr>
              <a:t>o</a:t>
            </a:r>
            <a:r>
              <a:rPr spc="-20" dirty="0">
                <a:solidFill>
                  <a:srgbClr val="595958"/>
                </a:solidFill>
                <a:cs typeface="Franklin Gothic Book"/>
              </a:rPr>
              <a:t>r</a:t>
            </a:r>
            <a:r>
              <a:rPr spc="-5" dirty="0">
                <a:solidFill>
                  <a:srgbClr val="595958"/>
                </a:solidFill>
                <a:cs typeface="Franklin Gothic Book"/>
              </a:rPr>
              <a:t>i</a:t>
            </a:r>
            <a:r>
              <a:rPr spc="-15" dirty="0">
                <a:solidFill>
                  <a:srgbClr val="595958"/>
                </a:solidFill>
                <a:cs typeface="Franklin Gothic Book"/>
              </a:rPr>
              <a:t>e</a:t>
            </a:r>
            <a:r>
              <a:rPr spc="-10" dirty="0">
                <a:solidFill>
                  <a:srgbClr val="595958"/>
                </a:solidFill>
                <a:cs typeface="Franklin Gothic Book"/>
              </a:rPr>
              <a:t>s</a:t>
            </a:r>
            <a:r>
              <a:rPr spc="-5" dirty="0">
                <a:solidFill>
                  <a:srgbClr val="595958"/>
                </a:solidFill>
                <a:cs typeface="Franklin Gothic Book"/>
              </a:rPr>
              <a:t> </a:t>
            </a:r>
            <a:r>
              <a:rPr spc="-40" dirty="0">
                <a:solidFill>
                  <a:srgbClr val="595958"/>
                </a:solidFill>
                <a:cs typeface="Franklin Gothic Book"/>
              </a:rPr>
              <a:t>t</a:t>
            </a:r>
            <a:r>
              <a:rPr spc="-10" dirty="0">
                <a:solidFill>
                  <a:srgbClr val="595958"/>
                </a:solidFill>
                <a:cs typeface="Franklin Gothic Book"/>
              </a:rPr>
              <a:t>o</a:t>
            </a:r>
            <a:r>
              <a:rPr spc="-5" dirty="0">
                <a:solidFill>
                  <a:srgbClr val="595958"/>
                </a:solidFill>
                <a:cs typeface="Franklin Gothic Book"/>
              </a:rPr>
              <a:t> </a:t>
            </a:r>
            <a:r>
              <a:rPr spc="-15" dirty="0">
                <a:solidFill>
                  <a:srgbClr val="595958"/>
                </a:solidFill>
                <a:cs typeface="Franklin Gothic Book"/>
              </a:rPr>
              <a:t>en</a:t>
            </a:r>
            <a:r>
              <a:rPr dirty="0">
                <a:solidFill>
                  <a:srgbClr val="595958"/>
                </a:solidFill>
                <a:cs typeface="Franklin Gothic Book"/>
              </a:rPr>
              <a:t>g</a:t>
            </a:r>
            <a:r>
              <a:rPr spc="-15" dirty="0">
                <a:solidFill>
                  <a:srgbClr val="595958"/>
                </a:solidFill>
                <a:cs typeface="Franklin Gothic Book"/>
              </a:rPr>
              <a:t>a</a:t>
            </a:r>
            <a:r>
              <a:rPr dirty="0">
                <a:solidFill>
                  <a:srgbClr val="595958"/>
                </a:solidFill>
                <a:cs typeface="Franklin Gothic Book"/>
              </a:rPr>
              <a:t>g</a:t>
            </a:r>
            <a:r>
              <a:rPr spc="-10" dirty="0">
                <a:solidFill>
                  <a:srgbClr val="595958"/>
                </a:solidFill>
                <a:cs typeface="Franklin Gothic Book"/>
              </a:rPr>
              <a:t>e</a:t>
            </a:r>
            <a:r>
              <a:rPr spc="5" dirty="0">
                <a:solidFill>
                  <a:srgbClr val="595958"/>
                </a:solidFill>
                <a:cs typeface="Franklin Gothic Book"/>
              </a:rPr>
              <a:t> </a:t>
            </a:r>
            <a:r>
              <a:rPr spc="-25" dirty="0">
                <a:solidFill>
                  <a:srgbClr val="595958"/>
                </a:solidFill>
                <a:cs typeface="Franklin Gothic Book"/>
              </a:rPr>
              <a:t>o</a:t>
            </a:r>
            <a:r>
              <a:rPr spc="-15" dirty="0">
                <a:solidFill>
                  <a:srgbClr val="595958"/>
                </a:solidFill>
                <a:cs typeface="Franklin Gothic Book"/>
              </a:rPr>
              <a:t>t</a:t>
            </a:r>
            <a:r>
              <a:rPr spc="-10" dirty="0">
                <a:solidFill>
                  <a:srgbClr val="595958"/>
                </a:solidFill>
                <a:cs typeface="Franklin Gothic Book"/>
              </a:rPr>
              <a:t>h</a:t>
            </a:r>
            <a:r>
              <a:rPr spc="-15" dirty="0">
                <a:solidFill>
                  <a:srgbClr val="595958"/>
                </a:solidFill>
                <a:cs typeface="Franklin Gothic Book"/>
              </a:rPr>
              <a:t>e</a:t>
            </a:r>
            <a:r>
              <a:rPr spc="-5" dirty="0">
                <a:solidFill>
                  <a:srgbClr val="595958"/>
                </a:solidFill>
                <a:cs typeface="Franklin Gothic Book"/>
              </a:rPr>
              <a:t>r</a:t>
            </a:r>
            <a:r>
              <a:rPr spc="-10" dirty="0">
                <a:solidFill>
                  <a:srgbClr val="595958"/>
                </a:solidFill>
                <a:cs typeface="Franklin Gothic Book"/>
              </a:rPr>
              <a:t>s</a:t>
            </a:r>
            <a:r>
              <a:rPr spc="-5" dirty="0">
                <a:solidFill>
                  <a:srgbClr val="595958"/>
                </a:solidFill>
                <a:cs typeface="Franklin Gothic Book"/>
              </a:rPr>
              <a:t> </a:t>
            </a:r>
            <a:r>
              <a:rPr spc="-10" dirty="0">
                <a:solidFill>
                  <a:srgbClr val="595958"/>
                </a:solidFill>
                <a:cs typeface="Franklin Gothic Book"/>
              </a:rPr>
              <a:t>in</a:t>
            </a:r>
            <a:r>
              <a:rPr spc="10" dirty="0">
                <a:solidFill>
                  <a:srgbClr val="595958"/>
                </a:solidFill>
                <a:cs typeface="Franklin Gothic Book"/>
              </a:rPr>
              <a:t> </a:t>
            </a:r>
            <a:r>
              <a:rPr spc="-15" dirty="0">
                <a:solidFill>
                  <a:srgbClr val="595958"/>
                </a:solidFill>
                <a:cs typeface="Franklin Gothic Book"/>
              </a:rPr>
              <a:t>t</a:t>
            </a:r>
            <a:r>
              <a:rPr spc="-10" dirty="0">
                <a:solidFill>
                  <a:srgbClr val="595958"/>
                </a:solidFill>
                <a:cs typeface="Franklin Gothic Book"/>
              </a:rPr>
              <a:t>he id</a:t>
            </a:r>
            <a:r>
              <a:rPr spc="-15" dirty="0">
                <a:solidFill>
                  <a:srgbClr val="595958"/>
                </a:solidFill>
                <a:cs typeface="Franklin Gothic Book"/>
              </a:rPr>
              <a:t>ea</a:t>
            </a:r>
            <a:r>
              <a:rPr spc="-10" dirty="0">
                <a:solidFill>
                  <a:srgbClr val="595958"/>
                </a:solidFill>
                <a:cs typeface="Franklin Gothic Book"/>
              </a:rPr>
              <a:t>s</a:t>
            </a:r>
            <a:r>
              <a:rPr spc="-5" dirty="0">
                <a:solidFill>
                  <a:srgbClr val="595958"/>
                </a:solidFill>
                <a:cs typeface="Franklin Gothic Book"/>
              </a:rPr>
              <a:t> </a:t>
            </a:r>
            <a:r>
              <a:rPr spc="-15" dirty="0">
                <a:solidFill>
                  <a:srgbClr val="595958"/>
                </a:solidFill>
                <a:cs typeface="Franklin Gothic Book"/>
              </a:rPr>
              <a:t>an</a:t>
            </a:r>
            <a:r>
              <a:rPr spc="-10" dirty="0">
                <a:solidFill>
                  <a:srgbClr val="595958"/>
                </a:solidFill>
                <a:cs typeface="Franklin Gothic Book"/>
              </a:rPr>
              <a:t>d</a:t>
            </a:r>
            <a:r>
              <a:rPr spc="5" dirty="0">
                <a:solidFill>
                  <a:srgbClr val="595958"/>
                </a:solidFill>
                <a:cs typeface="Franklin Gothic Book"/>
              </a:rPr>
              <a:t> </a:t>
            </a:r>
            <a:r>
              <a:rPr spc="-40" dirty="0">
                <a:solidFill>
                  <a:srgbClr val="595958"/>
                </a:solidFill>
                <a:cs typeface="Franklin Gothic Book"/>
              </a:rPr>
              <a:t>t</a:t>
            </a:r>
            <a:r>
              <a:rPr spc="-10" dirty="0">
                <a:solidFill>
                  <a:srgbClr val="595958"/>
                </a:solidFill>
                <a:cs typeface="Franklin Gothic Book"/>
              </a:rPr>
              <a:t>o</a:t>
            </a:r>
            <a:r>
              <a:rPr spc="-5" dirty="0">
                <a:solidFill>
                  <a:srgbClr val="595958"/>
                </a:solidFill>
                <a:cs typeface="Franklin Gothic Book"/>
              </a:rPr>
              <a:t> </a:t>
            </a:r>
            <a:r>
              <a:rPr spc="-10" dirty="0">
                <a:solidFill>
                  <a:srgbClr val="595958"/>
                </a:solidFill>
                <a:cs typeface="Franklin Gothic Book"/>
              </a:rPr>
              <a:t>h</a:t>
            </a:r>
            <a:r>
              <a:rPr spc="-15" dirty="0">
                <a:solidFill>
                  <a:srgbClr val="595958"/>
                </a:solidFill>
                <a:cs typeface="Franklin Gothic Book"/>
              </a:rPr>
              <a:t>el</a:t>
            </a:r>
            <a:r>
              <a:rPr dirty="0">
                <a:solidFill>
                  <a:srgbClr val="595958"/>
                </a:solidFill>
                <a:cs typeface="Franklin Gothic Book"/>
              </a:rPr>
              <a:t>p</a:t>
            </a:r>
            <a:r>
              <a:rPr spc="15" dirty="0">
                <a:solidFill>
                  <a:srgbClr val="595958"/>
                </a:solidFill>
                <a:cs typeface="Franklin Gothic Book"/>
              </a:rPr>
              <a:t> </a:t>
            </a:r>
            <a:r>
              <a:rPr spc="5" dirty="0">
                <a:solidFill>
                  <a:srgbClr val="595958"/>
                </a:solidFill>
                <a:cs typeface="Franklin Gothic Book"/>
              </a:rPr>
              <a:t>b</a:t>
            </a:r>
            <a:r>
              <a:rPr spc="-15" dirty="0">
                <a:solidFill>
                  <a:srgbClr val="595958"/>
                </a:solidFill>
                <a:cs typeface="Franklin Gothic Book"/>
              </a:rPr>
              <a:t>u</a:t>
            </a:r>
            <a:r>
              <a:rPr spc="-5" dirty="0">
                <a:solidFill>
                  <a:srgbClr val="595958"/>
                </a:solidFill>
                <a:cs typeface="Franklin Gothic Book"/>
              </a:rPr>
              <a:t>i</a:t>
            </a:r>
            <a:r>
              <a:rPr spc="-15" dirty="0">
                <a:solidFill>
                  <a:srgbClr val="595958"/>
                </a:solidFill>
                <a:cs typeface="Franklin Gothic Book"/>
              </a:rPr>
              <a:t>l</a:t>
            </a:r>
            <a:r>
              <a:rPr spc="-10" dirty="0">
                <a:solidFill>
                  <a:srgbClr val="595958"/>
                </a:solidFill>
                <a:cs typeface="Franklin Gothic Book"/>
              </a:rPr>
              <a:t>d</a:t>
            </a:r>
            <a:r>
              <a:rPr spc="5" dirty="0">
                <a:solidFill>
                  <a:srgbClr val="595958"/>
                </a:solidFill>
                <a:cs typeface="Franklin Gothic Book"/>
              </a:rPr>
              <a:t> </a:t>
            </a:r>
            <a:r>
              <a:rPr spc="-15" dirty="0">
                <a:solidFill>
                  <a:srgbClr val="595958"/>
                </a:solidFill>
                <a:cs typeface="Franklin Gothic Book"/>
              </a:rPr>
              <a:t>t</a:t>
            </a:r>
            <a:r>
              <a:rPr spc="-10" dirty="0">
                <a:solidFill>
                  <a:srgbClr val="595958"/>
                </a:solidFill>
                <a:cs typeface="Franklin Gothic Book"/>
              </a:rPr>
              <a:t>h</a:t>
            </a:r>
            <a:r>
              <a:rPr spc="-15" dirty="0">
                <a:solidFill>
                  <a:srgbClr val="595958"/>
                </a:solidFill>
                <a:cs typeface="Franklin Gothic Book"/>
              </a:rPr>
              <a:t>em</a:t>
            </a:r>
            <a:endParaRPr>
              <a:solidFill>
                <a:srgbClr val="595959"/>
              </a:solidFill>
              <a:cs typeface="Franklin Gothic Book"/>
            </a:endParaRPr>
          </a:p>
        </p:txBody>
      </p:sp>
      <p:sp>
        <p:nvSpPr>
          <p:cNvPr id="4" name="object 4"/>
          <p:cNvSpPr txBox="1"/>
          <p:nvPr/>
        </p:nvSpPr>
        <p:spPr>
          <a:xfrm>
            <a:off x="4652961" y="992594"/>
            <a:ext cx="4116704" cy="5160645"/>
          </a:xfrm>
          <a:prstGeom prst="rect">
            <a:avLst/>
          </a:prstGeom>
        </p:spPr>
        <p:txBody>
          <a:bodyPr vert="horz" wrap="square" lIns="0" tIns="0" rIns="0" bIns="0" rtlCol="0">
            <a:spAutoFit/>
          </a:bodyPr>
          <a:lstStyle/>
          <a:p>
            <a:pPr marL="12700" marR="622300" defTabSz="914400">
              <a:lnSpc>
                <a:spcPts val="1820"/>
              </a:lnSpc>
            </a:pPr>
            <a:r>
              <a:rPr sz="1600" spc="-20" dirty="0">
                <a:solidFill>
                  <a:srgbClr val="595958"/>
                </a:solidFill>
                <a:cs typeface="Franklin Gothic Book"/>
              </a:rPr>
              <a:t>D</a:t>
            </a:r>
            <a:r>
              <a:rPr sz="1600" dirty="0">
                <a:solidFill>
                  <a:srgbClr val="595958"/>
                </a:solidFill>
                <a:cs typeface="Franklin Gothic Book"/>
              </a:rPr>
              <a:t>i</a:t>
            </a:r>
            <a:r>
              <a:rPr sz="1600" spc="-35" dirty="0">
                <a:solidFill>
                  <a:srgbClr val="595958"/>
                </a:solidFill>
                <a:cs typeface="Franklin Gothic Book"/>
              </a:rPr>
              <a:t>v</a:t>
            </a:r>
            <a:r>
              <a:rPr sz="1600" spc="-15" dirty="0">
                <a:solidFill>
                  <a:srgbClr val="595958"/>
                </a:solidFill>
                <a:cs typeface="Franklin Gothic Book"/>
              </a:rPr>
              <a:t>e</a:t>
            </a:r>
            <a:r>
              <a:rPr sz="1600" dirty="0">
                <a:solidFill>
                  <a:srgbClr val="595958"/>
                </a:solidFill>
                <a:cs typeface="Franklin Gothic Book"/>
              </a:rPr>
              <a:t>r</a:t>
            </a:r>
            <a:r>
              <a:rPr sz="1600" spc="-10" dirty="0">
                <a:solidFill>
                  <a:srgbClr val="595958"/>
                </a:solidFill>
                <a:cs typeface="Franklin Gothic Book"/>
              </a:rPr>
              <a:t>s</a:t>
            </a:r>
            <a:r>
              <a:rPr sz="1600" dirty="0">
                <a:solidFill>
                  <a:srgbClr val="595958"/>
                </a:solidFill>
                <a:cs typeface="Franklin Gothic Book"/>
              </a:rPr>
              <a:t>i</a:t>
            </a:r>
            <a:r>
              <a:rPr sz="1600" spc="-10" dirty="0">
                <a:solidFill>
                  <a:srgbClr val="595958"/>
                </a:solidFill>
                <a:cs typeface="Franklin Gothic Book"/>
              </a:rPr>
              <a:t>fy</a:t>
            </a:r>
            <a:r>
              <a:rPr sz="1600" spc="-20" dirty="0">
                <a:solidFill>
                  <a:srgbClr val="595958"/>
                </a:solidFill>
                <a:cs typeface="Franklin Gothic Book"/>
              </a:rPr>
              <a:t> </a:t>
            </a:r>
            <a:r>
              <a:rPr sz="1600" spc="-10" dirty="0">
                <a:solidFill>
                  <a:srgbClr val="595958"/>
                </a:solidFill>
                <a:cs typeface="Franklin Gothic Book"/>
              </a:rPr>
              <a:t>the</a:t>
            </a:r>
            <a:r>
              <a:rPr sz="1600" spc="5" dirty="0">
                <a:solidFill>
                  <a:srgbClr val="595958"/>
                </a:solidFill>
                <a:cs typeface="Franklin Gothic Book"/>
              </a:rPr>
              <a:t> </a:t>
            </a:r>
            <a:r>
              <a:rPr sz="1600" spc="-30" dirty="0">
                <a:solidFill>
                  <a:srgbClr val="595958"/>
                </a:solidFill>
                <a:cs typeface="Franklin Gothic Book"/>
              </a:rPr>
              <a:t>t</a:t>
            </a:r>
            <a:r>
              <a:rPr sz="1600" spc="-15" dirty="0">
                <a:solidFill>
                  <a:srgbClr val="595958"/>
                </a:solidFill>
                <a:cs typeface="Franklin Gothic Book"/>
              </a:rPr>
              <a:t>eam</a:t>
            </a:r>
            <a:r>
              <a:rPr sz="1600" spc="5"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a:t>
            </a:r>
            <a:r>
              <a:rPr sz="1600" spc="5" dirty="0">
                <a:solidFill>
                  <a:srgbClr val="595958"/>
                </a:solidFill>
                <a:cs typeface="Franklin Gothic Book"/>
              </a:rPr>
              <a:t> </a:t>
            </a:r>
            <a:r>
              <a:rPr sz="1600" dirty="0">
                <a:solidFill>
                  <a:srgbClr val="595958"/>
                </a:solidFill>
                <a:cs typeface="Franklin Gothic Book"/>
              </a:rPr>
              <a:t>l</a:t>
            </a:r>
            <a:r>
              <a:rPr sz="1600" spc="-40" dirty="0">
                <a:solidFill>
                  <a:srgbClr val="595958"/>
                </a:solidFill>
                <a:cs typeface="Franklin Gothic Book"/>
              </a:rPr>
              <a:t>e</a:t>
            </a:r>
            <a:r>
              <a:rPr sz="1600" spc="-35" dirty="0">
                <a:solidFill>
                  <a:srgbClr val="595958"/>
                </a:solidFill>
                <a:cs typeface="Franklin Gothic Book"/>
              </a:rPr>
              <a:t>v</a:t>
            </a:r>
            <a:r>
              <a:rPr sz="1600" spc="-15" dirty="0">
                <a:solidFill>
                  <a:srgbClr val="595958"/>
                </a:solidFill>
                <a:cs typeface="Franklin Gothic Book"/>
              </a:rPr>
              <a:t>e</a:t>
            </a:r>
            <a:r>
              <a:rPr sz="1600" spc="-10" dirty="0">
                <a:solidFill>
                  <a:srgbClr val="595958"/>
                </a:solidFill>
                <a:cs typeface="Franklin Gothic Book"/>
              </a:rPr>
              <a:t>r</a:t>
            </a:r>
            <a:r>
              <a:rPr sz="1600" spc="-15" dirty="0">
                <a:solidFill>
                  <a:srgbClr val="595958"/>
                </a:solidFill>
                <a:cs typeface="Franklin Gothic Book"/>
              </a:rPr>
              <a:t>ag</a:t>
            </a:r>
            <a:r>
              <a:rPr sz="1600" spc="-10" dirty="0">
                <a:solidFill>
                  <a:srgbClr val="595958"/>
                </a:solidFill>
                <a:cs typeface="Franklin Gothic Book"/>
              </a:rPr>
              <a:t>e</a:t>
            </a:r>
            <a:r>
              <a:rPr sz="1600" spc="30" dirty="0">
                <a:solidFill>
                  <a:srgbClr val="595958"/>
                </a:solidFill>
                <a:cs typeface="Franklin Gothic Book"/>
              </a:rPr>
              <a:t> </a:t>
            </a:r>
            <a:r>
              <a:rPr sz="1600" spc="-20" dirty="0">
                <a:solidFill>
                  <a:srgbClr val="595958"/>
                </a:solidFill>
                <a:cs typeface="Franklin Gothic Book"/>
              </a:rPr>
              <a:t>b</a:t>
            </a:r>
            <a:r>
              <a:rPr sz="1600" spc="-10" dirty="0">
                <a:solidFill>
                  <a:srgbClr val="595958"/>
                </a:solidFill>
                <a:cs typeface="Franklin Gothic Book"/>
              </a:rPr>
              <a:t>r</a:t>
            </a:r>
            <a:r>
              <a:rPr sz="1600" spc="-15" dirty="0">
                <a:solidFill>
                  <a:srgbClr val="595958"/>
                </a:solidFill>
                <a:cs typeface="Franklin Gothic Book"/>
              </a:rPr>
              <a:t>ea</a:t>
            </a:r>
            <a:r>
              <a:rPr sz="1600" spc="-10" dirty="0">
                <a:solidFill>
                  <a:srgbClr val="595958"/>
                </a:solidFill>
                <a:cs typeface="Franklin Gothic Book"/>
              </a:rPr>
              <a:t>dth</a:t>
            </a:r>
            <a:r>
              <a:rPr sz="1600" spc="20" dirty="0">
                <a:solidFill>
                  <a:srgbClr val="595958"/>
                </a:solidFill>
                <a:cs typeface="Franklin Gothic Book"/>
              </a:rPr>
              <a:t> </a:t>
            </a:r>
            <a:r>
              <a:rPr sz="1600" spc="-15" dirty="0">
                <a:solidFill>
                  <a:srgbClr val="595958"/>
                </a:solidFill>
                <a:cs typeface="Franklin Gothic Book"/>
              </a:rPr>
              <a:t>o</a:t>
            </a:r>
            <a:r>
              <a:rPr sz="1600" spc="-5" dirty="0">
                <a:solidFill>
                  <a:srgbClr val="595958"/>
                </a:solidFill>
                <a:cs typeface="Franklin Gothic Book"/>
              </a:rPr>
              <a:t>f </a:t>
            </a:r>
            <a:r>
              <a:rPr sz="1600" spc="-15" dirty="0">
                <a:solidFill>
                  <a:srgbClr val="595958"/>
                </a:solidFill>
                <a:cs typeface="Franklin Gothic Book"/>
              </a:rPr>
              <a:t>pe</a:t>
            </a:r>
            <a:r>
              <a:rPr sz="1600" dirty="0">
                <a:solidFill>
                  <a:srgbClr val="595958"/>
                </a:solidFill>
                <a:cs typeface="Franklin Gothic Book"/>
              </a:rPr>
              <a:t>r</a:t>
            </a:r>
            <a:r>
              <a:rPr sz="1600" spc="-10" dirty="0">
                <a:solidFill>
                  <a:srgbClr val="595958"/>
                </a:solidFill>
                <a:cs typeface="Franklin Gothic Book"/>
              </a:rPr>
              <a:t>s</a:t>
            </a:r>
            <a:r>
              <a:rPr sz="1600" spc="-15" dirty="0">
                <a:solidFill>
                  <a:srgbClr val="595958"/>
                </a:solidFill>
                <a:cs typeface="Franklin Gothic Book"/>
              </a:rPr>
              <a:t>pe</a:t>
            </a:r>
            <a:r>
              <a:rPr sz="1600" spc="-10" dirty="0">
                <a:solidFill>
                  <a:srgbClr val="595958"/>
                </a:solidFill>
                <a:cs typeface="Franklin Gothic Book"/>
              </a:rPr>
              <a:t>ct</a:t>
            </a:r>
            <a:r>
              <a:rPr sz="1600" dirty="0">
                <a:solidFill>
                  <a:srgbClr val="595958"/>
                </a:solidFill>
                <a:cs typeface="Franklin Gothic Book"/>
              </a:rPr>
              <a:t>i</a:t>
            </a:r>
            <a:r>
              <a:rPr sz="1600" spc="-35" dirty="0">
                <a:solidFill>
                  <a:srgbClr val="595958"/>
                </a:solidFill>
                <a:cs typeface="Franklin Gothic Book"/>
              </a:rPr>
              <a:t>v</a:t>
            </a:r>
            <a:r>
              <a:rPr sz="1600" spc="-15" dirty="0">
                <a:solidFill>
                  <a:srgbClr val="595958"/>
                </a:solidFill>
                <a:cs typeface="Franklin Gothic Book"/>
              </a:rPr>
              <a:t>es</a:t>
            </a:r>
            <a:endParaRPr sz="1600">
              <a:solidFill>
                <a:srgbClr val="595959"/>
              </a:solidFill>
              <a:cs typeface="Franklin Gothic Book"/>
            </a:endParaRPr>
          </a:p>
          <a:p>
            <a:pPr marL="12700" marR="623570" defTabSz="914400">
              <a:lnSpc>
                <a:spcPts val="1820"/>
              </a:lnSpc>
              <a:spcBef>
                <a:spcPts val="605"/>
              </a:spcBef>
            </a:pPr>
            <a:r>
              <a:rPr sz="1600" spc="-15" dirty="0">
                <a:solidFill>
                  <a:srgbClr val="595958"/>
                </a:solidFill>
                <a:cs typeface="Franklin Gothic Book"/>
              </a:rPr>
              <a:t>B</a:t>
            </a:r>
            <a:r>
              <a:rPr sz="1600" spc="-10" dirty="0">
                <a:solidFill>
                  <a:srgbClr val="595958"/>
                </a:solidFill>
                <a:cs typeface="Franklin Gothic Book"/>
              </a:rPr>
              <a:t>e</a:t>
            </a:r>
            <a:r>
              <a:rPr sz="1600" spc="5" dirty="0">
                <a:solidFill>
                  <a:srgbClr val="595958"/>
                </a:solidFill>
                <a:cs typeface="Franklin Gothic Book"/>
              </a:rPr>
              <a:t> </a:t>
            </a:r>
            <a:r>
              <a:rPr sz="1600" spc="-15" dirty="0">
                <a:solidFill>
                  <a:srgbClr val="595958"/>
                </a:solidFill>
                <a:cs typeface="Franklin Gothic Book"/>
              </a:rPr>
              <a:t>ope</a:t>
            </a:r>
            <a:r>
              <a:rPr sz="1600" spc="-10" dirty="0">
                <a:solidFill>
                  <a:srgbClr val="595958"/>
                </a:solidFill>
                <a:cs typeface="Franklin Gothic Book"/>
              </a:rPr>
              <a:t>n</a:t>
            </a:r>
            <a:r>
              <a:rPr sz="1600" spc="15"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a:t>
            </a:r>
            <a:r>
              <a:rPr sz="1600" spc="5" dirty="0">
                <a:solidFill>
                  <a:srgbClr val="595958"/>
                </a:solidFill>
                <a:cs typeface="Franklin Gothic Book"/>
              </a:rPr>
              <a:t> </a:t>
            </a:r>
            <a:r>
              <a:rPr sz="1600" spc="-15" dirty="0">
                <a:solidFill>
                  <a:srgbClr val="595958"/>
                </a:solidFill>
                <a:cs typeface="Franklin Gothic Book"/>
              </a:rPr>
              <a:t>po</a:t>
            </a:r>
            <a:r>
              <a:rPr sz="1600" spc="-10" dirty="0">
                <a:solidFill>
                  <a:srgbClr val="595958"/>
                </a:solidFill>
                <a:cs typeface="Franklin Gothic Book"/>
              </a:rPr>
              <a:t>ss</a:t>
            </a:r>
            <a:r>
              <a:rPr sz="1600" dirty="0">
                <a:solidFill>
                  <a:srgbClr val="595958"/>
                </a:solidFill>
                <a:cs typeface="Franklin Gothic Book"/>
              </a:rPr>
              <a:t>i</a:t>
            </a:r>
            <a:r>
              <a:rPr sz="1600" spc="-20" dirty="0">
                <a:solidFill>
                  <a:srgbClr val="595958"/>
                </a:solidFill>
                <a:cs typeface="Franklin Gothic Book"/>
              </a:rPr>
              <a:t>b</a:t>
            </a:r>
            <a:r>
              <a:rPr sz="1600" dirty="0">
                <a:solidFill>
                  <a:srgbClr val="595958"/>
                </a:solidFill>
                <a:cs typeface="Franklin Gothic Book"/>
              </a:rPr>
              <a:t>ili</a:t>
            </a:r>
            <a:r>
              <a:rPr sz="1600" spc="-5" dirty="0">
                <a:solidFill>
                  <a:srgbClr val="595958"/>
                </a:solidFill>
                <a:cs typeface="Franklin Gothic Book"/>
              </a:rPr>
              <a:t>t</a:t>
            </a:r>
            <a:r>
              <a:rPr sz="1600" spc="-15" dirty="0">
                <a:solidFill>
                  <a:srgbClr val="595958"/>
                </a:solidFill>
                <a:cs typeface="Franklin Gothic Book"/>
              </a:rPr>
              <a:t>ie</a:t>
            </a:r>
            <a:r>
              <a:rPr sz="1600" spc="-10" dirty="0">
                <a:solidFill>
                  <a:srgbClr val="595958"/>
                </a:solidFill>
                <a:cs typeface="Franklin Gothic Book"/>
              </a:rPr>
              <a:t>s,</a:t>
            </a:r>
            <a:r>
              <a:rPr sz="1600" spc="-35" dirty="0">
                <a:solidFill>
                  <a:srgbClr val="595958"/>
                </a:solidFill>
                <a:cs typeface="Franklin Gothic Book"/>
              </a:rPr>
              <a:t> </a:t>
            </a:r>
            <a:r>
              <a:rPr sz="1600" dirty="0">
                <a:solidFill>
                  <a:srgbClr val="595958"/>
                </a:solidFill>
                <a:cs typeface="Franklin Gothic Book"/>
              </a:rPr>
              <a:t>i</a:t>
            </a:r>
            <a:r>
              <a:rPr sz="1600" spc="-10" dirty="0">
                <a:solidFill>
                  <a:srgbClr val="595958"/>
                </a:solidFill>
                <a:cs typeface="Franklin Gothic Book"/>
              </a:rPr>
              <a:t>d</a:t>
            </a:r>
            <a:r>
              <a:rPr sz="1600" spc="-15" dirty="0">
                <a:solidFill>
                  <a:srgbClr val="595958"/>
                </a:solidFill>
                <a:cs typeface="Franklin Gothic Book"/>
              </a:rPr>
              <a:t>ea</a:t>
            </a:r>
            <a:r>
              <a:rPr sz="1600" spc="-10" dirty="0">
                <a:solidFill>
                  <a:srgbClr val="595958"/>
                </a:solidFill>
                <a:cs typeface="Franklin Gothic Book"/>
              </a:rPr>
              <a:t>s,</a:t>
            </a:r>
            <a:r>
              <a:rPr sz="1600" spc="5" dirty="0">
                <a:solidFill>
                  <a:srgbClr val="595958"/>
                </a:solidFill>
                <a:cs typeface="Franklin Gothic Book"/>
              </a:rPr>
              <a:t> </a:t>
            </a:r>
            <a:r>
              <a:rPr sz="1600" spc="-10" dirty="0">
                <a:solidFill>
                  <a:srgbClr val="595958"/>
                </a:solidFill>
                <a:cs typeface="Franklin Gothic Book"/>
              </a:rPr>
              <a:t>c</a:t>
            </a:r>
            <a:r>
              <a:rPr sz="1600" spc="-15" dirty="0">
                <a:solidFill>
                  <a:srgbClr val="595958"/>
                </a:solidFill>
                <a:cs typeface="Franklin Gothic Book"/>
              </a:rPr>
              <a:t>on</a:t>
            </a:r>
            <a:r>
              <a:rPr sz="1600" spc="-10" dirty="0">
                <a:solidFill>
                  <a:srgbClr val="595958"/>
                </a:solidFill>
                <a:cs typeface="Franklin Gothic Book"/>
              </a:rPr>
              <a:t>c</a:t>
            </a:r>
            <a:r>
              <a:rPr sz="1600" spc="-15" dirty="0">
                <a:solidFill>
                  <a:srgbClr val="595958"/>
                </a:solidFill>
                <a:cs typeface="Franklin Gothic Book"/>
              </a:rPr>
              <a:t>ep</a:t>
            </a:r>
            <a:r>
              <a:rPr sz="1600" spc="-10" dirty="0">
                <a:solidFill>
                  <a:srgbClr val="595958"/>
                </a:solidFill>
                <a:cs typeface="Franklin Gothic Book"/>
              </a:rPr>
              <a:t>ts,</a:t>
            </a:r>
            <a:r>
              <a:rPr sz="1600" spc="-5" dirty="0">
                <a:solidFill>
                  <a:srgbClr val="595958"/>
                </a:solidFill>
                <a:cs typeface="Franklin Gothic Book"/>
              </a:rPr>
              <a:t> </a:t>
            </a:r>
            <a:r>
              <a:rPr sz="1600" dirty="0">
                <a:solidFill>
                  <a:srgbClr val="595958"/>
                </a:solidFill>
                <a:cs typeface="Franklin Gothic Book"/>
              </a:rPr>
              <a:t>l</a:t>
            </a:r>
            <a:r>
              <a:rPr sz="1600" spc="-15" dirty="0">
                <a:solidFill>
                  <a:srgbClr val="595958"/>
                </a:solidFill>
                <a:cs typeface="Franklin Gothic Book"/>
              </a:rPr>
              <a:t>ea</a:t>
            </a:r>
            <a:r>
              <a:rPr sz="1600" spc="-10" dirty="0">
                <a:solidFill>
                  <a:srgbClr val="595958"/>
                </a:solidFill>
                <a:cs typeface="Franklin Gothic Book"/>
              </a:rPr>
              <a:t>r</a:t>
            </a:r>
            <a:r>
              <a:rPr sz="1600" spc="-15" dirty="0">
                <a:solidFill>
                  <a:srgbClr val="595958"/>
                </a:solidFill>
                <a:cs typeface="Franklin Gothic Book"/>
              </a:rPr>
              <a:t>n</a:t>
            </a:r>
            <a:r>
              <a:rPr sz="1600" dirty="0">
                <a:solidFill>
                  <a:srgbClr val="595958"/>
                </a:solidFill>
                <a:cs typeface="Franklin Gothic Book"/>
              </a:rPr>
              <a:t>i</a:t>
            </a:r>
            <a:r>
              <a:rPr sz="1600" spc="-15" dirty="0">
                <a:solidFill>
                  <a:srgbClr val="595958"/>
                </a:solidFill>
                <a:cs typeface="Franklin Gothic Book"/>
              </a:rPr>
              <a:t>ng.</a:t>
            </a:r>
            <a:endParaRPr sz="1600">
              <a:solidFill>
                <a:srgbClr val="595959"/>
              </a:solidFill>
              <a:cs typeface="Franklin Gothic Book"/>
            </a:endParaRPr>
          </a:p>
          <a:p>
            <a:pPr marL="12700" defTabSz="914400">
              <a:spcBef>
                <a:spcPts val="459"/>
              </a:spcBef>
            </a:pPr>
            <a:r>
              <a:rPr sz="1600" spc="-10" dirty="0">
                <a:solidFill>
                  <a:srgbClr val="595958"/>
                </a:solidFill>
                <a:cs typeface="Franklin Gothic Book"/>
              </a:rPr>
              <a:t>S</a:t>
            </a:r>
            <a:r>
              <a:rPr sz="1600" spc="-50" dirty="0">
                <a:solidFill>
                  <a:srgbClr val="595958"/>
                </a:solidFill>
                <a:cs typeface="Franklin Gothic Book"/>
              </a:rPr>
              <a:t>a</a:t>
            </a:r>
            <a:r>
              <a:rPr sz="1600" spc="-10" dirty="0">
                <a:solidFill>
                  <a:srgbClr val="595958"/>
                </a:solidFill>
                <a:cs typeface="Franklin Gothic Book"/>
              </a:rPr>
              <a:t>y</a:t>
            </a:r>
            <a:r>
              <a:rPr sz="1600" spc="5" dirty="0">
                <a:solidFill>
                  <a:srgbClr val="595958"/>
                </a:solidFill>
                <a:cs typeface="Franklin Gothic Book"/>
              </a:rPr>
              <a:t> “</a:t>
            </a:r>
            <a:r>
              <a:rPr sz="1600" spc="-105" dirty="0">
                <a:solidFill>
                  <a:srgbClr val="595958"/>
                </a:solidFill>
                <a:cs typeface="Franklin Gothic Book"/>
              </a:rPr>
              <a:t>Y</a:t>
            </a:r>
            <a:r>
              <a:rPr sz="1600" spc="-15" dirty="0">
                <a:solidFill>
                  <a:srgbClr val="595958"/>
                </a:solidFill>
                <a:cs typeface="Franklin Gothic Book"/>
              </a:rPr>
              <a:t>e</a:t>
            </a:r>
            <a:r>
              <a:rPr sz="1600" spc="-10" dirty="0">
                <a:solidFill>
                  <a:srgbClr val="595958"/>
                </a:solidFill>
                <a:cs typeface="Franklin Gothic Book"/>
              </a:rPr>
              <a:t>s,</a:t>
            </a:r>
            <a:r>
              <a:rPr sz="1600" spc="5"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spc="-20" dirty="0">
                <a:solidFill>
                  <a:srgbClr val="595958"/>
                </a:solidFill>
                <a:cs typeface="Franklin Gothic Book"/>
              </a:rPr>
              <a:t>…</a:t>
            </a:r>
            <a:r>
              <a:rPr sz="1600" spc="-10" dirty="0">
                <a:solidFill>
                  <a:srgbClr val="595958"/>
                </a:solidFill>
                <a:cs typeface="Franklin Gothic Book"/>
              </a:rPr>
              <a:t>”</a:t>
            </a:r>
            <a:r>
              <a:rPr sz="1600" dirty="0">
                <a:solidFill>
                  <a:srgbClr val="595958"/>
                </a:solidFill>
                <a:cs typeface="Franklin Gothic Book"/>
              </a:rPr>
              <a:t> </a:t>
            </a:r>
            <a:r>
              <a:rPr sz="1600" i="1" spc="-10" dirty="0">
                <a:solidFill>
                  <a:srgbClr val="595958"/>
                </a:solidFill>
                <a:cs typeface="Franklin Gothic Book"/>
              </a:rPr>
              <a:t>n</a:t>
            </a:r>
            <a:r>
              <a:rPr sz="1600" i="1" spc="-25" dirty="0">
                <a:solidFill>
                  <a:srgbClr val="595958"/>
                </a:solidFill>
                <a:cs typeface="Franklin Gothic Book"/>
              </a:rPr>
              <a:t>o</a:t>
            </a:r>
            <a:r>
              <a:rPr sz="1600" i="1" spc="-5" dirty="0">
                <a:solidFill>
                  <a:srgbClr val="595958"/>
                </a:solidFill>
                <a:cs typeface="Franklin Gothic Book"/>
              </a:rPr>
              <a:t>t</a:t>
            </a:r>
            <a:r>
              <a:rPr sz="1600" i="1" spc="10" dirty="0">
                <a:solidFill>
                  <a:srgbClr val="595958"/>
                </a:solidFill>
                <a:cs typeface="Franklin Gothic Book"/>
              </a:rPr>
              <a:t> </a:t>
            </a:r>
            <a:r>
              <a:rPr sz="1600" spc="-15" dirty="0">
                <a:solidFill>
                  <a:srgbClr val="595958"/>
                </a:solidFill>
                <a:cs typeface="Franklin Gothic Book"/>
              </a:rPr>
              <a:t>“No</a:t>
            </a:r>
            <a:r>
              <a:rPr sz="1600" spc="-10" dirty="0">
                <a:solidFill>
                  <a:srgbClr val="595958"/>
                </a:solidFill>
                <a:cs typeface="Franklin Gothic Book"/>
              </a:rPr>
              <a:t>”</a:t>
            </a:r>
            <a:r>
              <a:rPr sz="1600" spc="15" dirty="0">
                <a:solidFill>
                  <a:srgbClr val="595958"/>
                </a:solidFill>
                <a:cs typeface="Franklin Gothic Book"/>
              </a:rPr>
              <a:t> </a:t>
            </a:r>
            <a:r>
              <a:rPr sz="1600" spc="-15" dirty="0">
                <a:solidFill>
                  <a:srgbClr val="595958"/>
                </a:solidFill>
                <a:cs typeface="Franklin Gothic Book"/>
              </a:rPr>
              <a:t>o</a:t>
            </a:r>
            <a:r>
              <a:rPr sz="1600" spc="-10" dirty="0">
                <a:solidFill>
                  <a:srgbClr val="595958"/>
                </a:solidFill>
                <a:cs typeface="Franklin Gothic Book"/>
              </a:rPr>
              <a:t>r</a:t>
            </a:r>
            <a:r>
              <a:rPr sz="1600" spc="-5" dirty="0">
                <a:solidFill>
                  <a:srgbClr val="595958"/>
                </a:solidFill>
                <a:cs typeface="Franklin Gothic Book"/>
              </a:rPr>
              <a:t> </a:t>
            </a:r>
            <a:r>
              <a:rPr sz="1600" spc="-15" dirty="0">
                <a:solidFill>
                  <a:srgbClr val="595958"/>
                </a:solidFill>
                <a:cs typeface="Franklin Gothic Book"/>
              </a:rPr>
              <a:t>“Bu</a:t>
            </a:r>
            <a:r>
              <a:rPr sz="1600" spc="-5" dirty="0">
                <a:solidFill>
                  <a:srgbClr val="595958"/>
                </a:solidFill>
                <a:cs typeface="Franklin Gothic Book"/>
              </a:rPr>
              <a:t>t</a:t>
            </a:r>
            <a:r>
              <a:rPr sz="1600" spc="-20" dirty="0">
                <a:solidFill>
                  <a:srgbClr val="595958"/>
                </a:solidFill>
                <a:cs typeface="Franklin Gothic Book"/>
              </a:rPr>
              <a:t>…</a:t>
            </a:r>
            <a:r>
              <a:rPr sz="1600" spc="-10" dirty="0">
                <a:solidFill>
                  <a:srgbClr val="595958"/>
                </a:solidFill>
                <a:cs typeface="Franklin Gothic Book"/>
              </a:rPr>
              <a:t>”</a:t>
            </a:r>
            <a:endParaRPr sz="1600">
              <a:solidFill>
                <a:srgbClr val="595959"/>
              </a:solidFill>
              <a:cs typeface="Franklin Gothic Book"/>
            </a:endParaRPr>
          </a:p>
          <a:p>
            <a:pPr marL="12700" marR="601980" defTabSz="914400">
              <a:lnSpc>
                <a:spcPts val="1820"/>
              </a:lnSpc>
              <a:spcBef>
                <a:spcPts val="645"/>
              </a:spcBef>
            </a:pPr>
            <a:r>
              <a:rPr sz="1600" spc="-10" dirty="0">
                <a:solidFill>
                  <a:srgbClr val="595958"/>
                </a:solidFill>
                <a:cs typeface="Franklin Gothic Book"/>
              </a:rPr>
              <a:t>E</a:t>
            </a:r>
            <a:r>
              <a:rPr sz="1600" spc="-20" dirty="0">
                <a:solidFill>
                  <a:srgbClr val="595958"/>
                </a:solidFill>
                <a:cs typeface="Franklin Gothic Book"/>
              </a:rPr>
              <a:t>mb</a:t>
            </a:r>
            <a:r>
              <a:rPr sz="1600" spc="-10" dirty="0">
                <a:solidFill>
                  <a:srgbClr val="595958"/>
                </a:solidFill>
                <a:cs typeface="Franklin Gothic Book"/>
              </a:rPr>
              <a:t>r</a:t>
            </a:r>
            <a:r>
              <a:rPr sz="1600" spc="-15" dirty="0">
                <a:solidFill>
                  <a:srgbClr val="595958"/>
                </a:solidFill>
                <a:cs typeface="Franklin Gothic Book"/>
              </a:rPr>
              <a:t>a</a:t>
            </a:r>
            <a:r>
              <a:rPr sz="1600" spc="-10" dirty="0">
                <a:solidFill>
                  <a:srgbClr val="595958"/>
                </a:solidFill>
                <a:cs typeface="Franklin Gothic Book"/>
              </a:rPr>
              <a:t>ce</a:t>
            </a:r>
            <a:r>
              <a:rPr sz="1600" spc="25" dirty="0">
                <a:solidFill>
                  <a:srgbClr val="595958"/>
                </a:solidFill>
                <a:cs typeface="Franklin Gothic Book"/>
              </a:rPr>
              <a:t> </a:t>
            </a:r>
            <a:r>
              <a:rPr sz="1600" spc="-10" dirty="0">
                <a:solidFill>
                  <a:srgbClr val="595958"/>
                </a:solidFill>
                <a:cs typeface="Franklin Gothic Book"/>
              </a:rPr>
              <a:t>the</a:t>
            </a:r>
            <a:r>
              <a:rPr sz="1600" spc="5" dirty="0">
                <a:solidFill>
                  <a:srgbClr val="595958"/>
                </a:solidFill>
                <a:cs typeface="Franklin Gothic Book"/>
              </a:rPr>
              <a:t> </a:t>
            </a:r>
            <a:r>
              <a:rPr sz="1600" spc="-20" dirty="0">
                <a:solidFill>
                  <a:srgbClr val="595958"/>
                </a:solidFill>
                <a:cs typeface="Franklin Gothic Book"/>
              </a:rPr>
              <a:t>me</a:t>
            </a:r>
            <a:r>
              <a:rPr sz="1600" spc="-10" dirty="0">
                <a:solidFill>
                  <a:srgbClr val="595958"/>
                </a:solidFill>
                <a:cs typeface="Franklin Gothic Book"/>
              </a:rPr>
              <a:t>ss</a:t>
            </a:r>
            <a:r>
              <a:rPr sz="1600" dirty="0">
                <a:solidFill>
                  <a:srgbClr val="595958"/>
                </a:solidFill>
                <a:cs typeface="Franklin Gothic Book"/>
              </a:rPr>
              <a:t>i</a:t>
            </a:r>
            <a:r>
              <a:rPr sz="1600" spc="-15" dirty="0">
                <a:solidFill>
                  <a:srgbClr val="595958"/>
                </a:solidFill>
                <a:cs typeface="Franklin Gothic Book"/>
              </a:rPr>
              <a:t>ne</a:t>
            </a:r>
            <a:r>
              <a:rPr sz="1600" spc="-10" dirty="0">
                <a:solidFill>
                  <a:srgbClr val="595958"/>
                </a:solidFill>
                <a:cs typeface="Franklin Gothic Book"/>
              </a:rPr>
              <a:t>ss,</a:t>
            </a:r>
            <a:r>
              <a:rPr sz="1600" spc="-20" dirty="0">
                <a:solidFill>
                  <a:srgbClr val="595958"/>
                </a:solidFill>
                <a:cs typeface="Franklin Gothic Book"/>
              </a:rPr>
              <a:t> </a:t>
            </a:r>
            <a:r>
              <a:rPr sz="1600" spc="-15" dirty="0">
                <a:solidFill>
                  <a:srgbClr val="595958"/>
                </a:solidFill>
                <a:cs typeface="Franklin Gothic Book"/>
              </a:rPr>
              <a:t>a</a:t>
            </a:r>
            <a:r>
              <a:rPr sz="1600" spc="-20" dirty="0">
                <a:solidFill>
                  <a:srgbClr val="595958"/>
                </a:solidFill>
                <a:cs typeface="Franklin Gothic Book"/>
              </a:rPr>
              <a:t>b</a:t>
            </a:r>
            <a:r>
              <a:rPr sz="1600" spc="-10" dirty="0">
                <a:solidFill>
                  <a:srgbClr val="595958"/>
                </a:solidFill>
                <a:cs typeface="Franklin Gothic Book"/>
              </a:rPr>
              <a:t>str</a:t>
            </a:r>
            <a:r>
              <a:rPr sz="1600" spc="-15" dirty="0">
                <a:solidFill>
                  <a:srgbClr val="595958"/>
                </a:solidFill>
                <a:cs typeface="Franklin Gothic Book"/>
              </a:rPr>
              <a:t>a</a:t>
            </a:r>
            <a:r>
              <a:rPr sz="1600" spc="-10" dirty="0">
                <a:solidFill>
                  <a:srgbClr val="595958"/>
                </a:solidFill>
                <a:cs typeface="Franklin Gothic Book"/>
              </a:rPr>
              <a:t>ct</a:t>
            </a:r>
            <a:r>
              <a:rPr sz="1600" dirty="0">
                <a:solidFill>
                  <a:srgbClr val="595958"/>
                </a:solidFill>
                <a:cs typeface="Franklin Gothic Book"/>
              </a:rPr>
              <a:t>i</a:t>
            </a:r>
            <a:r>
              <a:rPr sz="1600" spc="-15" dirty="0">
                <a:solidFill>
                  <a:srgbClr val="595958"/>
                </a:solidFill>
                <a:cs typeface="Franklin Gothic Book"/>
              </a:rPr>
              <a:t>o</a:t>
            </a:r>
            <a:r>
              <a:rPr sz="1600" spc="-10" dirty="0">
                <a:solidFill>
                  <a:srgbClr val="595958"/>
                </a:solidFill>
                <a:cs typeface="Franklin Gothic Book"/>
              </a:rPr>
              <a:t>n</a:t>
            </a:r>
            <a:r>
              <a:rPr sz="1600" spc="15"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spc="-5" dirty="0">
                <a:solidFill>
                  <a:srgbClr val="595958"/>
                </a:solidFill>
                <a:cs typeface="Franklin Gothic Book"/>
              </a:rPr>
              <a:t> </a:t>
            </a:r>
            <a:r>
              <a:rPr sz="1600" spc="-20" dirty="0">
                <a:solidFill>
                  <a:srgbClr val="595958"/>
                </a:solidFill>
                <a:cs typeface="Franklin Gothic Book"/>
              </a:rPr>
              <a:t>amb</a:t>
            </a:r>
            <a:r>
              <a:rPr sz="1600" dirty="0">
                <a:solidFill>
                  <a:srgbClr val="595958"/>
                </a:solidFill>
                <a:cs typeface="Franklin Gothic Book"/>
              </a:rPr>
              <a:t>i</a:t>
            </a:r>
            <a:r>
              <a:rPr sz="1600" spc="-15" dirty="0">
                <a:solidFill>
                  <a:srgbClr val="595958"/>
                </a:solidFill>
                <a:cs typeface="Franklin Gothic Book"/>
              </a:rPr>
              <a:t>gu</a:t>
            </a:r>
            <a:r>
              <a:rPr sz="1600" dirty="0">
                <a:solidFill>
                  <a:srgbClr val="595958"/>
                </a:solidFill>
                <a:cs typeface="Franklin Gothic Book"/>
              </a:rPr>
              <a:t>i</a:t>
            </a:r>
            <a:r>
              <a:rPr sz="1600" spc="-10" dirty="0">
                <a:solidFill>
                  <a:srgbClr val="595958"/>
                </a:solidFill>
                <a:cs typeface="Franklin Gothic Book"/>
              </a:rPr>
              <a:t>ty</a:t>
            </a:r>
            <a:r>
              <a:rPr sz="1600" spc="5" dirty="0">
                <a:solidFill>
                  <a:srgbClr val="595958"/>
                </a:solidFill>
                <a:cs typeface="Franklin Gothic Book"/>
              </a:rPr>
              <a:t> </a:t>
            </a:r>
            <a:r>
              <a:rPr sz="1600" spc="-15" dirty="0">
                <a:solidFill>
                  <a:srgbClr val="595958"/>
                </a:solidFill>
                <a:cs typeface="Franklin Gothic Book"/>
              </a:rPr>
              <a:t>o</a:t>
            </a:r>
            <a:r>
              <a:rPr sz="1600" spc="-5" dirty="0">
                <a:solidFill>
                  <a:srgbClr val="595958"/>
                </a:solidFill>
                <a:cs typeface="Franklin Gothic Book"/>
              </a:rPr>
              <a:t>f</a:t>
            </a:r>
            <a:r>
              <a:rPr sz="1600" spc="10" dirty="0">
                <a:solidFill>
                  <a:srgbClr val="595958"/>
                </a:solidFill>
                <a:cs typeface="Franklin Gothic Book"/>
              </a:rPr>
              <a:t> </a:t>
            </a:r>
            <a:r>
              <a:rPr sz="1600" dirty="0">
                <a:solidFill>
                  <a:srgbClr val="595958"/>
                </a:solidFill>
                <a:cs typeface="Franklin Gothic Book"/>
              </a:rPr>
              <a:t>i</a:t>
            </a:r>
            <a:r>
              <a:rPr sz="1600" spc="-15" dirty="0">
                <a:solidFill>
                  <a:srgbClr val="595958"/>
                </a:solidFill>
                <a:cs typeface="Franklin Gothic Book"/>
              </a:rPr>
              <a:t>nn</a:t>
            </a:r>
            <a:r>
              <a:rPr sz="1600" spc="-40" dirty="0">
                <a:solidFill>
                  <a:srgbClr val="595958"/>
                </a:solidFill>
                <a:cs typeface="Franklin Gothic Book"/>
              </a:rPr>
              <a:t>o</a:t>
            </a:r>
            <a:r>
              <a:rPr sz="1600" spc="-25" dirty="0">
                <a:solidFill>
                  <a:srgbClr val="595958"/>
                </a:solidFill>
                <a:cs typeface="Franklin Gothic Book"/>
              </a:rPr>
              <a:t>v</a:t>
            </a:r>
            <a:r>
              <a:rPr sz="1600" spc="-15" dirty="0">
                <a:solidFill>
                  <a:srgbClr val="595958"/>
                </a:solidFill>
                <a:cs typeface="Franklin Gothic Book"/>
              </a:rPr>
              <a:t>a</a:t>
            </a:r>
            <a:r>
              <a:rPr sz="1600" spc="-5" dirty="0">
                <a:solidFill>
                  <a:srgbClr val="595958"/>
                </a:solidFill>
                <a:cs typeface="Franklin Gothic Book"/>
              </a:rPr>
              <a:t>t</a:t>
            </a:r>
            <a:r>
              <a:rPr sz="1600" dirty="0">
                <a:solidFill>
                  <a:srgbClr val="595958"/>
                </a:solidFill>
                <a:cs typeface="Franklin Gothic Book"/>
              </a:rPr>
              <a:t>i</a:t>
            </a:r>
            <a:r>
              <a:rPr sz="1600" spc="-10" dirty="0">
                <a:solidFill>
                  <a:srgbClr val="595958"/>
                </a:solidFill>
                <a:cs typeface="Franklin Gothic Book"/>
              </a:rPr>
              <a:t>on</a:t>
            </a:r>
            <a:endParaRPr sz="1600">
              <a:solidFill>
                <a:srgbClr val="595959"/>
              </a:solidFill>
              <a:cs typeface="Franklin Gothic Book"/>
            </a:endParaRPr>
          </a:p>
          <a:p>
            <a:pPr marL="12700" marR="201930" defTabSz="914400">
              <a:lnSpc>
                <a:spcPts val="1820"/>
              </a:lnSpc>
              <a:spcBef>
                <a:spcPts val="605"/>
              </a:spcBef>
            </a:pPr>
            <a:r>
              <a:rPr sz="1600" spc="-114" dirty="0">
                <a:solidFill>
                  <a:srgbClr val="595958"/>
                </a:solidFill>
                <a:cs typeface="Franklin Gothic Book"/>
              </a:rPr>
              <a:t>T</a:t>
            </a:r>
            <a:r>
              <a:rPr sz="1600" spc="-15" dirty="0">
                <a:solidFill>
                  <a:srgbClr val="595958"/>
                </a:solidFill>
                <a:cs typeface="Franklin Gothic Book"/>
              </a:rPr>
              <a:t>a</a:t>
            </a:r>
            <a:r>
              <a:rPr sz="1600" spc="-10" dirty="0">
                <a:solidFill>
                  <a:srgbClr val="595958"/>
                </a:solidFill>
                <a:cs typeface="Franklin Gothic Book"/>
              </a:rPr>
              <a:t>p</a:t>
            </a:r>
            <a:r>
              <a:rPr sz="1600" spc="5" dirty="0">
                <a:solidFill>
                  <a:srgbClr val="595958"/>
                </a:solidFill>
                <a:cs typeface="Franklin Gothic Book"/>
              </a:rPr>
              <a:t> </a:t>
            </a:r>
            <a:r>
              <a:rPr sz="1600" dirty="0">
                <a:solidFill>
                  <a:srgbClr val="595958"/>
                </a:solidFill>
                <a:cs typeface="Franklin Gothic Book"/>
              </a:rPr>
              <a:t>i</a:t>
            </a:r>
            <a:r>
              <a:rPr sz="1600" spc="-15" dirty="0">
                <a:solidFill>
                  <a:srgbClr val="595958"/>
                </a:solidFill>
                <a:cs typeface="Franklin Gothic Book"/>
              </a:rPr>
              <a:t>n</a:t>
            </a:r>
            <a:r>
              <a:rPr sz="1600" spc="-30" dirty="0">
                <a:solidFill>
                  <a:srgbClr val="595958"/>
                </a:solidFill>
                <a:cs typeface="Franklin Gothic Book"/>
              </a:rPr>
              <a:t>t</a:t>
            </a:r>
            <a:r>
              <a:rPr sz="1600" spc="-10" dirty="0">
                <a:solidFill>
                  <a:srgbClr val="595958"/>
                </a:solidFill>
                <a:cs typeface="Franklin Gothic Book"/>
              </a:rPr>
              <a:t>o the </a:t>
            </a:r>
            <a:r>
              <a:rPr sz="1600" spc="-15" dirty="0">
                <a:solidFill>
                  <a:srgbClr val="595958"/>
                </a:solidFill>
                <a:cs typeface="Franklin Gothic Book"/>
              </a:rPr>
              <a:t>pa</a:t>
            </a:r>
            <a:r>
              <a:rPr sz="1600" spc="-10" dirty="0">
                <a:solidFill>
                  <a:srgbClr val="595958"/>
                </a:solidFill>
                <a:cs typeface="Franklin Gothic Book"/>
              </a:rPr>
              <a:t>ss</a:t>
            </a:r>
            <a:r>
              <a:rPr sz="1600" dirty="0">
                <a:solidFill>
                  <a:srgbClr val="595958"/>
                </a:solidFill>
                <a:cs typeface="Franklin Gothic Book"/>
              </a:rPr>
              <a:t>i</a:t>
            </a:r>
            <a:r>
              <a:rPr sz="1600" spc="-15" dirty="0">
                <a:solidFill>
                  <a:srgbClr val="595958"/>
                </a:solidFill>
                <a:cs typeface="Franklin Gothic Book"/>
              </a:rPr>
              <a:t>o</a:t>
            </a:r>
            <a:r>
              <a:rPr sz="1600" spc="-10" dirty="0">
                <a:solidFill>
                  <a:srgbClr val="595958"/>
                </a:solidFill>
                <a:cs typeface="Franklin Gothic Book"/>
              </a:rPr>
              <a:t>n </a:t>
            </a:r>
            <a:r>
              <a:rPr sz="1600" spc="-15" dirty="0">
                <a:solidFill>
                  <a:srgbClr val="595958"/>
                </a:solidFill>
                <a:cs typeface="Franklin Gothic Book"/>
              </a:rPr>
              <a:t>o</a:t>
            </a:r>
            <a:r>
              <a:rPr sz="1600" spc="-5" dirty="0">
                <a:solidFill>
                  <a:srgbClr val="595958"/>
                </a:solidFill>
                <a:cs typeface="Franklin Gothic Book"/>
              </a:rPr>
              <a:t>f</a:t>
            </a:r>
            <a:r>
              <a:rPr sz="1600" spc="5" dirty="0">
                <a:solidFill>
                  <a:srgbClr val="595958"/>
                </a:solidFill>
                <a:cs typeface="Franklin Gothic Book"/>
              </a:rPr>
              <a:t> </a:t>
            </a:r>
            <a:r>
              <a:rPr sz="1600" spc="-30" dirty="0">
                <a:solidFill>
                  <a:srgbClr val="595958"/>
                </a:solidFill>
                <a:cs typeface="Franklin Gothic Book"/>
              </a:rPr>
              <a:t>t</a:t>
            </a:r>
            <a:r>
              <a:rPr sz="1600" spc="-15" dirty="0">
                <a:solidFill>
                  <a:srgbClr val="595958"/>
                </a:solidFill>
                <a:cs typeface="Franklin Gothic Book"/>
              </a:rPr>
              <a:t>eam</a:t>
            </a:r>
            <a:r>
              <a:rPr sz="1600" spc="-10" dirty="0">
                <a:solidFill>
                  <a:srgbClr val="595958"/>
                </a:solidFill>
                <a:cs typeface="Franklin Gothic Book"/>
              </a:rPr>
              <a:t>s</a:t>
            </a:r>
            <a:r>
              <a:rPr sz="1600" spc="10"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spc="10" dirty="0">
                <a:solidFill>
                  <a:srgbClr val="595958"/>
                </a:solidFill>
                <a:cs typeface="Franklin Gothic Book"/>
              </a:rPr>
              <a:t> </a:t>
            </a:r>
            <a:r>
              <a:rPr sz="1600" spc="-10" dirty="0">
                <a:solidFill>
                  <a:srgbClr val="595958"/>
                </a:solidFill>
                <a:cs typeface="Franklin Gothic Book"/>
              </a:rPr>
              <a:t>th</a:t>
            </a:r>
            <a:r>
              <a:rPr sz="1600" spc="-40" dirty="0">
                <a:solidFill>
                  <a:srgbClr val="595958"/>
                </a:solidFill>
                <a:cs typeface="Franklin Gothic Book"/>
              </a:rPr>
              <a:t>e</a:t>
            </a:r>
            <a:r>
              <a:rPr sz="1600" spc="-10" dirty="0">
                <a:solidFill>
                  <a:srgbClr val="595958"/>
                </a:solidFill>
                <a:cs typeface="Franklin Gothic Book"/>
              </a:rPr>
              <a:t>y </a:t>
            </a:r>
            <a:r>
              <a:rPr sz="1600" spc="-20" dirty="0">
                <a:solidFill>
                  <a:srgbClr val="595958"/>
                </a:solidFill>
                <a:cs typeface="Franklin Gothic Book"/>
              </a:rPr>
              <a:t>w</a:t>
            </a:r>
            <a:r>
              <a:rPr sz="1600" dirty="0">
                <a:solidFill>
                  <a:srgbClr val="595958"/>
                </a:solidFill>
                <a:cs typeface="Franklin Gothic Book"/>
              </a:rPr>
              <a:t>i</a:t>
            </a:r>
            <a:r>
              <a:rPr sz="1600" spc="-5" dirty="0">
                <a:solidFill>
                  <a:srgbClr val="595958"/>
                </a:solidFill>
                <a:cs typeface="Franklin Gothic Book"/>
              </a:rPr>
              <a:t>ll</a:t>
            </a:r>
            <a:r>
              <a:rPr sz="1600" spc="-15" dirty="0">
                <a:solidFill>
                  <a:srgbClr val="595958"/>
                </a:solidFill>
                <a:cs typeface="Franklin Gothic Book"/>
              </a:rPr>
              <a:t> </a:t>
            </a:r>
            <a:r>
              <a:rPr sz="1600" spc="-10" dirty="0">
                <a:solidFill>
                  <a:srgbClr val="595958"/>
                </a:solidFill>
                <a:cs typeface="Franklin Gothic Book"/>
              </a:rPr>
              <a:t>do</a:t>
            </a:r>
            <a:r>
              <a:rPr sz="1600" spc="-5" dirty="0">
                <a:solidFill>
                  <a:srgbClr val="595958"/>
                </a:solidFill>
                <a:cs typeface="Franklin Gothic Book"/>
              </a:rPr>
              <a:t> </a:t>
            </a:r>
            <a:r>
              <a:rPr sz="1600" spc="-40" dirty="0">
                <a:solidFill>
                  <a:srgbClr val="595958"/>
                </a:solidFill>
                <a:cs typeface="Franklin Gothic Book"/>
              </a:rPr>
              <a:t>e</a:t>
            </a:r>
            <a:r>
              <a:rPr sz="1600" spc="-35" dirty="0">
                <a:solidFill>
                  <a:srgbClr val="595958"/>
                </a:solidFill>
                <a:cs typeface="Franklin Gothic Book"/>
              </a:rPr>
              <a:t>v</a:t>
            </a:r>
            <a:r>
              <a:rPr sz="1600" spc="-15" dirty="0">
                <a:solidFill>
                  <a:srgbClr val="595958"/>
                </a:solidFill>
                <a:cs typeface="Franklin Gothic Book"/>
              </a:rPr>
              <a:t>e</a:t>
            </a:r>
            <a:r>
              <a:rPr sz="1600" spc="40" dirty="0">
                <a:solidFill>
                  <a:srgbClr val="595958"/>
                </a:solidFill>
                <a:cs typeface="Franklin Gothic Book"/>
              </a:rPr>
              <a:t>r</a:t>
            </a:r>
            <a:r>
              <a:rPr sz="1600" spc="-15" dirty="0">
                <a:solidFill>
                  <a:srgbClr val="595958"/>
                </a:solidFill>
                <a:cs typeface="Franklin Gothic Book"/>
              </a:rPr>
              <a:t>y</a:t>
            </a:r>
            <a:r>
              <a:rPr sz="1600" spc="-10" dirty="0">
                <a:solidFill>
                  <a:srgbClr val="595958"/>
                </a:solidFill>
                <a:cs typeface="Franklin Gothic Book"/>
              </a:rPr>
              <a:t>th</a:t>
            </a:r>
            <a:r>
              <a:rPr sz="1600" dirty="0">
                <a:solidFill>
                  <a:srgbClr val="595958"/>
                </a:solidFill>
                <a:cs typeface="Franklin Gothic Book"/>
              </a:rPr>
              <a:t>i</a:t>
            </a:r>
            <a:r>
              <a:rPr sz="1600" spc="-15" dirty="0">
                <a:solidFill>
                  <a:srgbClr val="595958"/>
                </a:solidFill>
                <a:cs typeface="Franklin Gothic Book"/>
              </a:rPr>
              <a:t>n</a:t>
            </a:r>
            <a:r>
              <a:rPr sz="1600" spc="-10" dirty="0">
                <a:solidFill>
                  <a:srgbClr val="595958"/>
                </a:solidFill>
                <a:cs typeface="Franklin Gothic Book"/>
              </a:rPr>
              <a:t>g</a:t>
            </a:r>
            <a:r>
              <a:rPr sz="1600" dirty="0">
                <a:solidFill>
                  <a:srgbClr val="595958"/>
                </a:solidFill>
                <a:cs typeface="Franklin Gothic Book"/>
              </a:rPr>
              <a:t> </a:t>
            </a:r>
            <a:r>
              <a:rPr sz="1600" spc="-20" dirty="0">
                <a:solidFill>
                  <a:srgbClr val="595958"/>
                </a:solidFill>
                <a:cs typeface="Franklin Gothic Book"/>
              </a:rPr>
              <a:t>w</a:t>
            </a:r>
            <a:r>
              <a:rPr sz="1600" dirty="0">
                <a:solidFill>
                  <a:srgbClr val="595958"/>
                </a:solidFill>
                <a:cs typeface="Franklin Gothic Book"/>
              </a:rPr>
              <a:t>i</a:t>
            </a:r>
            <a:r>
              <a:rPr sz="1600" spc="-10" dirty="0">
                <a:solidFill>
                  <a:srgbClr val="595958"/>
                </a:solidFill>
                <a:cs typeface="Franklin Gothic Book"/>
              </a:rPr>
              <a:t>th</a:t>
            </a:r>
            <a:r>
              <a:rPr sz="1600" dirty="0">
                <a:solidFill>
                  <a:srgbClr val="595958"/>
                </a:solidFill>
                <a:cs typeface="Franklin Gothic Book"/>
              </a:rPr>
              <a:t>i</a:t>
            </a:r>
            <a:r>
              <a:rPr sz="1600" spc="-10" dirty="0">
                <a:solidFill>
                  <a:srgbClr val="595958"/>
                </a:solidFill>
                <a:cs typeface="Franklin Gothic Book"/>
              </a:rPr>
              <a:t>n</a:t>
            </a:r>
            <a:r>
              <a:rPr sz="1600" spc="-20" dirty="0">
                <a:solidFill>
                  <a:srgbClr val="595958"/>
                </a:solidFill>
                <a:cs typeface="Franklin Gothic Book"/>
              </a:rPr>
              <a:t> </a:t>
            </a:r>
            <a:r>
              <a:rPr sz="1600" spc="-10" dirty="0">
                <a:solidFill>
                  <a:srgbClr val="595958"/>
                </a:solidFill>
                <a:cs typeface="Franklin Gothic Book"/>
              </a:rPr>
              <a:t>th</a:t>
            </a:r>
            <a:r>
              <a:rPr sz="1600" spc="-15" dirty="0">
                <a:solidFill>
                  <a:srgbClr val="595958"/>
                </a:solidFill>
                <a:cs typeface="Franklin Gothic Book"/>
              </a:rPr>
              <a:t>e</a:t>
            </a:r>
            <a:r>
              <a:rPr sz="1600" dirty="0">
                <a:solidFill>
                  <a:srgbClr val="595958"/>
                </a:solidFill>
                <a:cs typeface="Franklin Gothic Book"/>
              </a:rPr>
              <a:t>i</a:t>
            </a:r>
            <a:r>
              <a:rPr sz="1600" spc="-10" dirty="0">
                <a:solidFill>
                  <a:srgbClr val="595958"/>
                </a:solidFill>
                <a:cs typeface="Franklin Gothic Book"/>
              </a:rPr>
              <a:t>r</a:t>
            </a:r>
            <a:r>
              <a:rPr sz="1600" spc="-15" dirty="0">
                <a:solidFill>
                  <a:srgbClr val="595958"/>
                </a:solidFill>
                <a:cs typeface="Franklin Gothic Book"/>
              </a:rPr>
              <a:t> p</a:t>
            </a:r>
            <a:r>
              <a:rPr sz="1600" spc="-40" dirty="0">
                <a:solidFill>
                  <a:srgbClr val="595958"/>
                </a:solidFill>
                <a:cs typeface="Franklin Gothic Book"/>
              </a:rPr>
              <a:t>ow</a:t>
            </a:r>
            <a:r>
              <a:rPr sz="1600" spc="-15" dirty="0">
                <a:solidFill>
                  <a:srgbClr val="595958"/>
                </a:solidFill>
                <a:cs typeface="Franklin Gothic Book"/>
              </a:rPr>
              <a:t>e</a:t>
            </a:r>
            <a:r>
              <a:rPr sz="1600" spc="-10" dirty="0">
                <a:solidFill>
                  <a:srgbClr val="595958"/>
                </a:solidFill>
                <a:cs typeface="Franklin Gothic Book"/>
              </a:rPr>
              <a:t>r</a:t>
            </a:r>
            <a:r>
              <a:rPr sz="1600" spc="30"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a:t>
            </a:r>
            <a:r>
              <a:rPr sz="1600" spc="5" dirty="0">
                <a:solidFill>
                  <a:srgbClr val="595958"/>
                </a:solidFill>
                <a:cs typeface="Franklin Gothic Book"/>
              </a:rPr>
              <a:t> </a:t>
            </a:r>
            <a:r>
              <a:rPr sz="1600" spc="-10" dirty="0">
                <a:solidFill>
                  <a:srgbClr val="595958"/>
                </a:solidFill>
                <a:cs typeface="Franklin Gothic Book"/>
              </a:rPr>
              <a:t>s</a:t>
            </a:r>
            <a:r>
              <a:rPr sz="1600" spc="-15" dirty="0">
                <a:solidFill>
                  <a:srgbClr val="595958"/>
                </a:solidFill>
                <a:cs typeface="Franklin Gothic Book"/>
              </a:rPr>
              <a:t>u</a:t>
            </a:r>
            <a:r>
              <a:rPr sz="1600" spc="-10" dirty="0">
                <a:solidFill>
                  <a:srgbClr val="595958"/>
                </a:solidFill>
                <a:cs typeface="Franklin Gothic Book"/>
              </a:rPr>
              <a:t>cc</a:t>
            </a:r>
            <a:r>
              <a:rPr sz="1600" spc="-15" dirty="0">
                <a:solidFill>
                  <a:srgbClr val="595958"/>
                </a:solidFill>
                <a:cs typeface="Franklin Gothic Book"/>
              </a:rPr>
              <a:t>ee</a:t>
            </a:r>
            <a:r>
              <a:rPr sz="1600" spc="-10" dirty="0">
                <a:solidFill>
                  <a:srgbClr val="595958"/>
                </a:solidFill>
                <a:cs typeface="Franklin Gothic Book"/>
              </a:rPr>
              <a:t>d</a:t>
            </a:r>
            <a:endParaRPr sz="1600">
              <a:solidFill>
                <a:srgbClr val="595959"/>
              </a:solidFill>
              <a:cs typeface="Franklin Gothic Book"/>
            </a:endParaRPr>
          </a:p>
          <a:p>
            <a:pPr marL="12700" defTabSz="914400">
              <a:spcBef>
                <a:spcPts val="459"/>
              </a:spcBef>
            </a:pPr>
            <a:r>
              <a:rPr sz="1600" spc="-20" dirty="0">
                <a:solidFill>
                  <a:srgbClr val="595958"/>
                </a:solidFill>
                <a:cs typeface="Franklin Gothic Book"/>
              </a:rPr>
              <a:t>D</a:t>
            </a:r>
            <a:r>
              <a:rPr sz="1600" spc="-10" dirty="0">
                <a:solidFill>
                  <a:srgbClr val="595958"/>
                </a:solidFill>
                <a:cs typeface="Franklin Gothic Book"/>
              </a:rPr>
              <a:t>r</a:t>
            </a:r>
            <a:r>
              <a:rPr sz="1600" spc="-15" dirty="0">
                <a:solidFill>
                  <a:srgbClr val="595958"/>
                </a:solidFill>
                <a:cs typeface="Franklin Gothic Book"/>
              </a:rPr>
              <a:t>eam</a:t>
            </a:r>
            <a:r>
              <a:rPr sz="1600" spc="15" dirty="0">
                <a:solidFill>
                  <a:srgbClr val="595958"/>
                </a:solidFill>
                <a:cs typeface="Franklin Gothic Book"/>
              </a:rPr>
              <a:t> </a:t>
            </a:r>
            <a:r>
              <a:rPr sz="1600" spc="-20" dirty="0">
                <a:solidFill>
                  <a:srgbClr val="595958"/>
                </a:solidFill>
                <a:cs typeface="Franklin Gothic Book"/>
              </a:rPr>
              <a:t>b</a:t>
            </a:r>
            <a:r>
              <a:rPr sz="1600" dirty="0">
                <a:solidFill>
                  <a:srgbClr val="595958"/>
                </a:solidFill>
                <a:cs typeface="Franklin Gothic Book"/>
              </a:rPr>
              <a:t>i</a:t>
            </a:r>
            <a:r>
              <a:rPr sz="1600" spc="-10" dirty="0">
                <a:solidFill>
                  <a:srgbClr val="595958"/>
                </a:solidFill>
                <a:cs typeface="Franklin Gothic Book"/>
              </a:rPr>
              <a:t>g</a:t>
            </a:r>
            <a:r>
              <a:rPr sz="1600" spc="15"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dirty="0">
                <a:solidFill>
                  <a:srgbClr val="595958"/>
                </a:solidFill>
                <a:cs typeface="Franklin Gothic Book"/>
              </a:rPr>
              <a:t> </a:t>
            </a:r>
            <a:r>
              <a:rPr sz="1600" spc="-10" dirty="0">
                <a:solidFill>
                  <a:srgbClr val="595958"/>
                </a:solidFill>
                <a:cs typeface="Franklin Gothic Book"/>
              </a:rPr>
              <a:t>th</a:t>
            </a:r>
            <a:r>
              <a:rPr sz="1600" spc="-15" dirty="0">
                <a:solidFill>
                  <a:srgbClr val="595958"/>
                </a:solidFill>
                <a:cs typeface="Franklin Gothic Book"/>
              </a:rPr>
              <a:t>e</a:t>
            </a:r>
            <a:r>
              <a:rPr sz="1600" spc="-10" dirty="0">
                <a:solidFill>
                  <a:srgbClr val="595958"/>
                </a:solidFill>
                <a:cs typeface="Franklin Gothic Book"/>
              </a:rPr>
              <a:t>n</a:t>
            </a:r>
            <a:r>
              <a:rPr sz="1600" spc="5" dirty="0">
                <a:solidFill>
                  <a:srgbClr val="595958"/>
                </a:solidFill>
                <a:cs typeface="Franklin Gothic Book"/>
              </a:rPr>
              <a:t> </a:t>
            </a:r>
            <a:r>
              <a:rPr sz="1600" dirty="0">
                <a:solidFill>
                  <a:srgbClr val="595958"/>
                </a:solidFill>
                <a:cs typeface="Franklin Gothic Book"/>
              </a:rPr>
              <a:t>fi</a:t>
            </a:r>
            <a:r>
              <a:rPr sz="1600" spc="-15" dirty="0">
                <a:solidFill>
                  <a:srgbClr val="595958"/>
                </a:solidFill>
                <a:cs typeface="Franklin Gothic Book"/>
              </a:rPr>
              <a:t>gu</a:t>
            </a:r>
            <a:r>
              <a:rPr sz="1600" spc="-10" dirty="0">
                <a:solidFill>
                  <a:srgbClr val="595958"/>
                </a:solidFill>
                <a:cs typeface="Franklin Gothic Book"/>
              </a:rPr>
              <a:t>re </a:t>
            </a:r>
            <a:r>
              <a:rPr sz="1600" spc="-15" dirty="0">
                <a:solidFill>
                  <a:srgbClr val="595958"/>
                </a:solidFill>
                <a:cs typeface="Franklin Gothic Book"/>
              </a:rPr>
              <a:t>ou</a:t>
            </a:r>
            <a:r>
              <a:rPr sz="1600" spc="-5" dirty="0">
                <a:solidFill>
                  <a:srgbClr val="595958"/>
                </a:solidFill>
                <a:cs typeface="Franklin Gothic Book"/>
              </a:rPr>
              <a:t>t</a:t>
            </a:r>
            <a:r>
              <a:rPr sz="1600" spc="5" dirty="0">
                <a:solidFill>
                  <a:srgbClr val="595958"/>
                </a:solidFill>
                <a:cs typeface="Franklin Gothic Book"/>
              </a:rPr>
              <a:t> </a:t>
            </a:r>
            <a:r>
              <a:rPr sz="1600" spc="-35" dirty="0">
                <a:solidFill>
                  <a:srgbClr val="595958"/>
                </a:solidFill>
                <a:cs typeface="Franklin Gothic Book"/>
              </a:rPr>
              <a:t>w</a:t>
            </a:r>
            <a:r>
              <a:rPr sz="1600" spc="-50" dirty="0">
                <a:solidFill>
                  <a:srgbClr val="595958"/>
                </a:solidFill>
                <a:cs typeface="Franklin Gothic Book"/>
              </a:rPr>
              <a:t>a</a:t>
            </a:r>
            <a:r>
              <a:rPr sz="1600" spc="-15" dirty="0">
                <a:solidFill>
                  <a:srgbClr val="595958"/>
                </a:solidFill>
                <a:cs typeface="Franklin Gothic Book"/>
              </a:rPr>
              <a:t>y</a:t>
            </a:r>
            <a:r>
              <a:rPr sz="1600" spc="-10" dirty="0">
                <a:solidFill>
                  <a:srgbClr val="595958"/>
                </a:solidFill>
                <a:cs typeface="Franklin Gothic Book"/>
              </a:rPr>
              <a:t>s</a:t>
            </a:r>
            <a:r>
              <a:rPr sz="1600" spc="10"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 </a:t>
            </a:r>
            <a:r>
              <a:rPr sz="1600" spc="-15" dirty="0">
                <a:solidFill>
                  <a:srgbClr val="595958"/>
                </a:solidFill>
                <a:cs typeface="Franklin Gothic Book"/>
              </a:rPr>
              <a:t>g</a:t>
            </a:r>
            <a:r>
              <a:rPr sz="1600" spc="-25" dirty="0">
                <a:solidFill>
                  <a:srgbClr val="595958"/>
                </a:solidFill>
                <a:cs typeface="Franklin Gothic Book"/>
              </a:rPr>
              <a:t>e</a:t>
            </a:r>
            <a:r>
              <a:rPr sz="1600" spc="-5" dirty="0">
                <a:solidFill>
                  <a:srgbClr val="595958"/>
                </a:solidFill>
                <a:cs typeface="Franklin Gothic Book"/>
              </a:rPr>
              <a:t>t</a:t>
            </a:r>
            <a:r>
              <a:rPr sz="1600" spc="20" dirty="0">
                <a:solidFill>
                  <a:srgbClr val="595958"/>
                </a:solidFill>
                <a:cs typeface="Franklin Gothic Book"/>
              </a:rPr>
              <a:t> </a:t>
            </a:r>
            <a:r>
              <a:rPr sz="1600" spc="-10" dirty="0">
                <a:solidFill>
                  <a:srgbClr val="595958"/>
                </a:solidFill>
                <a:cs typeface="Franklin Gothic Book"/>
              </a:rPr>
              <a:t>th</a:t>
            </a:r>
            <a:r>
              <a:rPr sz="1600" spc="-15" dirty="0">
                <a:solidFill>
                  <a:srgbClr val="595958"/>
                </a:solidFill>
                <a:cs typeface="Franklin Gothic Book"/>
              </a:rPr>
              <a:t>e</a:t>
            </a:r>
            <a:r>
              <a:rPr sz="1600" spc="-10" dirty="0">
                <a:solidFill>
                  <a:srgbClr val="595958"/>
                </a:solidFill>
                <a:cs typeface="Franklin Gothic Book"/>
              </a:rPr>
              <a:t>re</a:t>
            </a:r>
            <a:endParaRPr sz="1600">
              <a:solidFill>
                <a:srgbClr val="595959"/>
              </a:solidFill>
              <a:cs typeface="Franklin Gothic Book"/>
            </a:endParaRPr>
          </a:p>
          <a:p>
            <a:pPr marL="12700" marR="111760" defTabSz="914400">
              <a:lnSpc>
                <a:spcPts val="1820"/>
              </a:lnSpc>
              <a:spcBef>
                <a:spcPts val="645"/>
              </a:spcBef>
            </a:pPr>
            <a:r>
              <a:rPr sz="1600" spc="-15" dirty="0">
                <a:solidFill>
                  <a:srgbClr val="595958"/>
                </a:solidFill>
                <a:cs typeface="Franklin Gothic Book"/>
              </a:rPr>
              <a:t>M</a:t>
            </a:r>
            <a:r>
              <a:rPr sz="1600" dirty="0">
                <a:solidFill>
                  <a:srgbClr val="595958"/>
                </a:solidFill>
                <a:cs typeface="Franklin Gothic Book"/>
              </a:rPr>
              <a:t>i</a:t>
            </a:r>
            <a:r>
              <a:rPr sz="1600" spc="-15" dirty="0">
                <a:solidFill>
                  <a:srgbClr val="595958"/>
                </a:solidFill>
                <a:cs typeface="Franklin Gothic Book"/>
              </a:rPr>
              <a:t>n</a:t>
            </a:r>
            <a:r>
              <a:rPr sz="1600" spc="-10" dirty="0">
                <a:solidFill>
                  <a:srgbClr val="595958"/>
                </a:solidFill>
                <a:cs typeface="Franklin Gothic Book"/>
              </a:rPr>
              <a:t>e</a:t>
            </a:r>
            <a:r>
              <a:rPr sz="1600" spc="5" dirty="0">
                <a:solidFill>
                  <a:srgbClr val="595958"/>
                </a:solidFill>
                <a:cs typeface="Franklin Gothic Book"/>
              </a:rPr>
              <a:t> </a:t>
            </a:r>
            <a:r>
              <a:rPr sz="1600" dirty="0">
                <a:solidFill>
                  <a:srgbClr val="595958"/>
                </a:solidFill>
                <a:cs typeface="Franklin Gothic Book"/>
              </a:rPr>
              <a:t>i</a:t>
            </a:r>
            <a:r>
              <a:rPr sz="1600" spc="-15" dirty="0">
                <a:solidFill>
                  <a:srgbClr val="595958"/>
                </a:solidFill>
                <a:cs typeface="Franklin Gothic Book"/>
              </a:rPr>
              <a:t>n</a:t>
            </a:r>
            <a:r>
              <a:rPr sz="1600" spc="-10" dirty="0">
                <a:solidFill>
                  <a:srgbClr val="595958"/>
                </a:solidFill>
                <a:cs typeface="Franklin Gothic Book"/>
              </a:rPr>
              <a:t>s</a:t>
            </a:r>
            <a:r>
              <a:rPr sz="1600" dirty="0">
                <a:solidFill>
                  <a:srgbClr val="595958"/>
                </a:solidFill>
                <a:cs typeface="Franklin Gothic Book"/>
              </a:rPr>
              <a:t>i</a:t>
            </a:r>
            <a:r>
              <a:rPr sz="1600" spc="-15" dirty="0">
                <a:solidFill>
                  <a:srgbClr val="595958"/>
                </a:solidFill>
                <a:cs typeface="Franklin Gothic Book"/>
              </a:rPr>
              <a:t>g</a:t>
            </a:r>
            <a:r>
              <a:rPr sz="1600" spc="-10" dirty="0">
                <a:solidFill>
                  <a:srgbClr val="595958"/>
                </a:solidFill>
                <a:cs typeface="Franklin Gothic Book"/>
              </a:rPr>
              <a:t>hts</a:t>
            </a:r>
            <a:r>
              <a:rPr sz="1600" spc="-40" dirty="0">
                <a:solidFill>
                  <a:srgbClr val="595958"/>
                </a:solidFill>
                <a:cs typeface="Franklin Gothic Book"/>
              </a:rPr>
              <a:t> </a:t>
            </a:r>
            <a:r>
              <a:rPr sz="1600" spc="-10" dirty="0">
                <a:solidFill>
                  <a:srgbClr val="595958"/>
                </a:solidFill>
                <a:cs typeface="Franklin Gothic Book"/>
              </a:rPr>
              <a:t>th</a:t>
            </a:r>
            <a:r>
              <a:rPr sz="1600" spc="-35" dirty="0">
                <a:solidFill>
                  <a:srgbClr val="595958"/>
                </a:solidFill>
                <a:cs typeface="Franklin Gothic Book"/>
              </a:rPr>
              <a:t>r</a:t>
            </a:r>
            <a:r>
              <a:rPr sz="1600" spc="-15" dirty="0">
                <a:solidFill>
                  <a:srgbClr val="595958"/>
                </a:solidFill>
                <a:cs typeface="Franklin Gothic Book"/>
              </a:rPr>
              <a:t>oug</a:t>
            </a:r>
            <a:r>
              <a:rPr sz="1600" spc="-10" dirty="0">
                <a:solidFill>
                  <a:srgbClr val="595958"/>
                </a:solidFill>
                <a:cs typeface="Franklin Gothic Book"/>
              </a:rPr>
              <a:t>h</a:t>
            </a:r>
            <a:r>
              <a:rPr sz="1600" spc="10" dirty="0">
                <a:solidFill>
                  <a:srgbClr val="595958"/>
                </a:solidFill>
                <a:cs typeface="Franklin Gothic Book"/>
              </a:rPr>
              <a:t> </a:t>
            </a:r>
            <a:r>
              <a:rPr sz="1600" spc="-15" dirty="0">
                <a:solidFill>
                  <a:srgbClr val="595958"/>
                </a:solidFill>
                <a:cs typeface="Franklin Gothic Book"/>
              </a:rPr>
              <a:t>o</a:t>
            </a:r>
            <a:r>
              <a:rPr sz="1600" spc="-20" dirty="0">
                <a:solidFill>
                  <a:srgbClr val="595958"/>
                </a:solidFill>
                <a:cs typeface="Franklin Gothic Book"/>
              </a:rPr>
              <a:t>b</a:t>
            </a:r>
            <a:r>
              <a:rPr sz="1600" spc="-10" dirty="0">
                <a:solidFill>
                  <a:srgbClr val="595958"/>
                </a:solidFill>
                <a:cs typeface="Franklin Gothic Book"/>
              </a:rPr>
              <a:t>s</a:t>
            </a:r>
            <a:r>
              <a:rPr sz="1600" spc="-15" dirty="0">
                <a:solidFill>
                  <a:srgbClr val="595958"/>
                </a:solidFill>
                <a:cs typeface="Franklin Gothic Book"/>
              </a:rPr>
              <a:t>e</a:t>
            </a:r>
            <a:r>
              <a:rPr sz="1600" spc="25" dirty="0">
                <a:solidFill>
                  <a:srgbClr val="595958"/>
                </a:solidFill>
                <a:cs typeface="Franklin Gothic Book"/>
              </a:rPr>
              <a:t>r</a:t>
            </a:r>
            <a:r>
              <a:rPr sz="1600" spc="-10" dirty="0">
                <a:solidFill>
                  <a:srgbClr val="595958"/>
                </a:solidFill>
                <a:cs typeface="Franklin Gothic Book"/>
              </a:rPr>
              <a:t>v</a:t>
            </a:r>
            <a:r>
              <a:rPr sz="1600" dirty="0">
                <a:solidFill>
                  <a:srgbClr val="595958"/>
                </a:solidFill>
                <a:cs typeface="Franklin Gothic Book"/>
              </a:rPr>
              <a:t>i</a:t>
            </a:r>
            <a:r>
              <a:rPr sz="1600" spc="-15" dirty="0">
                <a:solidFill>
                  <a:srgbClr val="595958"/>
                </a:solidFill>
                <a:cs typeface="Franklin Gothic Book"/>
              </a:rPr>
              <a:t>ng</a:t>
            </a:r>
            <a:r>
              <a:rPr sz="1600" spc="-5" dirty="0">
                <a:solidFill>
                  <a:srgbClr val="595958"/>
                </a:solidFill>
                <a:cs typeface="Franklin Gothic Book"/>
              </a:rPr>
              <a:t>,</a:t>
            </a:r>
            <a:r>
              <a:rPr sz="1600" spc="15" dirty="0">
                <a:solidFill>
                  <a:srgbClr val="595958"/>
                </a:solidFill>
                <a:cs typeface="Franklin Gothic Book"/>
              </a:rPr>
              <a:t> </a:t>
            </a:r>
            <a:r>
              <a:rPr sz="1600" spc="-40" dirty="0">
                <a:solidFill>
                  <a:srgbClr val="595958"/>
                </a:solidFill>
                <a:cs typeface="Franklin Gothic Book"/>
              </a:rPr>
              <a:t>e</a:t>
            </a:r>
            <a:r>
              <a:rPr sz="1600" spc="-15" dirty="0">
                <a:solidFill>
                  <a:srgbClr val="595958"/>
                </a:solidFill>
                <a:cs typeface="Franklin Gothic Book"/>
              </a:rPr>
              <a:t>xp</a:t>
            </a:r>
            <a:r>
              <a:rPr sz="1600" dirty="0">
                <a:solidFill>
                  <a:srgbClr val="595958"/>
                </a:solidFill>
                <a:cs typeface="Franklin Gothic Book"/>
              </a:rPr>
              <a:t>l</a:t>
            </a:r>
            <a:r>
              <a:rPr sz="1600" spc="-15" dirty="0">
                <a:solidFill>
                  <a:srgbClr val="595958"/>
                </a:solidFill>
                <a:cs typeface="Franklin Gothic Book"/>
              </a:rPr>
              <a:t>o</a:t>
            </a:r>
            <a:r>
              <a:rPr sz="1600" spc="-10" dirty="0">
                <a:solidFill>
                  <a:srgbClr val="595958"/>
                </a:solidFill>
                <a:cs typeface="Franklin Gothic Book"/>
              </a:rPr>
              <a:t>r</a:t>
            </a:r>
            <a:r>
              <a:rPr sz="1600" dirty="0">
                <a:solidFill>
                  <a:srgbClr val="595958"/>
                </a:solidFill>
                <a:cs typeface="Franklin Gothic Book"/>
              </a:rPr>
              <a:t>i</a:t>
            </a:r>
            <a:r>
              <a:rPr sz="1600" spc="-15" dirty="0">
                <a:solidFill>
                  <a:srgbClr val="595958"/>
                </a:solidFill>
                <a:cs typeface="Franklin Gothic Book"/>
              </a:rPr>
              <a:t>n</a:t>
            </a:r>
            <a:r>
              <a:rPr sz="1600" spc="-10" dirty="0">
                <a:solidFill>
                  <a:srgbClr val="595958"/>
                </a:solidFill>
                <a:cs typeface="Franklin Gothic Book"/>
              </a:rPr>
              <a:t>g</a:t>
            </a:r>
            <a:r>
              <a:rPr sz="1600" spc="5"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spc="-5" dirty="0">
                <a:solidFill>
                  <a:srgbClr val="595958"/>
                </a:solidFill>
                <a:cs typeface="Franklin Gothic Book"/>
              </a:rPr>
              <a:t> </a:t>
            </a:r>
            <a:r>
              <a:rPr sz="1600" spc="-15" dirty="0">
                <a:solidFill>
                  <a:srgbClr val="595958"/>
                </a:solidFill>
                <a:cs typeface="Franklin Gothic Book"/>
              </a:rPr>
              <a:t>n</a:t>
            </a:r>
            <a:r>
              <a:rPr sz="1600" spc="-25" dirty="0">
                <a:solidFill>
                  <a:srgbClr val="595958"/>
                </a:solidFill>
                <a:cs typeface="Franklin Gothic Book"/>
              </a:rPr>
              <a:t>e</a:t>
            </a:r>
            <a:r>
              <a:rPr sz="1600" spc="-5" dirty="0">
                <a:solidFill>
                  <a:srgbClr val="595958"/>
                </a:solidFill>
                <a:cs typeface="Franklin Gothic Book"/>
              </a:rPr>
              <a:t>t</a:t>
            </a:r>
            <a:r>
              <a:rPr sz="1600" spc="-45" dirty="0">
                <a:solidFill>
                  <a:srgbClr val="595958"/>
                </a:solidFill>
                <a:cs typeface="Franklin Gothic Book"/>
              </a:rPr>
              <a:t>w</a:t>
            </a:r>
            <a:r>
              <a:rPr sz="1600" spc="-15" dirty="0">
                <a:solidFill>
                  <a:srgbClr val="595958"/>
                </a:solidFill>
                <a:cs typeface="Franklin Gothic Book"/>
              </a:rPr>
              <a:t>o</a:t>
            </a:r>
            <a:r>
              <a:rPr sz="1600" spc="-20" dirty="0">
                <a:solidFill>
                  <a:srgbClr val="595958"/>
                </a:solidFill>
                <a:cs typeface="Franklin Gothic Book"/>
              </a:rPr>
              <a:t>r</a:t>
            </a:r>
            <a:r>
              <a:rPr sz="1600" spc="-10" dirty="0">
                <a:solidFill>
                  <a:srgbClr val="595958"/>
                </a:solidFill>
                <a:cs typeface="Franklin Gothic Book"/>
              </a:rPr>
              <a:t>k</a:t>
            </a:r>
            <a:r>
              <a:rPr sz="1600" dirty="0">
                <a:solidFill>
                  <a:srgbClr val="595958"/>
                </a:solidFill>
                <a:cs typeface="Franklin Gothic Book"/>
              </a:rPr>
              <a:t>i</a:t>
            </a:r>
            <a:r>
              <a:rPr sz="1600" spc="-15" dirty="0">
                <a:solidFill>
                  <a:srgbClr val="595958"/>
                </a:solidFill>
                <a:cs typeface="Franklin Gothic Book"/>
              </a:rPr>
              <a:t>ng</a:t>
            </a:r>
            <a:endParaRPr sz="1600">
              <a:solidFill>
                <a:srgbClr val="595959"/>
              </a:solidFill>
              <a:cs typeface="Franklin Gothic Book"/>
            </a:endParaRPr>
          </a:p>
          <a:p>
            <a:pPr marL="12700" marR="891540" defTabSz="914400">
              <a:lnSpc>
                <a:spcPts val="1820"/>
              </a:lnSpc>
              <a:spcBef>
                <a:spcPts val="605"/>
              </a:spcBef>
            </a:pPr>
            <a:r>
              <a:rPr sz="1600" spc="-15" dirty="0">
                <a:solidFill>
                  <a:srgbClr val="595958"/>
                </a:solidFill>
                <a:cs typeface="Franklin Gothic Book"/>
              </a:rPr>
              <a:t>B</a:t>
            </a:r>
            <a:r>
              <a:rPr sz="1600" spc="-10" dirty="0">
                <a:solidFill>
                  <a:srgbClr val="595958"/>
                </a:solidFill>
                <a:cs typeface="Franklin Gothic Book"/>
              </a:rPr>
              <a:t>r</a:t>
            </a:r>
            <a:r>
              <a:rPr sz="1600" spc="-15" dirty="0">
                <a:solidFill>
                  <a:srgbClr val="595958"/>
                </a:solidFill>
                <a:cs typeface="Franklin Gothic Book"/>
              </a:rPr>
              <a:t>ea</a:t>
            </a:r>
            <a:r>
              <a:rPr sz="1600" spc="-10" dirty="0">
                <a:solidFill>
                  <a:srgbClr val="595958"/>
                </a:solidFill>
                <a:cs typeface="Franklin Gothic Book"/>
              </a:rPr>
              <a:t>k</a:t>
            </a:r>
            <a:r>
              <a:rPr sz="1600" spc="20" dirty="0">
                <a:solidFill>
                  <a:srgbClr val="595958"/>
                </a:solidFill>
                <a:cs typeface="Franklin Gothic Book"/>
              </a:rPr>
              <a:t> </a:t>
            </a:r>
            <a:r>
              <a:rPr sz="1600" spc="-15" dirty="0">
                <a:solidFill>
                  <a:srgbClr val="595958"/>
                </a:solidFill>
                <a:cs typeface="Franklin Gothic Book"/>
              </a:rPr>
              <a:t>men</a:t>
            </a:r>
            <a:r>
              <a:rPr sz="1600" spc="-5" dirty="0">
                <a:solidFill>
                  <a:srgbClr val="595958"/>
                </a:solidFill>
                <a:cs typeface="Franklin Gothic Book"/>
              </a:rPr>
              <a:t>t</a:t>
            </a:r>
            <a:r>
              <a:rPr sz="1600" spc="-15" dirty="0">
                <a:solidFill>
                  <a:srgbClr val="595958"/>
                </a:solidFill>
                <a:cs typeface="Franklin Gothic Book"/>
              </a:rPr>
              <a:t>a</a:t>
            </a:r>
            <a:r>
              <a:rPr sz="1600" spc="-5" dirty="0">
                <a:solidFill>
                  <a:srgbClr val="595958"/>
                </a:solidFill>
                <a:cs typeface="Franklin Gothic Book"/>
              </a:rPr>
              <a:t>l</a:t>
            </a:r>
            <a:r>
              <a:rPr sz="1600" spc="10" dirty="0">
                <a:solidFill>
                  <a:srgbClr val="595958"/>
                </a:solidFill>
                <a:cs typeface="Franklin Gothic Book"/>
              </a:rPr>
              <a:t> </a:t>
            </a:r>
            <a:r>
              <a:rPr sz="1600" spc="-20" dirty="0">
                <a:solidFill>
                  <a:srgbClr val="595958"/>
                </a:solidFill>
                <a:cs typeface="Franklin Gothic Book"/>
              </a:rPr>
              <a:t>mo</a:t>
            </a:r>
            <a:r>
              <a:rPr sz="1600" spc="-10" dirty="0">
                <a:solidFill>
                  <a:srgbClr val="595958"/>
                </a:solidFill>
                <a:cs typeface="Franklin Gothic Book"/>
              </a:rPr>
              <a:t>d</a:t>
            </a:r>
            <a:r>
              <a:rPr sz="1600" spc="-15" dirty="0">
                <a:solidFill>
                  <a:srgbClr val="595958"/>
                </a:solidFill>
                <a:cs typeface="Franklin Gothic Book"/>
              </a:rPr>
              <a:t>e</a:t>
            </a:r>
            <a:r>
              <a:rPr sz="1600" dirty="0">
                <a:solidFill>
                  <a:srgbClr val="595958"/>
                </a:solidFill>
                <a:cs typeface="Franklin Gothic Book"/>
              </a:rPr>
              <a:t>l</a:t>
            </a:r>
            <a:r>
              <a:rPr sz="1600" spc="-10" dirty="0">
                <a:solidFill>
                  <a:srgbClr val="595958"/>
                </a:solidFill>
                <a:cs typeface="Franklin Gothic Book"/>
              </a:rPr>
              <a:t>s</a:t>
            </a:r>
            <a:r>
              <a:rPr sz="1600" spc="-5"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a:t>
            </a:r>
            <a:r>
              <a:rPr sz="1600" spc="5" dirty="0">
                <a:solidFill>
                  <a:srgbClr val="595958"/>
                </a:solidFill>
                <a:cs typeface="Franklin Gothic Book"/>
              </a:rPr>
              <a:t> </a:t>
            </a:r>
            <a:r>
              <a:rPr sz="1600" spc="-10" dirty="0">
                <a:solidFill>
                  <a:srgbClr val="595958"/>
                </a:solidFill>
                <a:cs typeface="Franklin Gothic Book"/>
              </a:rPr>
              <a:t>d</a:t>
            </a:r>
            <a:r>
              <a:rPr sz="1600" dirty="0">
                <a:solidFill>
                  <a:srgbClr val="595958"/>
                </a:solidFill>
                <a:cs typeface="Franklin Gothic Book"/>
              </a:rPr>
              <a:t>i</a:t>
            </a:r>
            <a:r>
              <a:rPr sz="1600" spc="-10" dirty="0">
                <a:solidFill>
                  <a:srgbClr val="595958"/>
                </a:solidFill>
                <a:cs typeface="Franklin Gothic Book"/>
              </a:rPr>
              <a:t>sc</a:t>
            </a:r>
            <a:r>
              <a:rPr sz="1600" spc="-40" dirty="0">
                <a:solidFill>
                  <a:srgbClr val="595958"/>
                </a:solidFill>
                <a:cs typeface="Franklin Gothic Book"/>
              </a:rPr>
              <a:t>o</a:t>
            </a:r>
            <a:r>
              <a:rPr sz="1600" spc="-35" dirty="0">
                <a:solidFill>
                  <a:srgbClr val="595958"/>
                </a:solidFill>
                <a:cs typeface="Franklin Gothic Book"/>
              </a:rPr>
              <a:t>v</a:t>
            </a:r>
            <a:r>
              <a:rPr sz="1600" spc="-15" dirty="0">
                <a:solidFill>
                  <a:srgbClr val="595958"/>
                </a:solidFill>
                <a:cs typeface="Franklin Gothic Book"/>
              </a:rPr>
              <a:t>e</a:t>
            </a:r>
            <a:r>
              <a:rPr sz="1600" spc="-10" dirty="0">
                <a:solidFill>
                  <a:srgbClr val="595958"/>
                </a:solidFill>
                <a:cs typeface="Franklin Gothic Book"/>
              </a:rPr>
              <a:t>r</a:t>
            </a:r>
            <a:r>
              <a:rPr sz="1600" spc="10" dirty="0">
                <a:solidFill>
                  <a:srgbClr val="595958"/>
                </a:solidFill>
                <a:cs typeface="Franklin Gothic Book"/>
              </a:rPr>
              <a:t> </a:t>
            </a:r>
            <a:r>
              <a:rPr sz="1600" spc="-15" dirty="0">
                <a:solidFill>
                  <a:srgbClr val="595958"/>
                </a:solidFill>
                <a:cs typeface="Franklin Gothic Book"/>
              </a:rPr>
              <a:t>n</a:t>
            </a:r>
            <a:r>
              <a:rPr sz="1600" spc="-40" dirty="0">
                <a:solidFill>
                  <a:srgbClr val="595958"/>
                </a:solidFill>
                <a:cs typeface="Franklin Gothic Book"/>
              </a:rPr>
              <a:t>e</a:t>
            </a:r>
            <a:r>
              <a:rPr sz="1600" spc="-15" dirty="0">
                <a:solidFill>
                  <a:srgbClr val="595958"/>
                </a:solidFill>
                <a:cs typeface="Franklin Gothic Book"/>
              </a:rPr>
              <a:t>w</a:t>
            </a:r>
            <a:r>
              <a:rPr sz="1600" spc="-5" dirty="0">
                <a:solidFill>
                  <a:srgbClr val="595958"/>
                </a:solidFill>
                <a:cs typeface="Franklin Gothic Book"/>
              </a:rPr>
              <a:t> </a:t>
            </a:r>
            <a:r>
              <a:rPr sz="1600" spc="-15" dirty="0">
                <a:solidFill>
                  <a:srgbClr val="595958"/>
                </a:solidFill>
                <a:cs typeface="Franklin Gothic Book"/>
              </a:rPr>
              <a:t>un</a:t>
            </a:r>
            <a:r>
              <a:rPr sz="1600" spc="-10" dirty="0">
                <a:solidFill>
                  <a:srgbClr val="595958"/>
                </a:solidFill>
                <a:cs typeface="Franklin Gothic Book"/>
              </a:rPr>
              <a:t>d</a:t>
            </a:r>
            <a:r>
              <a:rPr sz="1600" spc="-15" dirty="0">
                <a:solidFill>
                  <a:srgbClr val="595958"/>
                </a:solidFill>
                <a:cs typeface="Franklin Gothic Book"/>
              </a:rPr>
              <a:t>e</a:t>
            </a:r>
            <a:r>
              <a:rPr sz="1600" dirty="0">
                <a:solidFill>
                  <a:srgbClr val="595958"/>
                </a:solidFill>
                <a:cs typeface="Franklin Gothic Book"/>
              </a:rPr>
              <a:t>r</a:t>
            </a:r>
            <a:r>
              <a:rPr sz="1600" spc="-10" dirty="0">
                <a:solidFill>
                  <a:srgbClr val="595958"/>
                </a:solidFill>
                <a:cs typeface="Franklin Gothic Book"/>
              </a:rPr>
              <a:t>st</a:t>
            </a:r>
            <a:r>
              <a:rPr sz="1600" spc="-15" dirty="0">
                <a:solidFill>
                  <a:srgbClr val="595958"/>
                </a:solidFill>
                <a:cs typeface="Franklin Gothic Book"/>
              </a:rPr>
              <a:t>an</a:t>
            </a:r>
            <a:r>
              <a:rPr sz="1600" spc="-10" dirty="0">
                <a:solidFill>
                  <a:srgbClr val="595958"/>
                </a:solidFill>
                <a:cs typeface="Franklin Gothic Book"/>
              </a:rPr>
              <a:t>d</a:t>
            </a:r>
            <a:r>
              <a:rPr sz="1600" dirty="0">
                <a:solidFill>
                  <a:srgbClr val="595958"/>
                </a:solidFill>
                <a:cs typeface="Franklin Gothic Book"/>
              </a:rPr>
              <a:t>i</a:t>
            </a:r>
            <a:r>
              <a:rPr sz="1600" spc="-15" dirty="0">
                <a:solidFill>
                  <a:srgbClr val="595958"/>
                </a:solidFill>
                <a:cs typeface="Franklin Gothic Book"/>
              </a:rPr>
              <a:t>n</a:t>
            </a:r>
            <a:r>
              <a:rPr sz="1600" spc="-10" dirty="0">
                <a:solidFill>
                  <a:srgbClr val="595958"/>
                </a:solidFill>
                <a:cs typeface="Franklin Gothic Book"/>
              </a:rPr>
              <a:t>g </a:t>
            </a:r>
            <a:r>
              <a:rPr sz="1600" spc="-15" dirty="0">
                <a:solidFill>
                  <a:srgbClr val="595958"/>
                </a:solidFill>
                <a:cs typeface="Franklin Gothic Book"/>
              </a:rPr>
              <a:t>an</a:t>
            </a:r>
            <a:r>
              <a:rPr sz="1600" spc="-10" dirty="0">
                <a:solidFill>
                  <a:srgbClr val="595958"/>
                </a:solidFill>
                <a:cs typeface="Franklin Gothic Book"/>
              </a:rPr>
              <a:t>d</a:t>
            </a:r>
            <a:r>
              <a:rPr sz="1600" spc="10" dirty="0">
                <a:solidFill>
                  <a:srgbClr val="595958"/>
                </a:solidFill>
                <a:cs typeface="Franklin Gothic Book"/>
              </a:rPr>
              <a:t> </a:t>
            </a:r>
            <a:r>
              <a:rPr sz="1600" spc="-15" dirty="0">
                <a:solidFill>
                  <a:srgbClr val="595958"/>
                </a:solidFill>
                <a:cs typeface="Franklin Gothic Book"/>
              </a:rPr>
              <a:t>po</a:t>
            </a:r>
            <a:r>
              <a:rPr sz="1600" spc="-10" dirty="0">
                <a:solidFill>
                  <a:srgbClr val="595958"/>
                </a:solidFill>
                <a:cs typeface="Franklin Gothic Book"/>
              </a:rPr>
              <a:t>ss</a:t>
            </a:r>
            <a:r>
              <a:rPr sz="1600" dirty="0">
                <a:solidFill>
                  <a:srgbClr val="595958"/>
                </a:solidFill>
                <a:cs typeface="Franklin Gothic Book"/>
              </a:rPr>
              <a:t>i</a:t>
            </a:r>
            <a:r>
              <a:rPr sz="1600" spc="-20" dirty="0">
                <a:solidFill>
                  <a:srgbClr val="595958"/>
                </a:solidFill>
                <a:cs typeface="Franklin Gothic Book"/>
              </a:rPr>
              <a:t>b</a:t>
            </a:r>
            <a:r>
              <a:rPr sz="1600" dirty="0">
                <a:solidFill>
                  <a:srgbClr val="595958"/>
                </a:solidFill>
                <a:cs typeface="Franklin Gothic Book"/>
              </a:rPr>
              <a:t>ili</a:t>
            </a:r>
            <a:r>
              <a:rPr sz="1600" spc="-20" dirty="0">
                <a:solidFill>
                  <a:srgbClr val="595958"/>
                </a:solidFill>
                <a:cs typeface="Franklin Gothic Book"/>
              </a:rPr>
              <a:t>t</a:t>
            </a:r>
            <a:r>
              <a:rPr sz="1600" dirty="0">
                <a:solidFill>
                  <a:srgbClr val="595958"/>
                </a:solidFill>
                <a:cs typeface="Franklin Gothic Book"/>
              </a:rPr>
              <a:t>i</a:t>
            </a:r>
            <a:r>
              <a:rPr sz="1600" spc="-15" dirty="0">
                <a:solidFill>
                  <a:srgbClr val="595958"/>
                </a:solidFill>
                <a:cs typeface="Franklin Gothic Book"/>
              </a:rPr>
              <a:t>es</a:t>
            </a:r>
            <a:endParaRPr sz="1600">
              <a:solidFill>
                <a:srgbClr val="595959"/>
              </a:solidFill>
              <a:cs typeface="Franklin Gothic Book"/>
            </a:endParaRPr>
          </a:p>
          <a:p>
            <a:pPr marL="12700" marR="5080" defTabSz="914400">
              <a:lnSpc>
                <a:spcPts val="1820"/>
              </a:lnSpc>
              <a:spcBef>
                <a:spcPts val="605"/>
              </a:spcBef>
            </a:pPr>
            <a:r>
              <a:rPr sz="1600" spc="-15" dirty="0">
                <a:solidFill>
                  <a:srgbClr val="595958"/>
                </a:solidFill>
                <a:cs typeface="Franklin Gothic Book"/>
              </a:rPr>
              <a:t>Co-</a:t>
            </a:r>
            <a:r>
              <a:rPr sz="1600" spc="-10" dirty="0">
                <a:solidFill>
                  <a:srgbClr val="595958"/>
                </a:solidFill>
                <a:cs typeface="Franklin Gothic Book"/>
              </a:rPr>
              <a:t>cr</a:t>
            </a:r>
            <a:r>
              <a:rPr sz="1600" spc="-15" dirty="0">
                <a:solidFill>
                  <a:srgbClr val="595958"/>
                </a:solidFill>
                <a:cs typeface="Franklin Gothic Book"/>
              </a:rPr>
              <a:t>ea</a:t>
            </a:r>
            <a:r>
              <a:rPr sz="1600" spc="-30" dirty="0">
                <a:solidFill>
                  <a:srgbClr val="595958"/>
                </a:solidFill>
                <a:cs typeface="Franklin Gothic Book"/>
              </a:rPr>
              <a:t>t</a:t>
            </a:r>
            <a:r>
              <a:rPr sz="1600" spc="-10" dirty="0">
                <a:solidFill>
                  <a:srgbClr val="595958"/>
                </a:solidFill>
                <a:cs typeface="Franklin Gothic Book"/>
              </a:rPr>
              <a:t>e</a:t>
            </a:r>
            <a:r>
              <a:rPr sz="1600" spc="40" dirty="0">
                <a:solidFill>
                  <a:srgbClr val="595958"/>
                </a:solidFill>
                <a:cs typeface="Franklin Gothic Book"/>
              </a:rPr>
              <a:t> </a:t>
            </a:r>
            <a:r>
              <a:rPr sz="1600" spc="-20" dirty="0">
                <a:solidFill>
                  <a:srgbClr val="595958"/>
                </a:solidFill>
                <a:cs typeface="Franklin Gothic Book"/>
              </a:rPr>
              <a:t>w</a:t>
            </a:r>
            <a:r>
              <a:rPr sz="1600" dirty="0">
                <a:solidFill>
                  <a:srgbClr val="595958"/>
                </a:solidFill>
                <a:cs typeface="Franklin Gothic Book"/>
              </a:rPr>
              <a:t>i</a:t>
            </a:r>
            <a:r>
              <a:rPr sz="1600" spc="-10" dirty="0">
                <a:solidFill>
                  <a:srgbClr val="595958"/>
                </a:solidFill>
                <a:cs typeface="Franklin Gothic Book"/>
              </a:rPr>
              <a:t>th</a:t>
            </a:r>
            <a:r>
              <a:rPr sz="1600" spc="-15" dirty="0">
                <a:solidFill>
                  <a:srgbClr val="595958"/>
                </a:solidFill>
                <a:cs typeface="Franklin Gothic Book"/>
              </a:rPr>
              <a:t> </a:t>
            </a:r>
            <a:r>
              <a:rPr sz="1600" spc="-40" dirty="0">
                <a:solidFill>
                  <a:srgbClr val="595958"/>
                </a:solidFill>
                <a:cs typeface="Franklin Gothic Book"/>
              </a:rPr>
              <a:t>e</a:t>
            </a:r>
            <a:r>
              <a:rPr sz="1600" spc="-15" dirty="0">
                <a:solidFill>
                  <a:srgbClr val="595958"/>
                </a:solidFill>
                <a:cs typeface="Franklin Gothic Book"/>
              </a:rPr>
              <a:t>x</a:t>
            </a:r>
            <a:r>
              <a:rPr sz="1600" dirty="0">
                <a:solidFill>
                  <a:srgbClr val="595958"/>
                </a:solidFill>
                <a:cs typeface="Franklin Gothic Book"/>
              </a:rPr>
              <a:t>i</a:t>
            </a:r>
            <a:r>
              <a:rPr sz="1600" spc="-10" dirty="0">
                <a:solidFill>
                  <a:srgbClr val="595958"/>
                </a:solidFill>
                <a:cs typeface="Franklin Gothic Book"/>
              </a:rPr>
              <a:t>st</a:t>
            </a:r>
            <a:r>
              <a:rPr sz="1600" dirty="0">
                <a:solidFill>
                  <a:srgbClr val="595958"/>
                </a:solidFill>
                <a:cs typeface="Franklin Gothic Book"/>
              </a:rPr>
              <a:t>i</a:t>
            </a:r>
            <a:r>
              <a:rPr sz="1600" spc="-15" dirty="0">
                <a:solidFill>
                  <a:srgbClr val="595958"/>
                </a:solidFill>
                <a:cs typeface="Franklin Gothic Book"/>
              </a:rPr>
              <a:t>n</a:t>
            </a:r>
            <a:r>
              <a:rPr sz="1600" spc="-10" dirty="0">
                <a:solidFill>
                  <a:srgbClr val="595958"/>
                </a:solidFill>
                <a:cs typeface="Franklin Gothic Book"/>
              </a:rPr>
              <a:t>g</a:t>
            </a:r>
            <a:r>
              <a:rPr sz="1600" spc="-20"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spc="10" dirty="0">
                <a:solidFill>
                  <a:srgbClr val="595958"/>
                </a:solidFill>
                <a:cs typeface="Franklin Gothic Book"/>
              </a:rPr>
              <a:t> </a:t>
            </a:r>
            <a:r>
              <a:rPr sz="1600" spc="-15" dirty="0">
                <a:solidFill>
                  <a:srgbClr val="595958"/>
                </a:solidFill>
                <a:cs typeface="Franklin Gothic Book"/>
              </a:rPr>
              <a:t>p</a:t>
            </a:r>
            <a:r>
              <a:rPr sz="1600" spc="-25" dirty="0">
                <a:solidFill>
                  <a:srgbClr val="595958"/>
                </a:solidFill>
                <a:cs typeface="Franklin Gothic Book"/>
              </a:rPr>
              <a:t>o</a:t>
            </a:r>
            <a:r>
              <a:rPr sz="1600" spc="-30" dirty="0">
                <a:solidFill>
                  <a:srgbClr val="595958"/>
                </a:solidFill>
                <a:cs typeface="Franklin Gothic Book"/>
              </a:rPr>
              <a:t>t</a:t>
            </a:r>
            <a:r>
              <a:rPr sz="1600" spc="-15" dirty="0">
                <a:solidFill>
                  <a:srgbClr val="595958"/>
                </a:solidFill>
                <a:cs typeface="Franklin Gothic Book"/>
              </a:rPr>
              <a:t>en</a:t>
            </a:r>
            <a:r>
              <a:rPr sz="1600" spc="-5" dirty="0">
                <a:solidFill>
                  <a:srgbClr val="595958"/>
                </a:solidFill>
                <a:cs typeface="Franklin Gothic Book"/>
              </a:rPr>
              <a:t>t</a:t>
            </a:r>
            <a:r>
              <a:rPr sz="1600" dirty="0">
                <a:solidFill>
                  <a:srgbClr val="595958"/>
                </a:solidFill>
                <a:cs typeface="Franklin Gothic Book"/>
              </a:rPr>
              <a:t>i</a:t>
            </a:r>
            <a:r>
              <a:rPr sz="1600" spc="-15" dirty="0">
                <a:solidFill>
                  <a:srgbClr val="595958"/>
                </a:solidFill>
                <a:cs typeface="Franklin Gothic Book"/>
              </a:rPr>
              <a:t>a</a:t>
            </a:r>
            <a:r>
              <a:rPr sz="1600" spc="-5" dirty="0">
                <a:solidFill>
                  <a:srgbClr val="595958"/>
                </a:solidFill>
                <a:cs typeface="Franklin Gothic Book"/>
              </a:rPr>
              <a:t>l</a:t>
            </a:r>
            <a:r>
              <a:rPr sz="1600" dirty="0">
                <a:solidFill>
                  <a:srgbClr val="595958"/>
                </a:solidFill>
                <a:cs typeface="Franklin Gothic Book"/>
              </a:rPr>
              <a:t> </a:t>
            </a:r>
            <a:r>
              <a:rPr sz="1600" spc="-10" dirty="0">
                <a:solidFill>
                  <a:srgbClr val="595958"/>
                </a:solidFill>
                <a:cs typeface="Franklin Gothic Book"/>
              </a:rPr>
              <a:t>c</a:t>
            </a:r>
            <a:r>
              <a:rPr sz="1600" spc="-15" dirty="0">
                <a:solidFill>
                  <a:srgbClr val="595958"/>
                </a:solidFill>
                <a:cs typeface="Franklin Gothic Book"/>
              </a:rPr>
              <a:t>u</a:t>
            </a:r>
            <a:r>
              <a:rPr sz="1600" spc="-10" dirty="0">
                <a:solidFill>
                  <a:srgbClr val="595958"/>
                </a:solidFill>
                <a:cs typeface="Franklin Gothic Book"/>
              </a:rPr>
              <a:t>s</a:t>
            </a:r>
            <a:r>
              <a:rPr sz="1600" spc="-30" dirty="0">
                <a:solidFill>
                  <a:srgbClr val="595958"/>
                </a:solidFill>
                <a:cs typeface="Franklin Gothic Book"/>
              </a:rPr>
              <a:t>t</a:t>
            </a:r>
            <a:r>
              <a:rPr sz="1600" spc="-15" dirty="0">
                <a:solidFill>
                  <a:srgbClr val="595958"/>
                </a:solidFill>
                <a:cs typeface="Franklin Gothic Book"/>
              </a:rPr>
              <a:t>ome</a:t>
            </a:r>
            <a:r>
              <a:rPr sz="1600" dirty="0">
                <a:solidFill>
                  <a:srgbClr val="595958"/>
                </a:solidFill>
                <a:cs typeface="Franklin Gothic Book"/>
              </a:rPr>
              <a:t>r</a:t>
            </a:r>
            <a:r>
              <a:rPr sz="1600" spc="-10" dirty="0">
                <a:solidFill>
                  <a:srgbClr val="595958"/>
                </a:solidFill>
                <a:cs typeface="Franklin Gothic Book"/>
              </a:rPr>
              <a:t>s, str</a:t>
            </a:r>
            <a:r>
              <a:rPr sz="1600" spc="-15" dirty="0">
                <a:solidFill>
                  <a:srgbClr val="595958"/>
                </a:solidFill>
                <a:cs typeface="Franklin Gothic Book"/>
              </a:rPr>
              <a:t>a</a:t>
            </a:r>
            <a:r>
              <a:rPr sz="1600" spc="-30" dirty="0">
                <a:solidFill>
                  <a:srgbClr val="595958"/>
                </a:solidFill>
                <a:cs typeface="Franklin Gothic Book"/>
              </a:rPr>
              <a:t>t</a:t>
            </a:r>
            <a:r>
              <a:rPr sz="1600" spc="-15" dirty="0">
                <a:solidFill>
                  <a:srgbClr val="595958"/>
                </a:solidFill>
                <a:cs typeface="Franklin Gothic Book"/>
              </a:rPr>
              <a:t>eg</a:t>
            </a:r>
            <a:r>
              <a:rPr sz="1600" spc="-10" dirty="0">
                <a:solidFill>
                  <a:srgbClr val="595958"/>
                </a:solidFill>
                <a:cs typeface="Franklin Gothic Book"/>
              </a:rPr>
              <a:t>ic</a:t>
            </a:r>
            <a:r>
              <a:rPr sz="1600" spc="-5" dirty="0">
                <a:solidFill>
                  <a:srgbClr val="595958"/>
                </a:solidFill>
                <a:cs typeface="Franklin Gothic Book"/>
              </a:rPr>
              <a:t> </a:t>
            </a:r>
            <a:r>
              <a:rPr sz="1600" spc="-15" dirty="0">
                <a:solidFill>
                  <a:srgbClr val="595958"/>
                </a:solidFill>
                <a:cs typeface="Franklin Gothic Book"/>
              </a:rPr>
              <a:t>pa</a:t>
            </a:r>
            <a:r>
              <a:rPr sz="1600" spc="40" dirty="0">
                <a:solidFill>
                  <a:srgbClr val="595958"/>
                </a:solidFill>
                <a:cs typeface="Franklin Gothic Book"/>
              </a:rPr>
              <a:t>r</a:t>
            </a:r>
            <a:r>
              <a:rPr sz="1600" spc="-5" dirty="0">
                <a:solidFill>
                  <a:srgbClr val="595958"/>
                </a:solidFill>
                <a:cs typeface="Franklin Gothic Book"/>
              </a:rPr>
              <a:t>t</a:t>
            </a:r>
            <a:r>
              <a:rPr sz="1600" spc="-15" dirty="0">
                <a:solidFill>
                  <a:srgbClr val="595958"/>
                </a:solidFill>
                <a:cs typeface="Franklin Gothic Book"/>
              </a:rPr>
              <a:t>ne</a:t>
            </a:r>
            <a:r>
              <a:rPr sz="1600" dirty="0">
                <a:solidFill>
                  <a:srgbClr val="595958"/>
                </a:solidFill>
                <a:cs typeface="Franklin Gothic Book"/>
              </a:rPr>
              <a:t>r</a:t>
            </a:r>
            <a:r>
              <a:rPr sz="1600" spc="-10" dirty="0">
                <a:solidFill>
                  <a:srgbClr val="595958"/>
                </a:solidFill>
                <a:cs typeface="Franklin Gothic Book"/>
              </a:rPr>
              <a:t>s</a:t>
            </a:r>
            <a:r>
              <a:rPr sz="1600" spc="10" dirty="0">
                <a:solidFill>
                  <a:srgbClr val="595958"/>
                </a:solidFill>
                <a:cs typeface="Franklin Gothic Book"/>
              </a:rPr>
              <a:t> </a:t>
            </a:r>
            <a:r>
              <a:rPr sz="1600" spc="-15" dirty="0">
                <a:solidFill>
                  <a:srgbClr val="595958"/>
                </a:solidFill>
                <a:cs typeface="Franklin Gothic Book"/>
              </a:rPr>
              <a:t>an</a:t>
            </a:r>
            <a:r>
              <a:rPr sz="1600" spc="-10" dirty="0">
                <a:solidFill>
                  <a:srgbClr val="595958"/>
                </a:solidFill>
                <a:cs typeface="Franklin Gothic Book"/>
              </a:rPr>
              <a:t>d</a:t>
            </a:r>
            <a:r>
              <a:rPr sz="1600" spc="10" dirty="0">
                <a:solidFill>
                  <a:srgbClr val="595958"/>
                </a:solidFill>
                <a:cs typeface="Franklin Gothic Book"/>
              </a:rPr>
              <a:t> </a:t>
            </a:r>
            <a:r>
              <a:rPr sz="1600" spc="-25" dirty="0">
                <a:solidFill>
                  <a:srgbClr val="595958"/>
                </a:solidFill>
                <a:cs typeface="Franklin Gothic Book"/>
              </a:rPr>
              <a:t>o</a:t>
            </a:r>
            <a:r>
              <a:rPr sz="1600" spc="-10" dirty="0">
                <a:solidFill>
                  <a:srgbClr val="595958"/>
                </a:solidFill>
                <a:cs typeface="Franklin Gothic Book"/>
              </a:rPr>
              <a:t>th</a:t>
            </a:r>
            <a:r>
              <a:rPr sz="1600" spc="-15" dirty="0">
                <a:solidFill>
                  <a:srgbClr val="595958"/>
                </a:solidFill>
                <a:cs typeface="Franklin Gothic Book"/>
              </a:rPr>
              <a:t>e</a:t>
            </a:r>
            <a:r>
              <a:rPr sz="1600" spc="-10" dirty="0">
                <a:solidFill>
                  <a:srgbClr val="595958"/>
                </a:solidFill>
                <a:cs typeface="Franklin Gothic Book"/>
              </a:rPr>
              <a:t>r</a:t>
            </a:r>
            <a:r>
              <a:rPr sz="1600" spc="10" dirty="0">
                <a:solidFill>
                  <a:srgbClr val="595958"/>
                </a:solidFill>
                <a:cs typeface="Franklin Gothic Book"/>
              </a:rPr>
              <a:t> </a:t>
            </a:r>
            <a:r>
              <a:rPr sz="1600" spc="-10" dirty="0">
                <a:solidFill>
                  <a:srgbClr val="595958"/>
                </a:solidFill>
                <a:cs typeface="Franklin Gothic Book"/>
              </a:rPr>
              <a:t>st</a:t>
            </a:r>
            <a:r>
              <a:rPr sz="1600" spc="-15" dirty="0">
                <a:solidFill>
                  <a:srgbClr val="595958"/>
                </a:solidFill>
                <a:cs typeface="Franklin Gothic Book"/>
              </a:rPr>
              <a:t>a</a:t>
            </a:r>
            <a:r>
              <a:rPr sz="1600" spc="-45" dirty="0">
                <a:solidFill>
                  <a:srgbClr val="595958"/>
                </a:solidFill>
                <a:cs typeface="Franklin Gothic Book"/>
              </a:rPr>
              <a:t>k</a:t>
            </a:r>
            <a:r>
              <a:rPr sz="1600" spc="-15" dirty="0">
                <a:solidFill>
                  <a:srgbClr val="595958"/>
                </a:solidFill>
                <a:cs typeface="Franklin Gothic Book"/>
              </a:rPr>
              <a:t>e</a:t>
            </a:r>
            <a:r>
              <a:rPr sz="1600" spc="-10" dirty="0">
                <a:solidFill>
                  <a:srgbClr val="595958"/>
                </a:solidFill>
                <a:cs typeface="Franklin Gothic Book"/>
              </a:rPr>
              <a:t>h</a:t>
            </a:r>
            <a:r>
              <a:rPr sz="1600" spc="-15" dirty="0">
                <a:solidFill>
                  <a:srgbClr val="595958"/>
                </a:solidFill>
                <a:cs typeface="Franklin Gothic Book"/>
              </a:rPr>
              <a:t>o</a:t>
            </a:r>
            <a:r>
              <a:rPr sz="1600" dirty="0">
                <a:solidFill>
                  <a:srgbClr val="595958"/>
                </a:solidFill>
                <a:cs typeface="Franklin Gothic Book"/>
              </a:rPr>
              <a:t>l</a:t>
            </a:r>
            <a:r>
              <a:rPr sz="1600" spc="-10" dirty="0">
                <a:solidFill>
                  <a:srgbClr val="595958"/>
                </a:solidFill>
                <a:cs typeface="Franklin Gothic Book"/>
              </a:rPr>
              <a:t>d</a:t>
            </a:r>
            <a:r>
              <a:rPr sz="1600" spc="-15" dirty="0">
                <a:solidFill>
                  <a:srgbClr val="595958"/>
                </a:solidFill>
                <a:cs typeface="Franklin Gothic Book"/>
              </a:rPr>
              <a:t>e</a:t>
            </a:r>
            <a:r>
              <a:rPr sz="1600" dirty="0">
                <a:solidFill>
                  <a:srgbClr val="595958"/>
                </a:solidFill>
                <a:cs typeface="Franklin Gothic Book"/>
              </a:rPr>
              <a:t>r</a:t>
            </a:r>
            <a:r>
              <a:rPr sz="1600" spc="-10" dirty="0">
                <a:solidFill>
                  <a:srgbClr val="595958"/>
                </a:solidFill>
                <a:cs typeface="Franklin Gothic Book"/>
              </a:rPr>
              <a:t>s</a:t>
            </a:r>
            <a:endParaRPr sz="1600">
              <a:solidFill>
                <a:srgbClr val="595959"/>
              </a:solidFill>
              <a:cs typeface="Franklin Gothic Book"/>
            </a:endParaRPr>
          </a:p>
          <a:p>
            <a:pPr marL="12700" marR="292735" defTabSz="914400">
              <a:lnSpc>
                <a:spcPts val="1820"/>
              </a:lnSpc>
              <a:spcBef>
                <a:spcPts val="605"/>
              </a:spcBef>
            </a:pPr>
            <a:r>
              <a:rPr sz="1600" spc="-10" dirty="0">
                <a:solidFill>
                  <a:srgbClr val="595958"/>
                </a:solidFill>
                <a:cs typeface="Franklin Gothic Book"/>
              </a:rPr>
              <a:t>Use</a:t>
            </a:r>
            <a:r>
              <a:rPr sz="1600" spc="5" dirty="0">
                <a:solidFill>
                  <a:srgbClr val="595958"/>
                </a:solidFill>
                <a:cs typeface="Franklin Gothic Book"/>
              </a:rPr>
              <a:t> </a:t>
            </a:r>
            <a:r>
              <a:rPr sz="1600" spc="-10" dirty="0">
                <a:solidFill>
                  <a:srgbClr val="595958"/>
                </a:solidFill>
                <a:cs typeface="Franklin Gothic Book"/>
              </a:rPr>
              <a:t>d</a:t>
            </a:r>
            <a:r>
              <a:rPr sz="1600" dirty="0">
                <a:solidFill>
                  <a:srgbClr val="595958"/>
                </a:solidFill>
                <a:cs typeface="Franklin Gothic Book"/>
              </a:rPr>
              <a:t>i</a:t>
            </a:r>
            <a:r>
              <a:rPr sz="1600" spc="25" dirty="0">
                <a:solidFill>
                  <a:srgbClr val="595958"/>
                </a:solidFill>
                <a:cs typeface="Franklin Gothic Book"/>
              </a:rPr>
              <a:t>f</a:t>
            </a:r>
            <a:r>
              <a:rPr sz="1600" spc="-40" dirty="0">
                <a:solidFill>
                  <a:srgbClr val="595958"/>
                </a:solidFill>
                <a:cs typeface="Franklin Gothic Book"/>
              </a:rPr>
              <a:t>f</a:t>
            </a:r>
            <a:r>
              <a:rPr sz="1600" spc="-15" dirty="0">
                <a:solidFill>
                  <a:srgbClr val="595958"/>
                </a:solidFill>
                <a:cs typeface="Franklin Gothic Book"/>
              </a:rPr>
              <a:t>e</a:t>
            </a:r>
            <a:r>
              <a:rPr sz="1600" spc="-10" dirty="0">
                <a:solidFill>
                  <a:srgbClr val="595958"/>
                </a:solidFill>
                <a:cs typeface="Franklin Gothic Book"/>
              </a:rPr>
              <a:t>r</a:t>
            </a:r>
            <a:r>
              <a:rPr sz="1600" spc="-15" dirty="0">
                <a:solidFill>
                  <a:srgbClr val="595958"/>
                </a:solidFill>
                <a:cs typeface="Franklin Gothic Book"/>
              </a:rPr>
              <a:t>en</a:t>
            </a:r>
            <a:r>
              <a:rPr sz="1600" spc="-5" dirty="0">
                <a:solidFill>
                  <a:srgbClr val="595958"/>
                </a:solidFill>
                <a:cs typeface="Franklin Gothic Book"/>
              </a:rPr>
              <a:t>t</a:t>
            </a:r>
            <a:r>
              <a:rPr sz="1600" spc="-15" dirty="0">
                <a:solidFill>
                  <a:srgbClr val="595958"/>
                </a:solidFill>
                <a:cs typeface="Franklin Gothic Book"/>
              </a:rPr>
              <a:t> </a:t>
            </a:r>
            <a:r>
              <a:rPr sz="1600" spc="-10" dirty="0">
                <a:solidFill>
                  <a:srgbClr val="595958"/>
                </a:solidFill>
                <a:cs typeface="Franklin Gothic Book"/>
              </a:rPr>
              <a:t>cr</a:t>
            </a:r>
            <a:r>
              <a:rPr sz="1600" dirty="0">
                <a:solidFill>
                  <a:srgbClr val="595958"/>
                </a:solidFill>
                <a:cs typeface="Franklin Gothic Book"/>
              </a:rPr>
              <a:t>i</a:t>
            </a:r>
            <a:r>
              <a:rPr sz="1600" spc="-30" dirty="0">
                <a:solidFill>
                  <a:srgbClr val="595958"/>
                </a:solidFill>
                <a:cs typeface="Franklin Gothic Book"/>
              </a:rPr>
              <a:t>t</a:t>
            </a:r>
            <a:r>
              <a:rPr sz="1600" spc="-15" dirty="0">
                <a:solidFill>
                  <a:srgbClr val="595958"/>
                </a:solidFill>
                <a:cs typeface="Franklin Gothic Book"/>
              </a:rPr>
              <a:t>e</a:t>
            </a:r>
            <a:r>
              <a:rPr sz="1600" spc="-10" dirty="0">
                <a:solidFill>
                  <a:srgbClr val="595958"/>
                </a:solidFill>
                <a:cs typeface="Franklin Gothic Book"/>
              </a:rPr>
              <a:t>r</a:t>
            </a:r>
            <a:r>
              <a:rPr sz="1600" dirty="0">
                <a:solidFill>
                  <a:srgbClr val="595958"/>
                </a:solidFill>
                <a:cs typeface="Franklin Gothic Book"/>
              </a:rPr>
              <a:t>i</a:t>
            </a:r>
            <a:r>
              <a:rPr sz="1600" spc="-10" dirty="0">
                <a:solidFill>
                  <a:srgbClr val="595958"/>
                </a:solidFill>
                <a:cs typeface="Franklin Gothic Book"/>
              </a:rPr>
              <a:t>a </a:t>
            </a:r>
            <a:r>
              <a:rPr sz="1600" spc="-15" dirty="0">
                <a:solidFill>
                  <a:srgbClr val="595958"/>
                </a:solidFill>
                <a:cs typeface="Franklin Gothic Book"/>
              </a:rPr>
              <a:t>an</a:t>
            </a:r>
            <a:r>
              <a:rPr sz="1600" spc="-10" dirty="0">
                <a:solidFill>
                  <a:srgbClr val="595958"/>
                </a:solidFill>
                <a:cs typeface="Franklin Gothic Book"/>
              </a:rPr>
              <a:t>d</a:t>
            </a:r>
            <a:r>
              <a:rPr sz="1600" spc="10" dirty="0">
                <a:solidFill>
                  <a:srgbClr val="595958"/>
                </a:solidFill>
                <a:cs typeface="Franklin Gothic Book"/>
              </a:rPr>
              <a:t> </a:t>
            </a:r>
            <a:r>
              <a:rPr sz="1600" spc="-20" dirty="0">
                <a:solidFill>
                  <a:srgbClr val="595958"/>
                </a:solidFill>
                <a:cs typeface="Franklin Gothic Book"/>
              </a:rPr>
              <a:t>m</a:t>
            </a:r>
            <a:r>
              <a:rPr sz="1600" spc="-25" dirty="0">
                <a:solidFill>
                  <a:srgbClr val="595958"/>
                </a:solidFill>
                <a:cs typeface="Franklin Gothic Book"/>
              </a:rPr>
              <a:t>e</a:t>
            </a:r>
            <a:r>
              <a:rPr sz="1600" spc="-10" dirty="0">
                <a:solidFill>
                  <a:srgbClr val="595958"/>
                </a:solidFill>
                <a:cs typeface="Franklin Gothic Book"/>
              </a:rPr>
              <a:t>tr</a:t>
            </a:r>
            <a:r>
              <a:rPr sz="1600" dirty="0">
                <a:solidFill>
                  <a:srgbClr val="595958"/>
                </a:solidFill>
                <a:cs typeface="Franklin Gothic Book"/>
              </a:rPr>
              <a:t>i</a:t>
            </a:r>
            <a:r>
              <a:rPr sz="1600" spc="-10" dirty="0">
                <a:solidFill>
                  <a:srgbClr val="595958"/>
                </a:solidFill>
                <a:cs typeface="Franklin Gothic Book"/>
              </a:rPr>
              <a:t>cs</a:t>
            </a:r>
            <a:r>
              <a:rPr sz="1600" spc="-5"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a:t>
            </a:r>
            <a:r>
              <a:rPr sz="1600" spc="5" dirty="0">
                <a:solidFill>
                  <a:srgbClr val="595958"/>
                </a:solidFill>
                <a:cs typeface="Franklin Gothic Book"/>
              </a:rPr>
              <a:t> </a:t>
            </a:r>
            <a:r>
              <a:rPr sz="1600" spc="-40" dirty="0">
                <a:solidFill>
                  <a:srgbClr val="595958"/>
                </a:solidFill>
                <a:cs typeface="Franklin Gothic Book"/>
              </a:rPr>
              <a:t>e</a:t>
            </a:r>
            <a:r>
              <a:rPr sz="1600" spc="-25" dirty="0">
                <a:solidFill>
                  <a:srgbClr val="595958"/>
                </a:solidFill>
                <a:cs typeface="Franklin Gothic Book"/>
              </a:rPr>
              <a:t>v</a:t>
            </a:r>
            <a:r>
              <a:rPr sz="1600" spc="-15" dirty="0">
                <a:solidFill>
                  <a:srgbClr val="595958"/>
                </a:solidFill>
                <a:cs typeface="Franklin Gothic Book"/>
              </a:rPr>
              <a:t>a</a:t>
            </a:r>
            <a:r>
              <a:rPr sz="1600" dirty="0">
                <a:solidFill>
                  <a:srgbClr val="595958"/>
                </a:solidFill>
                <a:cs typeface="Franklin Gothic Book"/>
              </a:rPr>
              <a:t>l</a:t>
            </a:r>
            <a:r>
              <a:rPr sz="1600" spc="-15" dirty="0">
                <a:solidFill>
                  <a:srgbClr val="595958"/>
                </a:solidFill>
                <a:cs typeface="Franklin Gothic Book"/>
              </a:rPr>
              <a:t>ua</a:t>
            </a:r>
            <a:r>
              <a:rPr sz="1600" spc="-30" dirty="0">
                <a:solidFill>
                  <a:srgbClr val="595958"/>
                </a:solidFill>
                <a:cs typeface="Franklin Gothic Book"/>
              </a:rPr>
              <a:t>t</a:t>
            </a:r>
            <a:r>
              <a:rPr sz="1600" spc="-10" dirty="0">
                <a:solidFill>
                  <a:srgbClr val="595958"/>
                </a:solidFill>
                <a:cs typeface="Franklin Gothic Book"/>
              </a:rPr>
              <a:t>e</a:t>
            </a:r>
            <a:r>
              <a:rPr sz="1600" spc="-5" dirty="0">
                <a:solidFill>
                  <a:srgbClr val="595958"/>
                </a:solidFill>
                <a:cs typeface="Franklin Gothic Book"/>
              </a:rPr>
              <a:t> </a:t>
            </a:r>
            <a:r>
              <a:rPr sz="1600" dirty="0">
                <a:solidFill>
                  <a:srgbClr val="595958"/>
                </a:solidFill>
                <a:cs typeface="Franklin Gothic Book"/>
              </a:rPr>
              <a:t>i</a:t>
            </a:r>
            <a:r>
              <a:rPr sz="1600" spc="-15" dirty="0">
                <a:solidFill>
                  <a:srgbClr val="595958"/>
                </a:solidFill>
                <a:cs typeface="Franklin Gothic Book"/>
              </a:rPr>
              <a:t>nn</a:t>
            </a:r>
            <a:r>
              <a:rPr sz="1600" spc="-40" dirty="0">
                <a:solidFill>
                  <a:srgbClr val="595958"/>
                </a:solidFill>
                <a:cs typeface="Franklin Gothic Book"/>
              </a:rPr>
              <a:t>o</a:t>
            </a:r>
            <a:r>
              <a:rPr sz="1600" spc="-25" dirty="0">
                <a:solidFill>
                  <a:srgbClr val="595958"/>
                </a:solidFill>
                <a:cs typeface="Franklin Gothic Book"/>
              </a:rPr>
              <a:t>v</a:t>
            </a:r>
            <a:r>
              <a:rPr sz="1600" spc="-15" dirty="0">
                <a:solidFill>
                  <a:srgbClr val="595958"/>
                </a:solidFill>
                <a:cs typeface="Franklin Gothic Book"/>
              </a:rPr>
              <a:t>a</a:t>
            </a:r>
            <a:r>
              <a:rPr sz="1600" spc="-5" dirty="0">
                <a:solidFill>
                  <a:srgbClr val="595958"/>
                </a:solidFill>
                <a:cs typeface="Franklin Gothic Book"/>
              </a:rPr>
              <a:t>t</a:t>
            </a:r>
            <a:r>
              <a:rPr sz="1600" dirty="0">
                <a:solidFill>
                  <a:srgbClr val="595958"/>
                </a:solidFill>
                <a:cs typeface="Franklin Gothic Book"/>
              </a:rPr>
              <a:t>i</a:t>
            </a:r>
            <a:r>
              <a:rPr sz="1600" spc="-10" dirty="0">
                <a:solidFill>
                  <a:srgbClr val="595958"/>
                </a:solidFill>
                <a:cs typeface="Franklin Gothic Book"/>
              </a:rPr>
              <a:t>on </a:t>
            </a:r>
            <a:r>
              <a:rPr sz="1600" spc="-15" dirty="0">
                <a:solidFill>
                  <a:srgbClr val="595958"/>
                </a:solidFill>
                <a:cs typeface="Franklin Gothic Book"/>
              </a:rPr>
              <a:t>oppo</a:t>
            </a:r>
            <a:r>
              <a:rPr sz="1600" spc="40" dirty="0">
                <a:solidFill>
                  <a:srgbClr val="595958"/>
                </a:solidFill>
                <a:cs typeface="Franklin Gothic Book"/>
              </a:rPr>
              <a:t>r</a:t>
            </a:r>
            <a:r>
              <a:rPr sz="1600" spc="-5" dirty="0">
                <a:solidFill>
                  <a:srgbClr val="595958"/>
                </a:solidFill>
                <a:cs typeface="Franklin Gothic Book"/>
              </a:rPr>
              <a:t>t</a:t>
            </a:r>
            <a:r>
              <a:rPr sz="1600" spc="-15" dirty="0">
                <a:solidFill>
                  <a:srgbClr val="595958"/>
                </a:solidFill>
                <a:cs typeface="Franklin Gothic Book"/>
              </a:rPr>
              <a:t>un</a:t>
            </a:r>
            <a:r>
              <a:rPr sz="1600" dirty="0">
                <a:solidFill>
                  <a:srgbClr val="595958"/>
                </a:solidFill>
                <a:cs typeface="Franklin Gothic Book"/>
              </a:rPr>
              <a:t>i</a:t>
            </a:r>
            <a:r>
              <a:rPr sz="1600" spc="-5" dirty="0">
                <a:solidFill>
                  <a:srgbClr val="595958"/>
                </a:solidFill>
                <a:cs typeface="Franklin Gothic Book"/>
              </a:rPr>
              <a:t>t</a:t>
            </a:r>
            <a:r>
              <a:rPr sz="1600" dirty="0">
                <a:solidFill>
                  <a:srgbClr val="595958"/>
                </a:solidFill>
                <a:cs typeface="Franklin Gothic Book"/>
              </a:rPr>
              <a:t>i</a:t>
            </a:r>
            <a:r>
              <a:rPr sz="1600" spc="-15" dirty="0">
                <a:solidFill>
                  <a:srgbClr val="595958"/>
                </a:solidFill>
                <a:cs typeface="Franklin Gothic Book"/>
              </a:rPr>
              <a:t>e</a:t>
            </a:r>
            <a:r>
              <a:rPr sz="1600" spc="-10" dirty="0">
                <a:solidFill>
                  <a:srgbClr val="595958"/>
                </a:solidFill>
                <a:cs typeface="Franklin Gothic Book"/>
              </a:rPr>
              <a:t>s</a:t>
            </a:r>
            <a:endParaRPr sz="1600">
              <a:solidFill>
                <a:srgbClr val="595959"/>
              </a:solidFill>
              <a:cs typeface="Franklin Gothic Book"/>
            </a:endParaRPr>
          </a:p>
          <a:p>
            <a:pPr marL="12700" defTabSz="914400">
              <a:spcBef>
                <a:spcPts val="459"/>
              </a:spcBef>
            </a:pPr>
            <a:r>
              <a:rPr sz="1600" spc="-20" dirty="0">
                <a:solidFill>
                  <a:srgbClr val="595958"/>
                </a:solidFill>
                <a:cs typeface="Franklin Gothic Book"/>
              </a:rPr>
              <a:t>G</a:t>
            </a:r>
            <a:r>
              <a:rPr sz="1600" dirty="0">
                <a:solidFill>
                  <a:srgbClr val="595958"/>
                </a:solidFill>
                <a:cs typeface="Franklin Gothic Book"/>
              </a:rPr>
              <a:t>i</a:t>
            </a:r>
            <a:r>
              <a:rPr sz="1600" spc="-35" dirty="0">
                <a:solidFill>
                  <a:srgbClr val="595958"/>
                </a:solidFill>
                <a:cs typeface="Franklin Gothic Book"/>
              </a:rPr>
              <a:t>v</a:t>
            </a:r>
            <a:r>
              <a:rPr sz="1600" spc="-10" dirty="0">
                <a:solidFill>
                  <a:srgbClr val="595958"/>
                </a:solidFill>
                <a:cs typeface="Franklin Gothic Book"/>
              </a:rPr>
              <a:t>e</a:t>
            </a:r>
            <a:r>
              <a:rPr sz="1600" spc="5" dirty="0">
                <a:solidFill>
                  <a:srgbClr val="595958"/>
                </a:solidFill>
                <a:cs typeface="Franklin Gothic Book"/>
              </a:rPr>
              <a:t> </a:t>
            </a:r>
            <a:r>
              <a:rPr sz="1600" spc="-15" dirty="0">
                <a:solidFill>
                  <a:srgbClr val="595958"/>
                </a:solidFill>
                <a:cs typeface="Franklin Gothic Book"/>
              </a:rPr>
              <a:t>peop</a:t>
            </a:r>
            <a:r>
              <a:rPr sz="1600" dirty="0">
                <a:solidFill>
                  <a:srgbClr val="595958"/>
                </a:solidFill>
                <a:cs typeface="Franklin Gothic Book"/>
              </a:rPr>
              <a:t>l</a:t>
            </a:r>
            <a:r>
              <a:rPr sz="1600" spc="-10" dirty="0">
                <a:solidFill>
                  <a:srgbClr val="595958"/>
                </a:solidFill>
                <a:cs typeface="Franklin Gothic Book"/>
              </a:rPr>
              <a:t>e</a:t>
            </a:r>
            <a:r>
              <a:rPr sz="1600" spc="15" dirty="0">
                <a:solidFill>
                  <a:srgbClr val="595958"/>
                </a:solidFill>
                <a:cs typeface="Franklin Gothic Book"/>
              </a:rPr>
              <a:t> </a:t>
            </a:r>
            <a:r>
              <a:rPr sz="1600" spc="-15" dirty="0">
                <a:solidFill>
                  <a:srgbClr val="595958"/>
                </a:solidFill>
                <a:cs typeface="Franklin Gothic Book"/>
              </a:rPr>
              <a:t>pe</a:t>
            </a:r>
            <a:r>
              <a:rPr sz="1600" spc="-10" dirty="0">
                <a:solidFill>
                  <a:srgbClr val="595958"/>
                </a:solidFill>
                <a:cs typeface="Franklin Gothic Book"/>
              </a:rPr>
              <a:t>r</a:t>
            </a:r>
            <a:r>
              <a:rPr sz="1600" spc="-20" dirty="0">
                <a:solidFill>
                  <a:srgbClr val="595958"/>
                </a:solidFill>
                <a:cs typeface="Franklin Gothic Book"/>
              </a:rPr>
              <a:t>m</a:t>
            </a:r>
            <a:r>
              <a:rPr sz="1600" dirty="0">
                <a:solidFill>
                  <a:srgbClr val="595958"/>
                </a:solidFill>
                <a:cs typeface="Franklin Gothic Book"/>
              </a:rPr>
              <a:t>i</a:t>
            </a:r>
            <a:r>
              <a:rPr sz="1600" spc="-10" dirty="0">
                <a:solidFill>
                  <a:srgbClr val="595958"/>
                </a:solidFill>
                <a:cs typeface="Franklin Gothic Book"/>
              </a:rPr>
              <a:t>ss</a:t>
            </a:r>
            <a:r>
              <a:rPr sz="1600" dirty="0">
                <a:solidFill>
                  <a:srgbClr val="595958"/>
                </a:solidFill>
                <a:cs typeface="Franklin Gothic Book"/>
              </a:rPr>
              <a:t>i</a:t>
            </a:r>
            <a:r>
              <a:rPr sz="1600" spc="-15" dirty="0">
                <a:solidFill>
                  <a:srgbClr val="595958"/>
                </a:solidFill>
                <a:cs typeface="Franklin Gothic Book"/>
              </a:rPr>
              <a:t>o</a:t>
            </a:r>
            <a:r>
              <a:rPr sz="1600" spc="-10" dirty="0">
                <a:solidFill>
                  <a:srgbClr val="595958"/>
                </a:solidFill>
                <a:cs typeface="Franklin Gothic Book"/>
              </a:rPr>
              <a:t>n</a:t>
            </a:r>
            <a:r>
              <a:rPr sz="1600" spc="-20" dirty="0">
                <a:solidFill>
                  <a:srgbClr val="595958"/>
                </a:solidFill>
                <a:cs typeface="Franklin Gothic Book"/>
              </a:rPr>
              <a:t> </a:t>
            </a:r>
            <a:r>
              <a:rPr sz="1600" spc="-30" dirty="0">
                <a:solidFill>
                  <a:srgbClr val="595958"/>
                </a:solidFill>
                <a:cs typeface="Franklin Gothic Book"/>
              </a:rPr>
              <a:t>t</a:t>
            </a:r>
            <a:r>
              <a:rPr sz="1600" spc="-10" dirty="0">
                <a:solidFill>
                  <a:srgbClr val="595958"/>
                </a:solidFill>
                <a:cs typeface="Franklin Gothic Book"/>
              </a:rPr>
              <a:t>o</a:t>
            </a:r>
            <a:r>
              <a:rPr sz="1600" spc="5" dirty="0">
                <a:solidFill>
                  <a:srgbClr val="595958"/>
                </a:solidFill>
                <a:cs typeface="Franklin Gothic Book"/>
              </a:rPr>
              <a:t> </a:t>
            </a:r>
            <a:r>
              <a:rPr sz="1600" dirty="0">
                <a:solidFill>
                  <a:srgbClr val="595958"/>
                </a:solidFill>
                <a:cs typeface="Franklin Gothic Book"/>
              </a:rPr>
              <a:t>l</a:t>
            </a:r>
            <a:r>
              <a:rPr sz="1600" spc="-15" dirty="0">
                <a:solidFill>
                  <a:srgbClr val="595958"/>
                </a:solidFill>
                <a:cs typeface="Franklin Gothic Book"/>
              </a:rPr>
              <a:t>ea</a:t>
            </a:r>
            <a:r>
              <a:rPr sz="1600" spc="-10" dirty="0">
                <a:solidFill>
                  <a:srgbClr val="595958"/>
                </a:solidFill>
                <a:cs typeface="Franklin Gothic Book"/>
              </a:rPr>
              <a:t>rn</a:t>
            </a:r>
            <a:r>
              <a:rPr sz="1600" spc="-5" dirty="0">
                <a:solidFill>
                  <a:srgbClr val="595958"/>
                </a:solidFill>
                <a:cs typeface="Franklin Gothic Book"/>
              </a:rPr>
              <a:t> </a:t>
            </a:r>
            <a:r>
              <a:rPr sz="1600" spc="-10" dirty="0">
                <a:solidFill>
                  <a:srgbClr val="595958"/>
                </a:solidFill>
                <a:cs typeface="Franklin Gothic Book"/>
              </a:rPr>
              <a:t>(</a:t>
            </a:r>
            <a:r>
              <a:rPr sz="1600" dirty="0">
                <a:solidFill>
                  <a:srgbClr val="595958"/>
                </a:solidFill>
                <a:cs typeface="Franklin Gothic Book"/>
              </a:rPr>
              <a:t>i</a:t>
            </a:r>
            <a:r>
              <a:rPr sz="1600" spc="-15" dirty="0">
                <a:solidFill>
                  <a:srgbClr val="595958"/>
                </a:solidFill>
                <a:cs typeface="Franklin Gothic Book"/>
              </a:rPr>
              <a:t>.e</a:t>
            </a:r>
            <a:r>
              <a:rPr sz="1600" spc="-5" dirty="0">
                <a:solidFill>
                  <a:srgbClr val="595958"/>
                </a:solidFill>
                <a:cs typeface="Franklin Gothic Book"/>
              </a:rPr>
              <a:t>.</a:t>
            </a:r>
            <a:r>
              <a:rPr sz="1600" spc="15" dirty="0">
                <a:solidFill>
                  <a:srgbClr val="595958"/>
                </a:solidFill>
                <a:cs typeface="Franklin Gothic Book"/>
              </a:rPr>
              <a:t> </a:t>
            </a:r>
            <a:r>
              <a:rPr sz="1600" spc="-20" dirty="0">
                <a:solidFill>
                  <a:srgbClr val="595958"/>
                </a:solidFill>
                <a:cs typeface="Franklin Gothic Book"/>
              </a:rPr>
              <a:t>f</a:t>
            </a:r>
            <a:r>
              <a:rPr sz="1600" spc="-15" dirty="0">
                <a:solidFill>
                  <a:srgbClr val="595958"/>
                </a:solidFill>
                <a:cs typeface="Franklin Gothic Book"/>
              </a:rPr>
              <a:t>a</a:t>
            </a:r>
            <a:r>
              <a:rPr sz="1600" dirty="0">
                <a:solidFill>
                  <a:srgbClr val="595958"/>
                </a:solidFill>
                <a:cs typeface="Franklin Gothic Book"/>
              </a:rPr>
              <a:t>i</a:t>
            </a:r>
            <a:r>
              <a:rPr sz="1600" spc="-5" dirty="0">
                <a:solidFill>
                  <a:srgbClr val="595958"/>
                </a:solidFill>
                <a:cs typeface="Franklin Gothic Book"/>
              </a:rPr>
              <a:t>l)</a:t>
            </a:r>
            <a:endParaRPr sz="1600">
              <a:solidFill>
                <a:srgbClr val="595959"/>
              </a:solidFill>
              <a:cs typeface="Franklin Gothic Book"/>
            </a:endParaRPr>
          </a:p>
        </p:txBody>
      </p:sp>
      <p:sp>
        <p:nvSpPr>
          <p:cNvPr id="5" name="object 5"/>
          <p:cNvSpPr/>
          <p:nvPr/>
        </p:nvSpPr>
        <p:spPr>
          <a:xfrm>
            <a:off x="7772400" y="3810"/>
            <a:ext cx="1219199" cy="914399"/>
          </a:xfrm>
          <a:prstGeom prst="rect">
            <a:avLst/>
          </a:prstGeom>
          <a:blipFill>
            <a:blip r:embed="rId3" cstate="print"/>
            <a:stretch>
              <a:fillRect/>
            </a:stretch>
          </a:blipFill>
        </p:spPr>
        <p:txBody>
          <a:bodyPr wrap="square" lIns="0" tIns="0" rIns="0" bIns="0" rtlCol="0"/>
          <a:lstStyle/>
          <a:p>
            <a:pPr defTabSz="914400"/>
            <a:endParaRPr>
              <a:solidFill>
                <a:srgbClr val="595959"/>
              </a:solidFill>
            </a:endParaRPr>
          </a:p>
        </p:txBody>
      </p:sp>
    </p:spTree>
    <p:extLst>
      <p:ext uri="{BB962C8B-B14F-4D97-AF65-F5344CB8AC3E}">
        <p14:creationId xmlns:p14="http://schemas.microsoft.com/office/powerpoint/2010/main" val="2414163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837" y="399471"/>
            <a:ext cx="6134735" cy="330200"/>
          </a:xfrm>
          <a:prstGeom prst="rect">
            <a:avLst/>
          </a:prstGeom>
        </p:spPr>
        <p:txBody>
          <a:bodyPr vert="horz" wrap="square" lIns="0" tIns="0" rIns="0" bIns="0" rtlCol="0">
            <a:spAutoFit/>
          </a:bodyPr>
          <a:lstStyle/>
          <a:p>
            <a:pPr marL="12700" defTabSz="914400">
              <a:tabLst>
                <a:tab pos="3631565" algn="l"/>
              </a:tabLst>
            </a:pPr>
            <a:r>
              <a:rPr sz="2400" b="1" spc="-15" dirty="0">
                <a:solidFill>
                  <a:srgbClr val="2372B9"/>
                </a:solidFill>
                <a:latin typeface="Franklin Gothic Demi"/>
                <a:cs typeface="Franklin Gothic Demi"/>
              </a:rPr>
              <a:t>Le</a:t>
            </a:r>
            <a:r>
              <a:rPr sz="2400" b="1" spc="-20" dirty="0">
                <a:solidFill>
                  <a:srgbClr val="2372B9"/>
                </a:solidFill>
                <a:latin typeface="Franklin Gothic Demi"/>
                <a:cs typeface="Franklin Gothic Demi"/>
              </a:rPr>
              <a:t>a</a:t>
            </a:r>
            <a:r>
              <a:rPr sz="2400" b="1" spc="-15" dirty="0">
                <a:solidFill>
                  <a:srgbClr val="2372B9"/>
                </a:solidFill>
                <a:latin typeface="Franklin Gothic Demi"/>
                <a:cs typeface="Franklin Gothic Demi"/>
              </a:rPr>
              <a:t>de</a:t>
            </a:r>
            <a:r>
              <a:rPr sz="2400" b="1" dirty="0">
                <a:solidFill>
                  <a:srgbClr val="2372B9"/>
                </a:solidFill>
                <a:latin typeface="Franklin Gothic Demi"/>
                <a:cs typeface="Franklin Gothic Demi"/>
              </a:rPr>
              <a:t>r</a:t>
            </a:r>
            <a:r>
              <a:rPr sz="2400" b="1" spc="-15" dirty="0">
                <a:solidFill>
                  <a:srgbClr val="2372B9"/>
                </a:solidFill>
                <a:latin typeface="Franklin Gothic Demi"/>
                <a:cs typeface="Franklin Gothic Demi"/>
              </a:rPr>
              <a:t>s</a:t>
            </a:r>
            <a:r>
              <a:rPr sz="2400" b="1" spc="25" dirty="0">
                <a:solidFill>
                  <a:srgbClr val="2372B9"/>
                </a:solidFill>
                <a:latin typeface="Franklin Gothic Demi"/>
                <a:cs typeface="Franklin Gothic Demi"/>
              </a:rPr>
              <a:t> </a:t>
            </a:r>
            <a:r>
              <a:rPr sz="2400" b="1" spc="-65" dirty="0">
                <a:solidFill>
                  <a:srgbClr val="2372B9"/>
                </a:solidFill>
                <a:latin typeface="Franklin Gothic Demi"/>
                <a:cs typeface="Franklin Gothic Demi"/>
              </a:rPr>
              <a:t>F</a:t>
            </a:r>
            <a:r>
              <a:rPr sz="2400" b="1" spc="-20" dirty="0">
                <a:solidFill>
                  <a:srgbClr val="2372B9"/>
                </a:solidFill>
                <a:latin typeface="Franklin Gothic Demi"/>
                <a:cs typeface="Franklin Gothic Demi"/>
              </a:rPr>
              <a:t>o</a:t>
            </a:r>
            <a:r>
              <a:rPr sz="2400" b="1" spc="10" dirty="0">
                <a:solidFill>
                  <a:srgbClr val="2372B9"/>
                </a:solidFill>
                <a:latin typeface="Franklin Gothic Demi"/>
                <a:cs typeface="Franklin Gothic Demi"/>
              </a:rPr>
              <a:t>s</a:t>
            </a:r>
            <a:r>
              <a:rPr sz="2400" b="1" spc="-30" dirty="0">
                <a:solidFill>
                  <a:srgbClr val="2372B9"/>
                </a:solidFill>
                <a:latin typeface="Franklin Gothic Demi"/>
                <a:cs typeface="Franklin Gothic Demi"/>
              </a:rPr>
              <a:t>t</a:t>
            </a:r>
            <a:r>
              <a:rPr sz="2400" b="1" spc="-15" dirty="0">
                <a:solidFill>
                  <a:srgbClr val="2372B9"/>
                </a:solidFill>
                <a:latin typeface="Franklin Gothic Demi"/>
                <a:cs typeface="Franklin Gothic Demi"/>
              </a:rPr>
              <a:t>er</a:t>
            </a:r>
            <a:r>
              <a:rPr sz="2400" b="1" spc="-10" dirty="0">
                <a:solidFill>
                  <a:srgbClr val="2372B9"/>
                </a:solidFill>
                <a:latin typeface="Franklin Gothic Demi"/>
                <a:cs typeface="Franklin Gothic Demi"/>
              </a:rPr>
              <a:t> </a:t>
            </a:r>
            <a:r>
              <a:rPr sz="2400" b="1" spc="-15" dirty="0">
                <a:solidFill>
                  <a:srgbClr val="2372B9"/>
                </a:solidFill>
                <a:latin typeface="Franklin Gothic Demi"/>
                <a:cs typeface="Franklin Gothic Demi"/>
              </a:rPr>
              <a:t>Inn</a:t>
            </a:r>
            <a:r>
              <a:rPr sz="2400" b="1" spc="-40" dirty="0">
                <a:solidFill>
                  <a:srgbClr val="2372B9"/>
                </a:solidFill>
                <a:latin typeface="Franklin Gothic Demi"/>
                <a:cs typeface="Franklin Gothic Demi"/>
              </a:rPr>
              <a:t>o</a:t>
            </a:r>
            <a:r>
              <a:rPr sz="2400" b="1" spc="-55" dirty="0">
                <a:solidFill>
                  <a:srgbClr val="2372B9"/>
                </a:solidFill>
                <a:latin typeface="Franklin Gothic Demi"/>
                <a:cs typeface="Franklin Gothic Demi"/>
              </a:rPr>
              <a:t>v</a:t>
            </a:r>
            <a:r>
              <a:rPr sz="2400" b="1" spc="-20" dirty="0">
                <a:solidFill>
                  <a:srgbClr val="2372B9"/>
                </a:solidFill>
                <a:latin typeface="Franklin Gothic Demi"/>
                <a:cs typeface="Franklin Gothic Demi"/>
              </a:rPr>
              <a:t>atio</a:t>
            </a:r>
            <a:r>
              <a:rPr sz="2400" b="1" spc="-15" dirty="0">
                <a:solidFill>
                  <a:srgbClr val="2372B9"/>
                </a:solidFill>
                <a:latin typeface="Franklin Gothic Demi"/>
                <a:cs typeface="Franklin Gothic Demi"/>
              </a:rPr>
              <a:t>n</a:t>
            </a:r>
            <a:r>
              <a:rPr sz="2400" b="1" dirty="0">
                <a:solidFill>
                  <a:srgbClr val="2372B9"/>
                </a:solidFill>
                <a:latin typeface="Franklin Gothic Demi"/>
                <a:cs typeface="Franklin Gothic Demi"/>
              </a:rPr>
              <a:t>	</a:t>
            </a:r>
            <a:r>
              <a:rPr sz="2400" b="1" spc="-15" dirty="0">
                <a:solidFill>
                  <a:srgbClr val="2372B9"/>
                </a:solidFill>
                <a:latin typeface="Franklin Gothic Demi"/>
                <a:cs typeface="Franklin Gothic Demi"/>
              </a:rPr>
              <a:t>(Wh</a:t>
            </a:r>
            <a:r>
              <a:rPr sz="2400" b="1" spc="-20" dirty="0">
                <a:solidFill>
                  <a:srgbClr val="2372B9"/>
                </a:solidFill>
                <a:latin typeface="Franklin Gothic Demi"/>
                <a:cs typeface="Franklin Gothic Demi"/>
              </a:rPr>
              <a:t>a</a:t>
            </a:r>
            <a:r>
              <a:rPr sz="2400" b="1" spc="-10" dirty="0">
                <a:solidFill>
                  <a:srgbClr val="2372B9"/>
                </a:solidFill>
                <a:latin typeface="Franklin Gothic Demi"/>
                <a:cs typeface="Franklin Gothic Demi"/>
              </a:rPr>
              <a:t>t</a:t>
            </a:r>
            <a:r>
              <a:rPr sz="2400" b="1" spc="-5" dirty="0">
                <a:solidFill>
                  <a:srgbClr val="2372B9"/>
                </a:solidFill>
                <a:latin typeface="Franklin Gothic Demi"/>
                <a:cs typeface="Franklin Gothic Demi"/>
              </a:rPr>
              <a:t> </a:t>
            </a:r>
            <a:r>
              <a:rPr sz="2400" b="1" spc="-25" dirty="0">
                <a:solidFill>
                  <a:srgbClr val="FF0000"/>
                </a:solidFill>
                <a:latin typeface="Franklin Gothic Demi"/>
                <a:cs typeface="Franklin Gothic Demi"/>
              </a:rPr>
              <a:t>N</a:t>
            </a:r>
            <a:r>
              <a:rPr sz="2400" b="1" spc="-30" dirty="0">
                <a:solidFill>
                  <a:srgbClr val="FF0000"/>
                </a:solidFill>
                <a:latin typeface="Franklin Gothic Demi"/>
                <a:cs typeface="Franklin Gothic Demi"/>
              </a:rPr>
              <a:t>O</a:t>
            </a:r>
            <a:r>
              <a:rPr sz="2400" b="1" spc="-15" dirty="0">
                <a:solidFill>
                  <a:srgbClr val="FF0000"/>
                </a:solidFill>
                <a:latin typeface="Franklin Gothic Demi"/>
                <a:cs typeface="Franklin Gothic Demi"/>
              </a:rPr>
              <a:t>T</a:t>
            </a:r>
            <a:r>
              <a:rPr sz="2400" b="1" dirty="0">
                <a:solidFill>
                  <a:srgbClr val="FF0000"/>
                </a:solidFill>
                <a:latin typeface="Franklin Gothic Demi"/>
                <a:cs typeface="Franklin Gothic Demi"/>
              </a:rPr>
              <a:t> </a:t>
            </a:r>
            <a:r>
              <a:rPr sz="2400" b="1" spc="-30" dirty="0">
                <a:solidFill>
                  <a:srgbClr val="2372B9"/>
                </a:solidFill>
                <a:latin typeface="Franklin Gothic Demi"/>
                <a:cs typeface="Franklin Gothic Demi"/>
              </a:rPr>
              <a:t>t</a:t>
            </a:r>
            <a:r>
              <a:rPr sz="2400" b="1" spc="-15" dirty="0">
                <a:solidFill>
                  <a:srgbClr val="2372B9"/>
                </a:solidFill>
                <a:latin typeface="Franklin Gothic Demi"/>
                <a:cs typeface="Franklin Gothic Demi"/>
              </a:rPr>
              <a:t>o</a:t>
            </a:r>
            <a:r>
              <a:rPr sz="2400" b="1" spc="10" dirty="0">
                <a:solidFill>
                  <a:srgbClr val="2372B9"/>
                </a:solidFill>
                <a:latin typeface="Franklin Gothic Demi"/>
                <a:cs typeface="Franklin Gothic Demi"/>
              </a:rPr>
              <a:t> </a:t>
            </a:r>
            <a:r>
              <a:rPr sz="2400" b="1" spc="-15" dirty="0">
                <a:solidFill>
                  <a:srgbClr val="2372B9"/>
                </a:solidFill>
                <a:latin typeface="Franklin Gothic Demi"/>
                <a:cs typeface="Franklin Gothic Demi"/>
              </a:rPr>
              <a:t>do</a:t>
            </a:r>
            <a:r>
              <a:rPr sz="2400" b="1" spc="-30" dirty="0">
                <a:solidFill>
                  <a:srgbClr val="2372B9"/>
                </a:solidFill>
                <a:latin typeface="Franklin Gothic Demi"/>
                <a:cs typeface="Franklin Gothic Demi"/>
              </a:rPr>
              <a:t>…</a:t>
            </a:r>
            <a:r>
              <a:rPr sz="2400" b="1" spc="-10" dirty="0">
                <a:solidFill>
                  <a:srgbClr val="2372B9"/>
                </a:solidFill>
                <a:latin typeface="Franklin Gothic Demi"/>
                <a:cs typeface="Franklin Gothic Demi"/>
              </a:rPr>
              <a:t>)</a:t>
            </a:r>
            <a:endParaRPr sz="2400">
              <a:solidFill>
                <a:srgbClr val="595959"/>
              </a:solidFill>
              <a:latin typeface="Franklin Gothic Demi"/>
              <a:cs typeface="Franklin Gothic Demi"/>
            </a:endParaRPr>
          </a:p>
        </p:txBody>
      </p:sp>
      <p:sp>
        <p:nvSpPr>
          <p:cNvPr id="3" name="object 3"/>
          <p:cNvSpPr txBox="1">
            <a:spLocks noGrp="1"/>
          </p:cNvSpPr>
          <p:nvPr>
            <p:ph sz="half" idx="4294967295"/>
          </p:nvPr>
        </p:nvSpPr>
        <p:spPr>
          <a:xfrm>
            <a:off x="460565" y="1146848"/>
            <a:ext cx="3959225" cy="4696460"/>
          </a:xfrm>
          <a:prstGeom prst="rect">
            <a:avLst/>
          </a:prstGeom>
        </p:spPr>
        <p:txBody>
          <a:bodyPr vert="horz" wrap="square" lIns="0" tIns="0" rIns="0" bIns="0" rtlCol="0">
            <a:spAutoFit/>
          </a:bodyPr>
          <a:lstStyle/>
          <a:p>
            <a:pPr marL="12700" marR="5080">
              <a:lnSpc>
                <a:spcPts val="2050"/>
              </a:lnSpc>
            </a:pPr>
            <a:r>
              <a:rPr spc="-20" dirty="0"/>
              <a:t>D</a:t>
            </a:r>
            <a:r>
              <a:rPr spc="-10" dirty="0"/>
              <a:t>o</a:t>
            </a:r>
            <a:r>
              <a:rPr spc="-15" dirty="0"/>
              <a:t>n</a:t>
            </a:r>
            <a:r>
              <a:rPr spc="5" dirty="0"/>
              <a:t>’</a:t>
            </a:r>
            <a:r>
              <a:rPr spc="-10" dirty="0"/>
              <a:t>t </a:t>
            </a:r>
            <a:r>
              <a:rPr spc="-5" dirty="0"/>
              <a:t>j</a:t>
            </a:r>
            <a:r>
              <a:rPr spc="-15" dirty="0"/>
              <a:t>u</a:t>
            </a:r>
            <a:r>
              <a:rPr spc="-30" dirty="0"/>
              <a:t>m</a:t>
            </a:r>
            <a:r>
              <a:rPr dirty="0"/>
              <a:t>p </a:t>
            </a:r>
            <a:r>
              <a:rPr spc="-20" dirty="0"/>
              <a:t>r</a:t>
            </a:r>
            <a:r>
              <a:rPr spc="-5" dirty="0"/>
              <a:t>i</a:t>
            </a:r>
            <a:r>
              <a:rPr dirty="0"/>
              <a:t>gh</a:t>
            </a:r>
            <a:r>
              <a:rPr spc="-10" dirty="0"/>
              <a:t>t</a:t>
            </a:r>
            <a:r>
              <a:rPr dirty="0"/>
              <a:t> </a:t>
            </a:r>
            <a:r>
              <a:rPr spc="-10" dirty="0"/>
              <a:t>f</a:t>
            </a:r>
            <a:r>
              <a:rPr spc="-55" dirty="0"/>
              <a:t>r</a:t>
            </a:r>
            <a:r>
              <a:rPr spc="-15" dirty="0"/>
              <a:t>om</a:t>
            </a:r>
            <a:r>
              <a:rPr spc="-10" dirty="0"/>
              <a:t> </a:t>
            </a:r>
            <a:r>
              <a:rPr spc="-15" dirty="0"/>
              <a:t>p</a:t>
            </a:r>
            <a:r>
              <a:rPr spc="-55" dirty="0"/>
              <a:t>r</a:t>
            </a:r>
            <a:r>
              <a:rPr spc="-10" dirty="0"/>
              <a:t>o</a:t>
            </a:r>
            <a:r>
              <a:rPr spc="5" dirty="0"/>
              <a:t>b</a:t>
            </a:r>
            <a:r>
              <a:rPr spc="-15" dirty="0"/>
              <a:t>lem</a:t>
            </a:r>
            <a:r>
              <a:rPr dirty="0"/>
              <a:t> </a:t>
            </a:r>
            <a:r>
              <a:rPr spc="-5" dirty="0"/>
              <a:t>s</a:t>
            </a:r>
            <a:r>
              <a:rPr spc="-15" dirty="0"/>
              <a:t>ta</a:t>
            </a:r>
            <a:r>
              <a:rPr spc="-50" dirty="0"/>
              <a:t>t</a:t>
            </a:r>
            <a:r>
              <a:rPr spc="-20" dirty="0"/>
              <a:t>emen</a:t>
            </a:r>
            <a:r>
              <a:rPr spc="-10" dirty="0"/>
              <a:t>t</a:t>
            </a:r>
            <a:r>
              <a:rPr spc="-5" dirty="0"/>
              <a:t> </a:t>
            </a:r>
            <a:r>
              <a:rPr spc="-40" dirty="0"/>
              <a:t>t</a:t>
            </a:r>
            <a:r>
              <a:rPr spc="-10" dirty="0"/>
              <a:t>o</a:t>
            </a:r>
            <a:r>
              <a:rPr spc="-5" dirty="0"/>
              <a:t> </a:t>
            </a:r>
            <a:r>
              <a:rPr spc="-15" dirty="0"/>
              <a:t>a</a:t>
            </a:r>
            <a:r>
              <a:rPr spc="-10" dirty="0"/>
              <a:t>c</a:t>
            </a:r>
            <a:r>
              <a:rPr spc="-15" dirty="0"/>
              <a:t>t</a:t>
            </a:r>
            <a:r>
              <a:rPr spc="-10" dirty="0"/>
              <a:t>io</a:t>
            </a:r>
            <a:r>
              <a:rPr spc="-15" dirty="0"/>
              <a:t>n</a:t>
            </a:r>
            <a:r>
              <a:rPr spc="-10" dirty="0"/>
              <a:t>s</a:t>
            </a:r>
          </a:p>
          <a:p>
            <a:pPr marL="12700" marR="226695">
              <a:lnSpc>
                <a:spcPts val="2050"/>
              </a:lnSpc>
              <a:spcBef>
                <a:spcPts val="600"/>
              </a:spcBef>
            </a:pPr>
            <a:r>
              <a:rPr spc="-15" dirty="0"/>
              <a:t>Don</a:t>
            </a:r>
            <a:r>
              <a:rPr spc="5" dirty="0"/>
              <a:t>’</a:t>
            </a:r>
            <a:r>
              <a:rPr spc="-10" dirty="0"/>
              <a:t>t </a:t>
            </a:r>
            <a:r>
              <a:rPr spc="5" dirty="0"/>
              <a:t>b</a:t>
            </a:r>
            <a:r>
              <a:rPr spc="-10" dirty="0"/>
              <a:t>e </a:t>
            </a:r>
            <a:r>
              <a:rPr spc="-15" dirty="0"/>
              <a:t>t</a:t>
            </a:r>
            <a:r>
              <a:rPr spc="-10" dirty="0"/>
              <a:t>he</a:t>
            </a:r>
            <a:r>
              <a:rPr dirty="0"/>
              <a:t> </a:t>
            </a:r>
            <a:r>
              <a:rPr spc="-10" dirty="0"/>
              <a:t>o</a:t>
            </a:r>
            <a:r>
              <a:rPr spc="-15" dirty="0"/>
              <a:t>n</a:t>
            </a:r>
            <a:r>
              <a:rPr spc="-10" dirty="0"/>
              <a:t>e</a:t>
            </a:r>
            <a:r>
              <a:rPr dirty="0"/>
              <a:t> </a:t>
            </a:r>
            <a:r>
              <a:rPr spc="-40" dirty="0"/>
              <a:t>t</a:t>
            </a:r>
            <a:r>
              <a:rPr spc="-10" dirty="0"/>
              <a:t>o </a:t>
            </a:r>
            <a:r>
              <a:rPr spc="-5" dirty="0"/>
              <a:t>s</a:t>
            </a:r>
            <a:r>
              <a:rPr spc="-50" dirty="0"/>
              <a:t>a</a:t>
            </a:r>
            <a:r>
              <a:rPr dirty="0"/>
              <a:t>y </a:t>
            </a:r>
            <a:r>
              <a:rPr spc="-15" dirty="0"/>
              <a:t>“t</a:t>
            </a:r>
            <a:r>
              <a:rPr spc="-10" dirty="0"/>
              <a:t>h</a:t>
            </a:r>
            <a:r>
              <a:rPr spc="-15" dirty="0"/>
              <a:t>a</a:t>
            </a:r>
            <a:r>
              <a:rPr spc="-10" dirty="0"/>
              <a:t>t</a:t>
            </a:r>
            <a:r>
              <a:rPr dirty="0"/>
              <a:t> w</a:t>
            </a:r>
            <a:r>
              <a:rPr spc="-5" dirty="0"/>
              <a:t>i</a:t>
            </a:r>
            <a:r>
              <a:rPr spc="-15" dirty="0"/>
              <a:t>l</a:t>
            </a:r>
            <a:r>
              <a:rPr spc="-5" dirty="0"/>
              <a:t>l </a:t>
            </a:r>
            <a:r>
              <a:rPr spc="-15" dirty="0"/>
              <a:t>n</a:t>
            </a:r>
            <a:r>
              <a:rPr spc="-50" dirty="0"/>
              <a:t>e</a:t>
            </a:r>
            <a:r>
              <a:rPr spc="-20" dirty="0"/>
              <a:t>v</a:t>
            </a:r>
            <a:r>
              <a:rPr spc="-15" dirty="0"/>
              <a:t>e</a:t>
            </a:r>
            <a:r>
              <a:rPr spc="-10" dirty="0"/>
              <a:t>r</a:t>
            </a:r>
            <a:r>
              <a:rPr spc="-5" dirty="0"/>
              <a:t> </a:t>
            </a:r>
            <a:r>
              <a:rPr spc="-35" dirty="0"/>
              <a:t>w</a:t>
            </a:r>
            <a:r>
              <a:rPr spc="-10" dirty="0"/>
              <a:t>o</a:t>
            </a:r>
            <a:r>
              <a:rPr spc="-30" dirty="0"/>
              <a:t>r</a:t>
            </a:r>
            <a:r>
              <a:rPr spc="-15" dirty="0"/>
              <a:t>k</a:t>
            </a:r>
            <a:r>
              <a:rPr spc="-10" dirty="0"/>
              <a:t>”</a:t>
            </a:r>
          </a:p>
          <a:p>
            <a:pPr marL="12700" marR="277495">
              <a:lnSpc>
                <a:spcPts val="2050"/>
              </a:lnSpc>
              <a:spcBef>
                <a:spcPts val="600"/>
              </a:spcBef>
            </a:pPr>
            <a:r>
              <a:rPr spc="-15" dirty="0"/>
              <a:t>Don</a:t>
            </a:r>
            <a:r>
              <a:rPr spc="5" dirty="0"/>
              <a:t>’</a:t>
            </a:r>
            <a:r>
              <a:rPr spc="-10" dirty="0"/>
              <a:t>t </a:t>
            </a:r>
            <a:r>
              <a:rPr spc="-15" dirty="0"/>
              <a:t>a</a:t>
            </a:r>
            <a:r>
              <a:rPr spc="-5" dirty="0"/>
              <a:t>ss</a:t>
            </a:r>
            <a:r>
              <a:rPr spc="-20" dirty="0"/>
              <a:t>um</a:t>
            </a:r>
            <a:r>
              <a:rPr spc="-10" dirty="0"/>
              <a:t>e</a:t>
            </a:r>
            <a:r>
              <a:rPr spc="5" dirty="0"/>
              <a:t> </a:t>
            </a:r>
            <a:r>
              <a:rPr spc="-15" dirty="0"/>
              <a:t>t</a:t>
            </a:r>
            <a:r>
              <a:rPr spc="-10" dirty="0"/>
              <a:t>he </a:t>
            </a:r>
            <a:r>
              <a:rPr spc="-20" dirty="0"/>
              <a:t>w</a:t>
            </a:r>
            <a:r>
              <a:rPr spc="-50" dirty="0"/>
              <a:t>a</a:t>
            </a:r>
            <a:r>
              <a:rPr dirty="0"/>
              <a:t>y</a:t>
            </a:r>
            <a:r>
              <a:rPr spc="15" dirty="0"/>
              <a:t> </a:t>
            </a:r>
            <a:r>
              <a:rPr spc="-20" dirty="0"/>
              <a:t>w</a:t>
            </a:r>
            <a:r>
              <a:rPr spc="-10" dirty="0"/>
              <a:t>e h</a:t>
            </a:r>
            <a:r>
              <a:rPr spc="-50" dirty="0"/>
              <a:t>a</a:t>
            </a:r>
            <a:r>
              <a:rPr spc="-20" dirty="0"/>
              <a:t>v</a:t>
            </a:r>
            <a:r>
              <a:rPr spc="-10" dirty="0"/>
              <a:t>e </a:t>
            </a:r>
            <a:r>
              <a:rPr spc="-15" dirty="0"/>
              <a:t>al</a:t>
            </a:r>
            <a:r>
              <a:rPr spc="-20" dirty="0"/>
              <a:t>w</a:t>
            </a:r>
            <a:r>
              <a:rPr spc="-50" dirty="0"/>
              <a:t>a</a:t>
            </a:r>
            <a:r>
              <a:rPr spc="-5" dirty="0"/>
              <a:t>y</a:t>
            </a:r>
            <a:r>
              <a:rPr spc="-10" dirty="0"/>
              <a:t>s do</a:t>
            </a:r>
            <a:r>
              <a:rPr spc="-15" dirty="0"/>
              <a:t>n</a:t>
            </a:r>
            <a:r>
              <a:rPr spc="-10" dirty="0"/>
              <a:t>e</a:t>
            </a:r>
            <a:r>
              <a:rPr dirty="0"/>
              <a:t> </a:t>
            </a:r>
            <a:r>
              <a:rPr spc="-5" dirty="0"/>
              <a:t>i</a:t>
            </a:r>
            <a:r>
              <a:rPr spc="-10" dirty="0"/>
              <a:t>t</a:t>
            </a:r>
            <a:r>
              <a:rPr dirty="0"/>
              <a:t> </a:t>
            </a:r>
            <a:r>
              <a:rPr spc="-10" dirty="0"/>
              <a:t>is</a:t>
            </a:r>
            <a:r>
              <a:rPr spc="10" dirty="0"/>
              <a:t> </a:t>
            </a:r>
            <a:r>
              <a:rPr spc="-5" dirty="0"/>
              <a:t>b</a:t>
            </a:r>
            <a:r>
              <a:rPr spc="-15" dirty="0"/>
              <a:t>e</a:t>
            </a:r>
            <a:r>
              <a:rPr spc="-5" dirty="0"/>
              <a:t>st</a:t>
            </a:r>
          </a:p>
          <a:p>
            <a:pPr marL="12700" marR="391795">
              <a:lnSpc>
                <a:spcPts val="2050"/>
              </a:lnSpc>
              <a:spcBef>
                <a:spcPts val="600"/>
              </a:spcBef>
            </a:pPr>
            <a:r>
              <a:rPr spc="-15" dirty="0"/>
              <a:t>Don</a:t>
            </a:r>
            <a:r>
              <a:rPr spc="5" dirty="0"/>
              <a:t>’</a:t>
            </a:r>
            <a:r>
              <a:rPr spc="-10" dirty="0"/>
              <a:t>t </a:t>
            </a:r>
            <a:r>
              <a:rPr spc="-5" dirty="0"/>
              <a:t>j</a:t>
            </a:r>
            <a:r>
              <a:rPr spc="-15" dirty="0"/>
              <a:t>u</a:t>
            </a:r>
            <a:r>
              <a:rPr spc="-10" dirty="0"/>
              <a:t>d</a:t>
            </a:r>
            <a:r>
              <a:rPr dirty="0"/>
              <a:t>g</a:t>
            </a:r>
            <a:r>
              <a:rPr spc="-10" dirty="0"/>
              <a:t>e</a:t>
            </a:r>
            <a:r>
              <a:rPr spc="15" dirty="0"/>
              <a:t> </a:t>
            </a:r>
            <a:r>
              <a:rPr spc="-5" dirty="0"/>
              <a:t>i</a:t>
            </a:r>
            <a:r>
              <a:rPr spc="-15" dirty="0"/>
              <a:t>nn</a:t>
            </a:r>
            <a:r>
              <a:rPr spc="-50" dirty="0"/>
              <a:t>o</a:t>
            </a:r>
            <a:r>
              <a:rPr spc="-10" dirty="0"/>
              <a:t>v</a:t>
            </a:r>
            <a:r>
              <a:rPr spc="-15" dirty="0"/>
              <a:t>at</a:t>
            </a:r>
            <a:r>
              <a:rPr spc="-5" dirty="0"/>
              <a:t>i</a:t>
            </a:r>
            <a:r>
              <a:rPr spc="-20" dirty="0"/>
              <a:t>v</a:t>
            </a:r>
            <a:r>
              <a:rPr spc="-10" dirty="0"/>
              <a:t>e</a:t>
            </a:r>
            <a:r>
              <a:rPr dirty="0"/>
              <a:t> </a:t>
            </a:r>
            <a:r>
              <a:rPr spc="-5" dirty="0"/>
              <a:t>i</a:t>
            </a:r>
            <a:r>
              <a:rPr spc="-10" dirty="0"/>
              <a:t>d</a:t>
            </a:r>
            <a:r>
              <a:rPr spc="-15" dirty="0"/>
              <a:t>ea</a:t>
            </a:r>
            <a:r>
              <a:rPr spc="-10" dirty="0"/>
              <a:t>s</a:t>
            </a:r>
            <a:r>
              <a:rPr spc="10" dirty="0"/>
              <a:t> </a:t>
            </a:r>
            <a:r>
              <a:rPr dirty="0"/>
              <a:t>w</a:t>
            </a:r>
            <a:r>
              <a:rPr spc="-5" dirty="0"/>
              <a:t>i</a:t>
            </a:r>
            <a:r>
              <a:rPr spc="-15" dirty="0"/>
              <a:t>t</a:t>
            </a:r>
            <a:r>
              <a:rPr dirty="0"/>
              <a:t>h</a:t>
            </a:r>
            <a:r>
              <a:rPr spc="5" dirty="0"/>
              <a:t> </a:t>
            </a:r>
            <a:r>
              <a:rPr spc="-15" dirty="0"/>
              <a:t>t</a:t>
            </a:r>
            <a:r>
              <a:rPr spc="-10" dirty="0"/>
              <a:t>he</a:t>
            </a:r>
            <a:r>
              <a:rPr spc="-5" dirty="0"/>
              <a:t> s</a:t>
            </a:r>
            <a:r>
              <a:rPr spc="-20" dirty="0"/>
              <a:t>am</a:t>
            </a:r>
            <a:r>
              <a:rPr spc="-10" dirty="0"/>
              <a:t>e </a:t>
            </a:r>
            <a:r>
              <a:rPr dirty="0"/>
              <a:t>f</a:t>
            </a:r>
            <a:r>
              <a:rPr spc="-5" dirty="0"/>
              <a:t>i</a:t>
            </a:r>
            <a:r>
              <a:rPr spc="-10" dirty="0"/>
              <a:t>l</a:t>
            </a:r>
            <a:r>
              <a:rPr spc="-50" dirty="0"/>
              <a:t>t</a:t>
            </a:r>
            <a:r>
              <a:rPr spc="-15" dirty="0"/>
              <a:t>e</a:t>
            </a:r>
            <a:r>
              <a:rPr spc="-5" dirty="0"/>
              <a:t>r</a:t>
            </a:r>
            <a:r>
              <a:rPr spc="-10" dirty="0"/>
              <a:t>s</a:t>
            </a:r>
            <a:r>
              <a:rPr spc="10" dirty="0"/>
              <a:t> </a:t>
            </a:r>
            <a:r>
              <a:rPr spc="-15" dirty="0"/>
              <a:t>a</a:t>
            </a:r>
            <a:r>
              <a:rPr spc="-10" dirty="0"/>
              <a:t>s</a:t>
            </a:r>
            <a:r>
              <a:rPr spc="10" dirty="0"/>
              <a:t> </a:t>
            </a:r>
            <a:r>
              <a:rPr spc="-10" dirty="0"/>
              <a:t>c</a:t>
            </a:r>
            <a:r>
              <a:rPr spc="-15" dirty="0"/>
              <a:t>ap</a:t>
            </a:r>
            <a:r>
              <a:rPr spc="-5" dirty="0"/>
              <a:t>it</a:t>
            </a:r>
            <a:r>
              <a:rPr spc="-15" dirty="0"/>
              <a:t>a</a:t>
            </a:r>
            <a:r>
              <a:rPr spc="-5" dirty="0"/>
              <a:t>l p</a:t>
            </a:r>
            <a:r>
              <a:rPr spc="-55" dirty="0"/>
              <a:t>r</a:t>
            </a:r>
            <a:r>
              <a:rPr spc="-10" dirty="0"/>
              <a:t>o</a:t>
            </a:r>
            <a:r>
              <a:rPr spc="-15" dirty="0"/>
              <a:t>je</a:t>
            </a:r>
            <a:r>
              <a:rPr spc="-10" dirty="0"/>
              <a:t>c</a:t>
            </a:r>
            <a:r>
              <a:rPr spc="-15" dirty="0"/>
              <a:t>t</a:t>
            </a:r>
            <a:r>
              <a:rPr spc="-10" dirty="0"/>
              <a:t>s</a:t>
            </a:r>
          </a:p>
          <a:p>
            <a:pPr marL="12700">
              <a:lnSpc>
                <a:spcPct val="100000"/>
              </a:lnSpc>
              <a:spcBef>
                <a:spcPts val="440"/>
              </a:spcBef>
            </a:pPr>
            <a:r>
              <a:rPr spc="-105" dirty="0"/>
              <a:t>Y</a:t>
            </a:r>
            <a:r>
              <a:rPr spc="-10" dirty="0"/>
              <a:t>ou c</a:t>
            </a:r>
            <a:r>
              <a:rPr spc="-15" dirty="0"/>
              <a:t>an</a:t>
            </a:r>
            <a:r>
              <a:rPr dirty="0"/>
              <a:t>’</a:t>
            </a:r>
            <a:r>
              <a:rPr spc="-10" dirty="0"/>
              <a:t>t d</a:t>
            </a:r>
            <a:r>
              <a:rPr spc="-15" dirty="0"/>
              <a:t>ele</a:t>
            </a:r>
            <a:r>
              <a:rPr dirty="0"/>
              <a:t>g</a:t>
            </a:r>
            <a:r>
              <a:rPr spc="-15" dirty="0"/>
              <a:t>a</a:t>
            </a:r>
            <a:r>
              <a:rPr spc="-50" dirty="0"/>
              <a:t>t</a:t>
            </a:r>
            <a:r>
              <a:rPr spc="-10" dirty="0"/>
              <a:t>e</a:t>
            </a:r>
            <a:r>
              <a:rPr spc="15" dirty="0"/>
              <a:t> </a:t>
            </a:r>
            <a:r>
              <a:rPr spc="-5" dirty="0"/>
              <a:t>inn</a:t>
            </a:r>
            <a:r>
              <a:rPr spc="-35" dirty="0"/>
              <a:t>o</a:t>
            </a:r>
            <a:r>
              <a:rPr spc="-10" dirty="0"/>
              <a:t>v</a:t>
            </a:r>
            <a:r>
              <a:rPr spc="-15" dirty="0"/>
              <a:t>at</a:t>
            </a:r>
            <a:r>
              <a:rPr spc="-5" dirty="0"/>
              <a:t>i</a:t>
            </a:r>
            <a:r>
              <a:rPr dirty="0"/>
              <a:t>o</a:t>
            </a:r>
            <a:r>
              <a:rPr spc="-10" dirty="0"/>
              <a:t>n</a:t>
            </a:r>
          </a:p>
          <a:p>
            <a:pPr marL="12700" marR="88900">
              <a:lnSpc>
                <a:spcPts val="2050"/>
              </a:lnSpc>
              <a:spcBef>
                <a:spcPts val="650"/>
              </a:spcBef>
            </a:pPr>
            <a:r>
              <a:rPr spc="-10" dirty="0"/>
              <a:t>A </a:t>
            </a:r>
            <a:r>
              <a:rPr spc="-15" dirty="0"/>
              <a:t>l</a:t>
            </a:r>
            <a:r>
              <a:rPr spc="-5" dirty="0"/>
              <a:t>is</a:t>
            </a:r>
            <a:r>
              <a:rPr spc="-10" dirty="0"/>
              <a:t>t</a:t>
            </a:r>
            <a:r>
              <a:rPr dirty="0"/>
              <a:t> </a:t>
            </a:r>
            <a:r>
              <a:rPr spc="-10" dirty="0"/>
              <a:t>of </a:t>
            </a:r>
            <a:r>
              <a:rPr spc="-15" dirty="0"/>
              <a:t>a</a:t>
            </a:r>
            <a:r>
              <a:rPr spc="-10" dirty="0"/>
              <a:t>c</a:t>
            </a:r>
            <a:r>
              <a:rPr spc="-15" dirty="0"/>
              <a:t>t</a:t>
            </a:r>
            <a:r>
              <a:rPr spc="-5" dirty="0"/>
              <a:t>i</a:t>
            </a:r>
            <a:r>
              <a:rPr spc="-10" dirty="0"/>
              <a:t>o</a:t>
            </a:r>
            <a:r>
              <a:rPr spc="-15" dirty="0"/>
              <a:t>n</a:t>
            </a:r>
            <a:r>
              <a:rPr spc="-10" dirty="0"/>
              <a:t>s</a:t>
            </a:r>
            <a:r>
              <a:rPr spc="10" dirty="0"/>
              <a:t> </a:t>
            </a:r>
            <a:r>
              <a:rPr spc="-20" dirty="0"/>
              <a:t>w</a:t>
            </a:r>
            <a:r>
              <a:rPr spc="-10" dirty="0"/>
              <a:t>o</a:t>
            </a:r>
            <a:r>
              <a:rPr spc="-15" dirty="0"/>
              <a:t>n</a:t>
            </a:r>
            <a:r>
              <a:rPr spc="5" dirty="0"/>
              <a:t>’</a:t>
            </a:r>
            <a:r>
              <a:rPr spc="-10" dirty="0"/>
              <a:t>t c</a:t>
            </a:r>
            <a:r>
              <a:rPr spc="-20" dirty="0"/>
              <a:t>r</a:t>
            </a:r>
            <a:r>
              <a:rPr spc="-15" dirty="0"/>
              <a:t>ea</a:t>
            </a:r>
            <a:r>
              <a:rPr spc="-50" dirty="0"/>
              <a:t>t</a:t>
            </a:r>
            <a:r>
              <a:rPr spc="-10" dirty="0"/>
              <a:t>e</a:t>
            </a:r>
            <a:r>
              <a:rPr dirty="0"/>
              <a:t> </a:t>
            </a:r>
            <a:r>
              <a:rPr spc="-10" dirty="0"/>
              <a:t>a</a:t>
            </a:r>
            <a:r>
              <a:rPr dirty="0"/>
              <a:t> </a:t>
            </a:r>
            <a:r>
              <a:rPr spc="-10" dirty="0"/>
              <a:t>c</a:t>
            </a:r>
            <a:r>
              <a:rPr spc="-15" dirty="0"/>
              <a:t>ultu</a:t>
            </a:r>
            <a:r>
              <a:rPr spc="-20" dirty="0"/>
              <a:t>r</a:t>
            </a:r>
            <a:r>
              <a:rPr spc="-10" dirty="0"/>
              <a:t>e</a:t>
            </a:r>
            <a:r>
              <a:rPr dirty="0"/>
              <a:t> </a:t>
            </a:r>
            <a:r>
              <a:rPr spc="-10" dirty="0"/>
              <a:t>of</a:t>
            </a:r>
            <a:r>
              <a:rPr spc="-5" dirty="0"/>
              <a:t> i</a:t>
            </a:r>
            <a:r>
              <a:rPr spc="-15" dirty="0"/>
              <a:t>nn</a:t>
            </a:r>
            <a:r>
              <a:rPr spc="-50" dirty="0"/>
              <a:t>o</a:t>
            </a:r>
            <a:r>
              <a:rPr spc="-10" dirty="0"/>
              <a:t>v</a:t>
            </a:r>
            <a:r>
              <a:rPr spc="-5" dirty="0"/>
              <a:t>a</a:t>
            </a:r>
            <a:r>
              <a:rPr spc="-15" dirty="0"/>
              <a:t>t</a:t>
            </a:r>
            <a:r>
              <a:rPr spc="-5" dirty="0"/>
              <a:t>i</a:t>
            </a:r>
            <a:r>
              <a:rPr spc="-10" dirty="0"/>
              <a:t>on</a:t>
            </a:r>
          </a:p>
          <a:p>
            <a:pPr marL="12700" marR="322580">
              <a:lnSpc>
                <a:spcPts val="2050"/>
              </a:lnSpc>
              <a:spcBef>
                <a:spcPts val="600"/>
              </a:spcBef>
            </a:pPr>
            <a:r>
              <a:rPr spc="-20" dirty="0"/>
              <a:t>D</a:t>
            </a:r>
            <a:r>
              <a:rPr spc="-10" dirty="0"/>
              <a:t>o</a:t>
            </a:r>
            <a:r>
              <a:rPr spc="-15" dirty="0"/>
              <a:t>n</a:t>
            </a:r>
            <a:r>
              <a:rPr spc="5" dirty="0"/>
              <a:t>’</a:t>
            </a:r>
            <a:r>
              <a:rPr spc="-10" dirty="0"/>
              <a:t>t </a:t>
            </a:r>
            <a:r>
              <a:rPr spc="-15" dirty="0"/>
              <a:t>l</a:t>
            </a:r>
            <a:r>
              <a:rPr spc="-25" dirty="0"/>
              <a:t>e</a:t>
            </a:r>
            <a:r>
              <a:rPr spc="-10" dirty="0"/>
              <a:t>t</a:t>
            </a:r>
            <a:r>
              <a:rPr dirty="0"/>
              <a:t> </a:t>
            </a:r>
            <a:r>
              <a:rPr spc="-5" dirty="0"/>
              <a:t>pi</a:t>
            </a:r>
            <a:r>
              <a:rPr spc="-15" dirty="0"/>
              <a:t>l</a:t>
            </a:r>
            <a:r>
              <a:rPr spc="-25" dirty="0"/>
              <a:t>o</a:t>
            </a:r>
            <a:r>
              <a:rPr spc="-15" dirty="0"/>
              <a:t>t</a:t>
            </a:r>
            <a:r>
              <a:rPr spc="-5" dirty="0"/>
              <a:t>s</a:t>
            </a:r>
            <a:r>
              <a:rPr dirty="0"/>
              <a:t>,</a:t>
            </a:r>
            <a:r>
              <a:rPr spc="10" dirty="0"/>
              <a:t> </a:t>
            </a:r>
            <a:r>
              <a:rPr spc="-15" dirty="0"/>
              <a:t>t</a:t>
            </a:r>
            <a:r>
              <a:rPr spc="-5" dirty="0"/>
              <a:t>ri</a:t>
            </a:r>
            <a:r>
              <a:rPr spc="-15" dirty="0"/>
              <a:t>al</a:t>
            </a:r>
            <a:r>
              <a:rPr spc="-10" dirty="0"/>
              <a:t>s</a:t>
            </a:r>
            <a:r>
              <a:rPr spc="10" dirty="0"/>
              <a:t> </a:t>
            </a:r>
            <a:r>
              <a:rPr spc="-15" dirty="0"/>
              <a:t>an</a:t>
            </a:r>
            <a:r>
              <a:rPr spc="-10" dirty="0"/>
              <a:t>d</a:t>
            </a:r>
            <a:r>
              <a:rPr spc="5" dirty="0"/>
              <a:t> </a:t>
            </a:r>
            <a:r>
              <a:rPr spc="-25" dirty="0"/>
              <a:t>o</a:t>
            </a:r>
            <a:r>
              <a:rPr spc="-15" dirty="0"/>
              <a:t>t</a:t>
            </a:r>
            <a:r>
              <a:rPr dirty="0"/>
              <a:t>h</a:t>
            </a:r>
            <a:r>
              <a:rPr spc="-15" dirty="0"/>
              <a:t>e</a:t>
            </a:r>
            <a:r>
              <a:rPr spc="-10" dirty="0"/>
              <a:t>r</a:t>
            </a:r>
            <a:r>
              <a:rPr spc="-5" dirty="0"/>
              <a:t> inn</a:t>
            </a:r>
            <a:r>
              <a:rPr spc="-35" dirty="0"/>
              <a:t>o</a:t>
            </a:r>
            <a:r>
              <a:rPr spc="-10" dirty="0"/>
              <a:t>v</a:t>
            </a:r>
            <a:r>
              <a:rPr spc="-15" dirty="0"/>
              <a:t>at</a:t>
            </a:r>
            <a:r>
              <a:rPr spc="-5" dirty="0"/>
              <a:t>i</a:t>
            </a:r>
            <a:r>
              <a:rPr dirty="0"/>
              <a:t>o</a:t>
            </a:r>
            <a:r>
              <a:rPr spc="-10" dirty="0"/>
              <a:t>n</a:t>
            </a:r>
            <a:r>
              <a:rPr spc="10" dirty="0"/>
              <a:t> </a:t>
            </a:r>
            <a:r>
              <a:rPr spc="-10" dirty="0"/>
              <a:t>f</a:t>
            </a:r>
            <a:r>
              <a:rPr spc="-15" dirty="0"/>
              <a:t>un</a:t>
            </a:r>
            <a:r>
              <a:rPr spc="-10" dirty="0"/>
              <a:t>d</a:t>
            </a:r>
            <a:r>
              <a:rPr spc="-5" dirty="0"/>
              <a:t>in</a:t>
            </a:r>
            <a:r>
              <a:rPr dirty="0"/>
              <a:t>g</a:t>
            </a:r>
            <a:r>
              <a:rPr spc="20" dirty="0"/>
              <a:t> </a:t>
            </a:r>
            <a:r>
              <a:rPr spc="5" dirty="0"/>
              <a:t>b</a:t>
            </a:r>
            <a:r>
              <a:rPr spc="-10" dirty="0"/>
              <a:t>e</a:t>
            </a:r>
            <a:r>
              <a:rPr spc="-20" dirty="0"/>
              <a:t> </a:t>
            </a:r>
            <a:r>
              <a:rPr spc="-15" dirty="0"/>
              <a:t>t</a:t>
            </a:r>
            <a:r>
              <a:rPr dirty="0"/>
              <a:t>h</a:t>
            </a:r>
            <a:r>
              <a:rPr spc="-10" dirty="0"/>
              <a:t>e</a:t>
            </a:r>
            <a:r>
              <a:rPr spc="5" dirty="0"/>
              <a:t> </a:t>
            </a:r>
            <a:r>
              <a:rPr dirty="0"/>
              <a:t>f</a:t>
            </a:r>
            <a:r>
              <a:rPr spc="-5" dirty="0"/>
              <a:t>i</a:t>
            </a:r>
            <a:r>
              <a:rPr spc="5" dirty="0"/>
              <a:t>r</a:t>
            </a:r>
            <a:r>
              <a:rPr spc="-5" dirty="0"/>
              <a:t>s</a:t>
            </a:r>
            <a:r>
              <a:rPr spc="-10" dirty="0"/>
              <a:t>t </a:t>
            </a:r>
            <a:r>
              <a:rPr spc="5" dirty="0"/>
              <a:t>b</a:t>
            </a:r>
            <a:r>
              <a:rPr spc="-15" dirty="0"/>
              <a:t>u</a:t>
            </a:r>
            <a:r>
              <a:rPr spc="-10" dirty="0"/>
              <a:t>d</a:t>
            </a:r>
            <a:r>
              <a:rPr dirty="0"/>
              <a:t>g</a:t>
            </a:r>
            <a:r>
              <a:rPr spc="-25" dirty="0"/>
              <a:t>e</a:t>
            </a:r>
            <a:r>
              <a:rPr spc="-10" dirty="0"/>
              <a:t>t c</a:t>
            </a:r>
            <a:r>
              <a:rPr spc="-15" dirty="0"/>
              <a:t>uts</a:t>
            </a:r>
          </a:p>
          <a:p>
            <a:pPr marL="12700" marR="140335">
              <a:lnSpc>
                <a:spcPts val="2050"/>
              </a:lnSpc>
              <a:spcBef>
                <a:spcPts val="600"/>
              </a:spcBef>
            </a:pPr>
            <a:r>
              <a:rPr spc="-20" dirty="0"/>
              <a:t>D</a:t>
            </a:r>
            <a:r>
              <a:rPr spc="-10" dirty="0"/>
              <a:t>o</a:t>
            </a:r>
            <a:r>
              <a:rPr spc="-15" dirty="0"/>
              <a:t>n</a:t>
            </a:r>
            <a:r>
              <a:rPr spc="5" dirty="0"/>
              <a:t>’</a:t>
            </a:r>
            <a:r>
              <a:rPr spc="-10" dirty="0"/>
              <a:t>t </a:t>
            </a:r>
            <a:r>
              <a:rPr spc="-15" dirty="0"/>
              <a:t>a</a:t>
            </a:r>
            <a:r>
              <a:rPr spc="-5" dirty="0"/>
              <a:t>ss</a:t>
            </a:r>
            <a:r>
              <a:rPr spc="-20" dirty="0"/>
              <a:t>um</a:t>
            </a:r>
            <a:r>
              <a:rPr spc="-10" dirty="0"/>
              <a:t>e</a:t>
            </a:r>
            <a:r>
              <a:rPr dirty="0"/>
              <a:t> </a:t>
            </a:r>
            <a:r>
              <a:rPr spc="-30" dirty="0"/>
              <a:t>y</a:t>
            </a:r>
            <a:r>
              <a:rPr spc="-10" dirty="0"/>
              <a:t>ou</a:t>
            </a:r>
            <a:r>
              <a:rPr dirty="0"/>
              <a:t> </a:t>
            </a:r>
            <a:r>
              <a:rPr spc="-15" dirty="0"/>
              <a:t>kn</a:t>
            </a:r>
            <a:r>
              <a:rPr spc="-35" dirty="0"/>
              <a:t>o</a:t>
            </a:r>
            <a:r>
              <a:rPr dirty="0"/>
              <a:t>w</a:t>
            </a:r>
            <a:r>
              <a:rPr spc="10" dirty="0"/>
              <a:t> </a:t>
            </a:r>
            <a:r>
              <a:rPr spc="-15" dirty="0"/>
              <a:t>t</a:t>
            </a:r>
            <a:r>
              <a:rPr spc="-10" dirty="0"/>
              <a:t>he</a:t>
            </a:r>
            <a:r>
              <a:rPr dirty="0"/>
              <a:t> </a:t>
            </a:r>
            <a:r>
              <a:rPr spc="5" dirty="0"/>
              <a:t>b</a:t>
            </a:r>
            <a:r>
              <a:rPr spc="-15" dirty="0"/>
              <a:t>e</a:t>
            </a:r>
            <a:r>
              <a:rPr spc="-5" dirty="0"/>
              <a:t>s</a:t>
            </a:r>
            <a:r>
              <a:rPr spc="-10" dirty="0"/>
              <a:t>t</a:t>
            </a:r>
            <a:r>
              <a:rPr spc="-20" dirty="0"/>
              <a:t> w</a:t>
            </a:r>
            <a:r>
              <a:rPr spc="-50" dirty="0"/>
              <a:t>a</a:t>
            </a:r>
            <a:r>
              <a:rPr dirty="0"/>
              <a:t>y </a:t>
            </a:r>
            <a:r>
              <a:rPr spc="-40" dirty="0"/>
              <a:t>t</a:t>
            </a:r>
            <a:r>
              <a:rPr spc="-10" dirty="0"/>
              <a:t>o</a:t>
            </a:r>
            <a:r>
              <a:rPr spc="-5" dirty="0"/>
              <a:t> i</a:t>
            </a:r>
            <a:r>
              <a:rPr spc="-30" dirty="0"/>
              <a:t>m</a:t>
            </a:r>
            <a:r>
              <a:rPr spc="-5" dirty="0"/>
              <a:t>p</a:t>
            </a:r>
            <a:r>
              <a:rPr spc="-55" dirty="0"/>
              <a:t>r</a:t>
            </a:r>
            <a:r>
              <a:rPr spc="-50" dirty="0"/>
              <a:t>o</a:t>
            </a:r>
            <a:r>
              <a:rPr spc="-20" dirty="0"/>
              <a:t>v</a:t>
            </a:r>
            <a:r>
              <a:rPr spc="-10" dirty="0"/>
              <a:t>e</a:t>
            </a:r>
          </a:p>
        </p:txBody>
      </p:sp>
      <p:sp>
        <p:nvSpPr>
          <p:cNvPr id="4" name="object 4"/>
          <p:cNvSpPr txBox="1">
            <a:spLocks noGrp="1"/>
          </p:cNvSpPr>
          <p:nvPr>
            <p:ph sz="half" idx="4294967295"/>
          </p:nvPr>
        </p:nvSpPr>
        <p:spPr>
          <a:xfrm>
            <a:off x="4652961" y="1143407"/>
            <a:ext cx="3879850" cy="4620895"/>
          </a:xfrm>
          <a:prstGeom prst="rect">
            <a:avLst/>
          </a:prstGeom>
        </p:spPr>
        <p:txBody>
          <a:bodyPr vert="horz" wrap="square" lIns="0" tIns="0" rIns="0" bIns="0" rtlCol="0">
            <a:spAutoFit/>
          </a:bodyPr>
          <a:lstStyle/>
          <a:p>
            <a:pPr marL="12700" marR="542290">
              <a:lnSpc>
                <a:spcPts val="1820"/>
              </a:lnSpc>
            </a:pPr>
            <a:r>
              <a:rPr spc="-15" dirty="0"/>
              <a:t>Don’</a:t>
            </a:r>
            <a:r>
              <a:rPr spc="-5" dirty="0"/>
              <a:t>t</a:t>
            </a:r>
            <a:r>
              <a:rPr spc="5" dirty="0"/>
              <a:t> </a:t>
            </a:r>
            <a:r>
              <a:rPr spc="-15" dirty="0"/>
              <a:t>a</a:t>
            </a:r>
            <a:r>
              <a:rPr dirty="0"/>
              <a:t>l</a:t>
            </a:r>
            <a:r>
              <a:rPr spc="-35" dirty="0"/>
              <a:t>w</a:t>
            </a:r>
            <a:r>
              <a:rPr spc="-50" dirty="0"/>
              <a:t>a</a:t>
            </a:r>
            <a:r>
              <a:rPr spc="-15" dirty="0"/>
              <a:t>y</a:t>
            </a:r>
            <a:r>
              <a:rPr spc="-10" dirty="0"/>
              <a:t>s</a:t>
            </a:r>
            <a:r>
              <a:rPr spc="10" dirty="0"/>
              <a:t> </a:t>
            </a:r>
            <a:r>
              <a:rPr spc="-15" dirty="0"/>
              <a:t>g</a:t>
            </a:r>
            <a:r>
              <a:rPr spc="-10" dirty="0"/>
              <a:t>o</a:t>
            </a:r>
            <a:r>
              <a:rPr spc="15" dirty="0"/>
              <a:t> </a:t>
            </a:r>
            <a:r>
              <a:rPr spc="-30" dirty="0"/>
              <a:t>t</a:t>
            </a:r>
            <a:r>
              <a:rPr spc="-10" dirty="0"/>
              <a:t>o</a:t>
            </a:r>
            <a:r>
              <a:rPr spc="5" dirty="0"/>
              <a:t> </a:t>
            </a:r>
            <a:r>
              <a:rPr spc="-10" dirty="0"/>
              <a:t>the</a:t>
            </a:r>
            <a:r>
              <a:rPr spc="5" dirty="0"/>
              <a:t> </a:t>
            </a:r>
            <a:r>
              <a:rPr spc="-10" dirty="0"/>
              <a:t>s</a:t>
            </a:r>
            <a:r>
              <a:rPr spc="-20" dirty="0"/>
              <a:t>am</a:t>
            </a:r>
            <a:r>
              <a:rPr spc="-10" dirty="0"/>
              <a:t>e</a:t>
            </a:r>
            <a:r>
              <a:rPr spc="5" dirty="0"/>
              <a:t> </a:t>
            </a:r>
            <a:r>
              <a:rPr spc="-15" dirty="0"/>
              <a:t>peop</a:t>
            </a:r>
            <a:r>
              <a:rPr dirty="0"/>
              <a:t>l</a:t>
            </a:r>
            <a:r>
              <a:rPr spc="-10" dirty="0"/>
              <a:t>e</a:t>
            </a:r>
            <a:r>
              <a:rPr spc="15" dirty="0"/>
              <a:t> </a:t>
            </a:r>
            <a:r>
              <a:rPr spc="-40" dirty="0"/>
              <a:t>f</a:t>
            </a:r>
            <a:r>
              <a:rPr spc="-15" dirty="0"/>
              <a:t>o</a:t>
            </a:r>
            <a:r>
              <a:rPr spc="-10" dirty="0"/>
              <a:t>r s</a:t>
            </a:r>
            <a:r>
              <a:rPr spc="-15" dirty="0"/>
              <a:t>o</a:t>
            </a:r>
            <a:r>
              <a:rPr dirty="0"/>
              <a:t>l</a:t>
            </a:r>
            <a:r>
              <a:rPr spc="-15" dirty="0"/>
              <a:t>u</a:t>
            </a:r>
            <a:r>
              <a:rPr spc="-5" dirty="0"/>
              <a:t>t</a:t>
            </a:r>
            <a:r>
              <a:rPr dirty="0"/>
              <a:t>i</a:t>
            </a:r>
            <a:r>
              <a:rPr spc="-15" dirty="0"/>
              <a:t>ons</a:t>
            </a:r>
          </a:p>
          <a:p>
            <a:pPr marL="12700">
              <a:lnSpc>
                <a:spcPct val="100000"/>
              </a:lnSpc>
              <a:spcBef>
                <a:spcPts val="459"/>
              </a:spcBef>
            </a:pPr>
            <a:r>
              <a:rPr spc="-10" dirty="0"/>
              <a:t>S</a:t>
            </a:r>
            <a:r>
              <a:rPr spc="-30" dirty="0"/>
              <a:t>t</a:t>
            </a:r>
            <a:r>
              <a:rPr spc="-15" dirty="0"/>
              <a:t>o</a:t>
            </a:r>
            <a:r>
              <a:rPr spc="-10" dirty="0"/>
              <a:t>p</a:t>
            </a:r>
            <a:r>
              <a:rPr spc="5" dirty="0"/>
              <a:t> </a:t>
            </a:r>
            <a:r>
              <a:rPr spc="-10" dirty="0"/>
              <a:t>s</a:t>
            </a:r>
            <a:r>
              <a:rPr spc="-50" dirty="0"/>
              <a:t>a</a:t>
            </a:r>
            <a:r>
              <a:rPr spc="-15" dirty="0"/>
              <a:t>y</a:t>
            </a:r>
            <a:r>
              <a:rPr dirty="0"/>
              <a:t>i</a:t>
            </a:r>
            <a:r>
              <a:rPr spc="-15" dirty="0"/>
              <a:t>n</a:t>
            </a:r>
            <a:r>
              <a:rPr spc="-10" dirty="0"/>
              <a:t>g </a:t>
            </a:r>
            <a:r>
              <a:rPr spc="-15" dirty="0"/>
              <a:t>“</a:t>
            </a:r>
            <a:r>
              <a:rPr spc="-5" dirty="0"/>
              <a:t>T</a:t>
            </a:r>
            <a:r>
              <a:rPr spc="-10" dirty="0"/>
              <a:t>h</a:t>
            </a:r>
            <a:r>
              <a:rPr spc="-15" dirty="0"/>
              <a:t>a</a:t>
            </a:r>
            <a:r>
              <a:rPr spc="-5" dirty="0"/>
              <a:t>t</a:t>
            </a:r>
            <a:r>
              <a:rPr spc="5" dirty="0"/>
              <a:t> </a:t>
            </a:r>
            <a:r>
              <a:rPr spc="-45" dirty="0"/>
              <a:t>w</a:t>
            </a:r>
            <a:r>
              <a:rPr spc="-15" dirty="0"/>
              <a:t>on’</a:t>
            </a:r>
            <a:r>
              <a:rPr spc="-5" dirty="0"/>
              <a:t>t</a:t>
            </a:r>
            <a:r>
              <a:rPr spc="20" dirty="0"/>
              <a:t> </a:t>
            </a:r>
            <a:r>
              <a:rPr spc="-45" dirty="0"/>
              <a:t>w</a:t>
            </a:r>
            <a:r>
              <a:rPr spc="-15" dirty="0"/>
              <a:t>o</a:t>
            </a:r>
            <a:r>
              <a:rPr spc="-20" dirty="0"/>
              <a:t>r</a:t>
            </a:r>
            <a:r>
              <a:rPr spc="0" dirty="0"/>
              <a:t>k</a:t>
            </a:r>
            <a:r>
              <a:rPr spc="-10" dirty="0"/>
              <a:t>.”</a:t>
            </a:r>
          </a:p>
          <a:p>
            <a:pPr marL="12700" marR="24765">
              <a:lnSpc>
                <a:spcPts val="1820"/>
              </a:lnSpc>
              <a:spcBef>
                <a:spcPts val="645"/>
              </a:spcBef>
            </a:pPr>
            <a:r>
              <a:rPr spc="-15" dirty="0"/>
              <a:t>Don’</a:t>
            </a:r>
            <a:r>
              <a:rPr spc="-5" dirty="0"/>
              <a:t>t</a:t>
            </a:r>
            <a:r>
              <a:rPr spc="5" dirty="0"/>
              <a:t> </a:t>
            </a:r>
            <a:r>
              <a:rPr dirty="0"/>
              <a:t>l</a:t>
            </a:r>
            <a:r>
              <a:rPr spc="-15" dirty="0"/>
              <a:t>o</a:t>
            </a:r>
            <a:r>
              <a:rPr spc="-10" dirty="0"/>
              <a:t>se</a:t>
            </a:r>
            <a:r>
              <a:rPr spc="5" dirty="0"/>
              <a:t> </a:t>
            </a:r>
            <a:r>
              <a:rPr spc="-15" dirty="0"/>
              <a:t>pa</a:t>
            </a:r>
            <a:r>
              <a:rPr spc="-5" dirty="0"/>
              <a:t>t</a:t>
            </a:r>
            <a:r>
              <a:rPr dirty="0"/>
              <a:t>i</a:t>
            </a:r>
            <a:r>
              <a:rPr spc="-15" dirty="0"/>
              <a:t>en</a:t>
            </a:r>
            <a:r>
              <a:rPr spc="-10" dirty="0"/>
              <a:t>ce</a:t>
            </a:r>
            <a:r>
              <a:rPr spc="15" dirty="0"/>
              <a:t> </a:t>
            </a:r>
            <a:r>
              <a:rPr spc="-20" dirty="0"/>
              <a:t>w</a:t>
            </a:r>
            <a:r>
              <a:rPr spc="-10" dirty="0"/>
              <a:t>h</a:t>
            </a:r>
            <a:r>
              <a:rPr spc="-15" dirty="0"/>
              <a:t>e</a:t>
            </a:r>
            <a:r>
              <a:rPr spc="-10" dirty="0"/>
              <a:t>n</a:t>
            </a:r>
            <a:r>
              <a:rPr spc="5" dirty="0"/>
              <a:t> </a:t>
            </a:r>
            <a:r>
              <a:rPr spc="-10" dirty="0"/>
              <a:t>the</a:t>
            </a:r>
            <a:r>
              <a:rPr spc="5" dirty="0"/>
              <a:t> </a:t>
            </a:r>
            <a:r>
              <a:rPr spc="0" dirty="0"/>
              <a:t>f</a:t>
            </a:r>
            <a:r>
              <a:rPr dirty="0"/>
              <a:t>ir</a:t>
            </a:r>
            <a:r>
              <a:rPr spc="-10" dirty="0"/>
              <a:t>st</a:t>
            </a:r>
            <a:r>
              <a:rPr spc="-40" dirty="0"/>
              <a:t> </a:t>
            </a:r>
            <a:r>
              <a:rPr spc="-5" dirty="0"/>
              <a:t>t</a:t>
            </a:r>
            <a:r>
              <a:rPr spc="40" dirty="0"/>
              <a:t>r</a:t>
            </a:r>
            <a:r>
              <a:rPr spc="-10" dirty="0"/>
              <a:t>y d</a:t>
            </a:r>
            <a:r>
              <a:rPr spc="-15" dirty="0"/>
              <a:t>oe</a:t>
            </a:r>
            <a:r>
              <a:rPr spc="-10" dirty="0"/>
              <a:t>s</a:t>
            </a:r>
            <a:r>
              <a:rPr spc="-15" dirty="0"/>
              <a:t>n’t</a:t>
            </a:r>
            <a:r>
              <a:rPr spc="-10" dirty="0"/>
              <a:t> </a:t>
            </a:r>
            <a:r>
              <a:rPr spc="-45" dirty="0"/>
              <a:t>w</a:t>
            </a:r>
            <a:r>
              <a:rPr spc="-15" dirty="0"/>
              <a:t>o</a:t>
            </a:r>
            <a:r>
              <a:rPr spc="-20" dirty="0"/>
              <a:t>r</a:t>
            </a:r>
            <a:r>
              <a:rPr spc="-10" dirty="0"/>
              <a:t>k</a:t>
            </a:r>
          </a:p>
          <a:p>
            <a:pPr marL="12700">
              <a:lnSpc>
                <a:spcPct val="100000"/>
              </a:lnSpc>
              <a:spcBef>
                <a:spcPts val="459"/>
              </a:spcBef>
            </a:pPr>
            <a:r>
              <a:rPr spc="-15" dirty="0"/>
              <a:t>Don’</a:t>
            </a:r>
            <a:r>
              <a:rPr spc="-5" dirty="0"/>
              <a:t>t</a:t>
            </a:r>
            <a:r>
              <a:rPr spc="5" dirty="0"/>
              <a:t> </a:t>
            </a:r>
            <a:r>
              <a:rPr spc="-10" dirty="0"/>
              <a:t>th</a:t>
            </a:r>
            <a:r>
              <a:rPr dirty="0"/>
              <a:t>i</a:t>
            </a:r>
            <a:r>
              <a:rPr spc="-15" dirty="0"/>
              <a:t>n</a:t>
            </a:r>
            <a:r>
              <a:rPr spc="-10" dirty="0"/>
              <a:t>k</a:t>
            </a:r>
            <a:r>
              <a:rPr spc="-15" dirty="0"/>
              <a:t> </a:t>
            </a:r>
            <a:r>
              <a:rPr dirty="0"/>
              <a:t>i</a:t>
            </a:r>
            <a:r>
              <a:rPr spc="-15" dirty="0"/>
              <a:t>nn</a:t>
            </a:r>
            <a:r>
              <a:rPr spc="-40" dirty="0"/>
              <a:t>o</a:t>
            </a:r>
            <a:r>
              <a:rPr spc="-25" dirty="0"/>
              <a:t>v</a:t>
            </a:r>
            <a:r>
              <a:rPr spc="-15" dirty="0"/>
              <a:t>a</a:t>
            </a:r>
            <a:r>
              <a:rPr spc="-5" dirty="0"/>
              <a:t>t</a:t>
            </a:r>
            <a:r>
              <a:rPr dirty="0"/>
              <a:t>i</a:t>
            </a:r>
            <a:r>
              <a:rPr spc="-10" dirty="0"/>
              <a:t>on </a:t>
            </a:r>
            <a:r>
              <a:rPr spc="-20" dirty="0"/>
              <a:t>w</a:t>
            </a:r>
            <a:r>
              <a:rPr dirty="0"/>
              <a:t>il</a:t>
            </a:r>
            <a:r>
              <a:rPr spc="-5" dirty="0"/>
              <a:t>l</a:t>
            </a:r>
            <a:r>
              <a:rPr spc="-15" dirty="0"/>
              <a:t> ju</a:t>
            </a:r>
            <a:r>
              <a:rPr spc="-10" dirty="0"/>
              <a:t>st</a:t>
            </a:r>
            <a:r>
              <a:rPr spc="-15" dirty="0"/>
              <a:t> </a:t>
            </a:r>
            <a:r>
              <a:rPr spc="-10" dirty="0"/>
              <a:t>h</a:t>
            </a:r>
            <a:r>
              <a:rPr spc="-15" dirty="0"/>
              <a:t>appe</a:t>
            </a:r>
            <a:r>
              <a:rPr spc="-10" dirty="0"/>
              <a:t>n</a:t>
            </a:r>
          </a:p>
          <a:p>
            <a:pPr marL="12700" marR="196850">
              <a:lnSpc>
                <a:spcPts val="1820"/>
              </a:lnSpc>
              <a:spcBef>
                <a:spcPts val="645"/>
              </a:spcBef>
            </a:pPr>
            <a:r>
              <a:rPr spc="-15" dirty="0"/>
              <a:t>Bu</a:t>
            </a:r>
            <a:r>
              <a:rPr spc="-10" dirty="0"/>
              <a:t>s</a:t>
            </a:r>
            <a:r>
              <a:rPr dirty="0"/>
              <a:t>i</a:t>
            </a:r>
            <a:r>
              <a:rPr spc="-15" dirty="0"/>
              <a:t>ne</a:t>
            </a:r>
            <a:r>
              <a:rPr spc="-10" dirty="0"/>
              <a:t>ss</a:t>
            </a:r>
            <a:r>
              <a:rPr spc="-15" dirty="0"/>
              <a:t> p</a:t>
            </a:r>
            <a:r>
              <a:rPr dirty="0"/>
              <a:t>l</a:t>
            </a:r>
            <a:r>
              <a:rPr spc="-15" dirty="0"/>
              <a:t>ann</a:t>
            </a:r>
            <a:r>
              <a:rPr dirty="0"/>
              <a:t>i</a:t>
            </a:r>
            <a:r>
              <a:rPr spc="-15" dirty="0"/>
              <a:t>n</a:t>
            </a:r>
            <a:r>
              <a:rPr spc="-10" dirty="0"/>
              <a:t>g</a:t>
            </a:r>
            <a:r>
              <a:rPr spc="-20" dirty="0"/>
              <a:t> </a:t>
            </a:r>
            <a:r>
              <a:rPr dirty="0"/>
              <a:t>i</a:t>
            </a:r>
            <a:r>
              <a:rPr spc="-10" dirty="0"/>
              <a:t>s</a:t>
            </a:r>
            <a:r>
              <a:rPr spc="-15" dirty="0"/>
              <a:t> n</a:t>
            </a:r>
            <a:r>
              <a:rPr spc="-25" dirty="0"/>
              <a:t>o</a:t>
            </a:r>
            <a:r>
              <a:rPr spc="-5" dirty="0"/>
              <a:t>t</a:t>
            </a:r>
            <a:r>
              <a:rPr spc="5" dirty="0"/>
              <a:t> </a:t>
            </a:r>
            <a:r>
              <a:rPr spc="-10" dirty="0"/>
              <a:t>the</a:t>
            </a:r>
            <a:r>
              <a:rPr spc="5" dirty="0"/>
              <a:t> </a:t>
            </a:r>
            <a:r>
              <a:rPr spc="-10" dirty="0"/>
              <a:t>s</a:t>
            </a:r>
            <a:r>
              <a:rPr spc="-20" dirty="0"/>
              <a:t>am</a:t>
            </a:r>
            <a:r>
              <a:rPr spc="-10" dirty="0"/>
              <a:t>e</a:t>
            </a:r>
            <a:r>
              <a:rPr spc="5" dirty="0"/>
              <a:t> </a:t>
            </a:r>
            <a:r>
              <a:rPr spc="-10" dirty="0"/>
              <a:t>th</a:t>
            </a:r>
            <a:r>
              <a:rPr dirty="0"/>
              <a:t>i</a:t>
            </a:r>
            <a:r>
              <a:rPr spc="-15" dirty="0"/>
              <a:t>n</a:t>
            </a:r>
            <a:r>
              <a:rPr spc="-10" dirty="0"/>
              <a:t>g </a:t>
            </a:r>
            <a:r>
              <a:rPr spc="-15" dirty="0"/>
              <a:t>a</a:t>
            </a:r>
            <a:r>
              <a:rPr spc="-10" dirty="0"/>
              <a:t>s</a:t>
            </a:r>
            <a:r>
              <a:rPr spc="-5" dirty="0"/>
              <a:t> </a:t>
            </a:r>
            <a:r>
              <a:rPr dirty="0"/>
              <a:t>i</a:t>
            </a:r>
            <a:r>
              <a:rPr spc="-15" dirty="0"/>
              <a:t>nn</a:t>
            </a:r>
            <a:r>
              <a:rPr spc="-40" dirty="0"/>
              <a:t>o</a:t>
            </a:r>
            <a:r>
              <a:rPr spc="-25" dirty="0"/>
              <a:t>v</a:t>
            </a:r>
            <a:r>
              <a:rPr spc="-15" dirty="0"/>
              <a:t>a</a:t>
            </a:r>
            <a:r>
              <a:rPr spc="-5" dirty="0"/>
              <a:t>t</a:t>
            </a:r>
            <a:r>
              <a:rPr dirty="0"/>
              <a:t>i</a:t>
            </a:r>
            <a:r>
              <a:rPr spc="-15" dirty="0"/>
              <a:t>on</a:t>
            </a:r>
          </a:p>
          <a:p>
            <a:pPr marL="12700">
              <a:lnSpc>
                <a:spcPct val="100000"/>
              </a:lnSpc>
              <a:spcBef>
                <a:spcPts val="459"/>
              </a:spcBef>
            </a:pPr>
            <a:r>
              <a:rPr spc="-15" dirty="0"/>
              <a:t>Don’</a:t>
            </a:r>
            <a:r>
              <a:rPr spc="-5" dirty="0"/>
              <a:t>t</a:t>
            </a:r>
            <a:r>
              <a:rPr spc="5" dirty="0"/>
              <a:t> </a:t>
            </a:r>
            <a:r>
              <a:rPr dirty="0"/>
              <a:t>l</a:t>
            </a:r>
            <a:r>
              <a:rPr spc="-25" dirty="0"/>
              <a:t>e</a:t>
            </a:r>
            <a:r>
              <a:rPr spc="-5" dirty="0"/>
              <a:t>t</a:t>
            </a:r>
            <a:r>
              <a:rPr spc="5" dirty="0"/>
              <a:t> </a:t>
            </a:r>
            <a:r>
              <a:rPr spc="-15" dirty="0"/>
              <a:t>on</a:t>
            </a:r>
            <a:r>
              <a:rPr spc="-10" dirty="0"/>
              <a:t>e</a:t>
            </a:r>
            <a:r>
              <a:rPr spc="5" dirty="0"/>
              <a:t> </a:t>
            </a:r>
            <a:r>
              <a:rPr spc="-15" dirty="0"/>
              <a:t>“No</a:t>
            </a:r>
            <a:r>
              <a:rPr spc="-10" dirty="0"/>
              <a:t>”</a:t>
            </a:r>
            <a:r>
              <a:rPr spc="15" dirty="0"/>
              <a:t> </a:t>
            </a:r>
            <a:r>
              <a:rPr spc="-10" dirty="0"/>
              <a:t>s</a:t>
            </a:r>
            <a:r>
              <a:rPr spc="-30" dirty="0"/>
              <a:t>t</a:t>
            </a:r>
            <a:r>
              <a:rPr spc="-15" dirty="0"/>
              <a:t>o</a:t>
            </a:r>
            <a:r>
              <a:rPr spc="-10" dirty="0"/>
              <a:t>p</a:t>
            </a:r>
            <a:r>
              <a:rPr spc="-5" dirty="0"/>
              <a:t> </a:t>
            </a:r>
            <a:r>
              <a:rPr spc="-10" dirty="0"/>
              <a:t>the</a:t>
            </a:r>
            <a:r>
              <a:rPr spc="5" dirty="0"/>
              <a:t> </a:t>
            </a:r>
            <a:r>
              <a:rPr spc="-15" dirty="0"/>
              <a:t>e</a:t>
            </a:r>
            <a:r>
              <a:rPr spc="25" dirty="0"/>
              <a:t>f</a:t>
            </a:r>
            <a:r>
              <a:rPr spc="-40" dirty="0"/>
              <a:t>f</a:t>
            </a:r>
            <a:r>
              <a:rPr spc="-15" dirty="0"/>
              <a:t>o</a:t>
            </a:r>
            <a:r>
              <a:rPr spc="40" dirty="0"/>
              <a:t>r</a:t>
            </a:r>
            <a:r>
              <a:rPr spc="-5" dirty="0"/>
              <a:t>t</a:t>
            </a:r>
          </a:p>
          <a:p>
            <a:pPr marL="12700" marR="104139">
              <a:lnSpc>
                <a:spcPts val="1820"/>
              </a:lnSpc>
              <a:spcBef>
                <a:spcPts val="645"/>
              </a:spcBef>
            </a:pPr>
            <a:r>
              <a:rPr spc="-15" dirty="0"/>
              <a:t>Don’</a:t>
            </a:r>
            <a:r>
              <a:rPr spc="-5" dirty="0"/>
              <a:t>t</a:t>
            </a:r>
            <a:r>
              <a:rPr spc="5" dirty="0"/>
              <a:t> </a:t>
            </a:r>
            <a:r>
              <a:rPr spc="-10" dirty="0"/>
              <a:t>r</a:t>
            </a:r>
            <a:r>
              <a:rPr spc="-15" dirty="0"/>
              <a:t>e</a:t>
            </a:r>
            <a:r>
              <a:rPr dirty="0"/>
              <a:t>l</a:t>
            </a:r>
            <a:r>
              <a:rPr spc="-10" dirty="0"/>
              <a:t>y</a:t>
            </a:r>
            <a:r>
              <a:rPr spc="5" dirty="0"/>
              <a:t> </a:t>
            </a:r>
            <a:r>
              <a:rPr spc="-10" dirty="0"/>
              <a:t>on</a:t>
            </a:r>
            <a:r>
              <a:rPr spc="5" dirty="0"/>
              <a:t> </a:t>
            </a:r>
            <a:r>
              <a:rPr spc="-15" dirty="0"/>
              <a:t>p</a:t>
            </a:r>
            <a:r>
              <a:rPr spc="-35" dirty="0"/>
              <a:t>r</a:t>
            </a:r>
            <a:r>
              <a:rPr spc="-15" dirty="0"/>
              <a:t>o</a:t>
            </a:r>
            <a:r>
              <a:rPr spc="-10" dirty="0"/>
              <a:t>c</a:t>
            </a:r>
            <a:r>
              <a:rPr spc="-15" dirty="0"/>
              <a:t>e</a:t>
            </a:r>
            <a:r>
              <a:rPr spc="-10" dirty="0"/>
              <a:t>ss</a:t>
            </a:r>
            <a:r>
              <a:rPr spc="-5" dirty="0"/>
              <a:t> </a:t>
            </a:r>
            <a:r>
              <a:rPr spc="-15" dirty="0"/>
              <a:t>a</a:t>
            </a:r>
            <a:r>
              <a:rPr spc="-5" dirty="0"/>
              <a:t>l</a:t>
            </a:r>
            <a:r>
              <a:rPr spc="-15" dirty="0"/>
              <a:t>on</a:t>
            </a:r>
            <a:r>
              <a:rPr spc="-10" dirty="0"/>
              <a:t>e</a:t>
            </a:r>
            <a:r>
              <a:rPr spc="15" dirty="0"/>
              <a:t> </a:t>
            </a:r>
            <a:r>
              <a:rPr spc="-30" dirty="0"/>
              <a:t>t</a:t>
            </a:r>
            <a:r>
              <a:rPr spc="-10" dirty="0"/>
              <a:t>o</a:t>
            </a:r>
            <a:r>
              <a:rPr spc="5" dirty="0"/>
              <a:t> </a:t>
            </a:r>
            <a:r>
              <a:rPr spc="-10" dirty="0"/>
              <a:t>s</a:t>
            </a:r>
            <a:r>
              <a:rPr spc="-15" dirty="0"/>
              <a:t>o</a:t>
            </a:r>
            <a:r>
              <a:rPr spc="-5" dirty="0"/>
              <a:t>l</a:t>
            </a:r>
            <a:r>
              <a:rPr spc="-35" dirty="0"/>
              <a:t>v</a:t>
            </a:r>
            <a:r>
              <a:rPr spc="-10" dirty="0"/>
              <a:t>e</a:t>
            </a:r>
            <a:r>
              <a:rPr spc="5" dirty="0"/>
              <a:t> </a:t>
            </a:r>
            <a:r>
              <a:rPr spc="-40" dirty="0"/>
              <a:t>y</a:t>
            </a:r>
            <a:r>
              <a:rPr spc="-15" dirty="0"/>
              <a:t>ou</a:t>
            </a:r>
            <a:r>
              <a:rPr spc="-10" dirty="0"/>
              <a:t>r</a:t>
            </a:r>
            <a:r>
              <a:rPr spc="10" dirty="0"/>
              <a:t> </a:t>
            </a:r>
            <a:r>
              <a:rPr spc="-20" dirty="0"/>
              <a:t>b</a:t>
            </a:r>
            <a:r>
              <a:rPr dirty="0"/>
              <a:t>i</a:t>
            </a:r>
            <a:r>
              <a:rPr spc="-10" dirty="0"/>
              <a:t>g</a:t>
            </a:r>
            <a:r>
              <a:rPr spc="-5" dirty="0"/>
              <a:t> </a:t>
            </a:r>
            <a:r>
              <a:rPr spc="-15" dirty="0"/>
              <a:t>p</a:t>
            </a:r>
            <a:r>
              <a:rPr spc="-35" dirty="0"/>
              <a:t>r</a:t>
            </a:r>
            <a:r>
              <a:rPr spc="-15" dirty="0"/>
              <a:t>o</a:t>
            </a:r>
            <a:r>
              <a:rPr spc="-20" dirty="0"/>
              <a:t>b</a:t>
            </a:r>
            <a:r>
              <a:rPr spc="-5" dirty="0"/>
              <a:t>l</a:t>
            </a:r>
            <a:r>
              <a:rPr spc="-15" dirty="0"/>
              <a:t>ems</a:t>
            </a:r>
          </a:p>
          <a:p>
            <a:pPr marL="12700" marR="346075">
              <a:lnSpc>
                <a:spcPts val="1820"/>
              </a:lnSpc>
              <a:spcBef>
                <a:spcPts val="605"/>
              </a:spcBef>
            </a:pPr>
            <a:r>
              <a:rPr spc="-15" dirty="0"/>
              <a:t>Don’</a:t>
            </a:r>
            <a:r>
              <a:rPr spc="-5" dirty="0"/>
              <a:t>t</a:t>
            </a:r>
            <a:r>
              <a:rPr spc="5" dirty="0"/>
              <a:t> </a:t>
            </a:r>
            <a:r>
              <a:rPr spc="-5" dirty="0"/>
              <a:t>l</a:t>
            </a:r>
            <a:r>
              <a:rPr spc="-25" dirty="0"/>
              <a:t>e</a:t>
            </a:r>
            <a:r>
              <a:rPr spc="-5" dirty="0"/>
              <a:t>t</a:t>
            </a:r>
            <a:r>
              <a:rPr spc="5" dirty="0"/>
              <a:t> </a:t>
            </a:r>
            <a:r>
              <a:rPr spc="-10" dirty="0"/>
              <a:t>the r</a:t>
            </a:r>
            <a:r>
              <a:rPr dirty="0"/>
              <a:t>i</a:t>
            </a:r>
            <a:r>
              <a:rPr spc="-10" dirty="0"/>
              <a:t>sk</a:t>
            </a:r>
            <a:r>
              <a:rPr spc="-15" dirty="0"/>
              <a:t> </a:t>
            </a:r>
            <a:r>
              <a:rPr spc="-50" dirty="0"/>
              <a:t>a</a:t>
            </a:r>
            <a:r>
              <a:rPr spc="-35" dirty="0"/>
              <a:t>v</a:t>
            </a:r>
            <a:r>
              <a:rPr spc="-15" dirty="0"/>
              <a:t>e</a:t>
            </a:r>
            <a:r>
              <a:rPr dirty="0"/>
              <a:t>r</a:t>
            </a:r>
            <a:r>
              <a:rPr spc="-10" dirty="0"/>
              <a:t>se</a:t>
            </a:r>
            <a:r>
              <a:rPr spc="15" dirty="0"/>
              <a:t> </a:t>
            </a:r>
            <a:r>
              <a:rPr spc="-10" dirty="0"/>
              <a:t>c</a:t>
            </a:r>
            <a:r>
              <a:rPr spc="-15" dirty="0"/>
              <a:t>u</a:t>
            </a:r>
            <a:r>
              <a:rPr spc="-5" dirty="0"/>
              <a:t>lt</a:t>
            </a:r>
            <a:r>
              <a:rPr spc="-15" dirty="0"/>
              <a:t>u</a:t>
            </a:r>
            <a:r>
              <a:rPr spc="-10" dirty="0"/>
              <a:t>re </a:t>
            </a:r>
            <a:r>
              <a:rPr spc="-5" dirty="0"/>
              <a:t>t</a:t>
            </a:r>
            <a:r>
              <a:rPr spc="-15" dirty="0"/>
              <a:t>a</a:t>
            </a:r>
            <a:r>
              <a:rPr spc="-45" dirty="0"/>
              <a:t>k</a:t>
            </a:r>
            <a:r>
              <a:rPr spc="-10" dirty="0"/>
              <a:t>e</a:t>
            </a:r>
            <a:r>
              <a:rPr spc="5" dirty="0"/>
              <a:t> </a:t>
            </a:r>
            <a:r>
              <a:rPr spc="-40" dirty="0"/>
              <a:t>o</a:t>
            </a:r>
            <a:r>
              <a:rPr spc="-35" dirty="0"/>
              <a:t>v</a:t>
            </a:r>
            <a:r>
              <a:rPr spc="-15" dirty="0"/>
              <a:t>e</a:t>
            </a:r>
            <a:r>
              <a:rPr spc="-10" dirty="0"/>
              <a:t>r</a:t>
            </a:r>
            <a:r>
              <a:rPr spc="-5" dirty="0"/>
              <a:t> </a:t>
            </a:r>
            <a:r>
              <a:rPr spc="-40" dirty="0"/>
              <a:t>e</a:t>
            </a:r>
            <a:r>
              <a:rPr spc="-35" dirty="0"/>
              <a:t>v</a:t>
            </a:r>
            <a:r>
              <a:rPr spc="-15" dirty="0"/>
              <a:t>e</a:t>
            </a:r>
            <a:r>
              <a:rPr spc="40" dirty="0"/>
              <a:t>r</a:t>
            </a:r>
            <a:r>
              <a:rPr spc="-15" dirty="0"/>
              <a:t>y</a:t>
            </a:r>
            <a:r>
              <a:rPr spc="-10" dirty="0"/>
              <a:t>th</a:t>
            </a:r>
            <a:r>
              <a:rPr dirty="0"/>
              <a:t>i</a:t>
            </a:r>
            <a:r>
              <a:rPr spc="-15" dirty="0"/>
              <a:t>ng</a:t>
            </a:r>
          </a:p>
          <a:p>
            <a:pPr marL="12700" marR="149860">
              <a:lnSpc>
                <a:spcPts val="1820"/>
              </a:lnSpc>
              <a:spcBef>
                <a:spcPts val="605"/>
              </a:spcBef>
            </a:pPr>
            <a:r>
              <a:rPr spc="-30" dirty="0"/>
              <a:t>R</a:t>
            </a:r>
            <a:r>
              <a:rPr spc="-15" dirty="0"/>
              <a:t>epea</a:t>
            </a:r>
            <a:r>
              <a:rPr spc="-5" dirty="0"/>
              <a:t>t</a:t>
            </a:r>
            <a:r>
              <a:rPr spc="-15" dirty="0"/>
              <a:t>a</a:t>
            </a:r>
            <a:r>
              <a:rPr spc="-20" dirty="0"/>
              <a:t>b</a:t>
            </a:r>
            <a:r>
              <a:rPr dirty="0"/>
              <a:t>ili</a:t>
            </a:r>
            <a:r>
              <a:rPr spc="-10" dirty="0"/>
              <a:t>ty </a:t>
            </a:r>
            <a:r>
              <a:rPr spc="-15" dirty="0"/>
              <a:t>an</a:t>
            </a:r>
            <a:r>
              <a:rPr spc="-10" dirty="0"/>
              <a:t>d</a:t>
            </a:r>
            <a:r>
              <a:rPr spc="10" dirty="0"/>
              <a:t> </a:t>
            </a:r>
            <a:r>
              <a:rPr spc="-15" dirty="0"/>
              <a:t>p</a:t>
            </a:r>
            <a:r>
              <a:rPr spc="-10" dirty="0"/>
              <a:t>r</a:t>
            </a:r>
            <a:r>
              <a:rPr spc="-15" dirty="0"/>
              <a:t>e</a:t>
            </a:r>
            <a:r>
              <a:rPr spc="-10" dirty="0"/>
              <a:t>d</a:t>
            </a:r>
            <a:r>
              <a:rPr dirty="0"/>
              <a:t>i</a:t>
            </a:r>
            <a:r>
              <a:rPr spc="-10" dirty="0"/>
              <a:t>ct</a:t>
            </a:r>
            <a:r>
              <a:rPr spc="-15" dirty="0"/>
              <a:t>a</a:t>
            </a:r>
            <a:r>
              <a:rPr spc="-20" dirty="0"/>
              <a:t>b</a:t>
            </a:r>
            <a:r>
              <a:rPr dirty="0"/>
              <a:t>i</a:t>
            </a:r>
            <a:r>
              <a:rPr spc="-5" dirty="0"/>
              <a:t>l</a:t>
            </a:r>
            <a:r>
              <a:rPr dirty="0"/>
              <a:t>i</a:t>
            </a:r>
            <a:r>
              <a:rPr spc="-10" dirty="0"/>
              <a:t>ty</a:t>
            </a:r>
            <a:r>
              <a:rPr spc="-20" dirty="0"/>
              <a:t> </a:t>
            </a:r>
            <a:r>
              <a:rPr spc="-15" dirty="0"/>
              <a:t>a</a:t>
            </a:r>
            <a:r>
              <a:rPr spc="-10" dirty="0"/>
              <a:t>re</a:t>
            </a:r>
            <a:r>
              <a:rPr spc="15" dirty="0"/>
              <a:t> </a:t>
            </a:r>
            <a:r>
              <a:rPr spc="-15" dirty="0"/>
              <a:t>n</a:t>
            </a:r>
            <a:r>
              <a:rPr spc="-25" dirty="0"/>
              <a:t>o</a:t>
            </a:r>
            <a:r>
              <a:rPr spc="-5" dirty="0"/>
              <a:t>t</a:t>
            </a:r>
            <a:r>
              <a:rPr spc="5" dirty="0"/>
              <a:t> </a:t>
            </a:r>
            <a:r>
              <a:rPr spc="-40" dirty="0"/>
              <a:t>y</a:t>
            </a:r>
            <a:r>
              <a:rPr spc="-15" dirty="0"/>
              <a:t>ou</a:t>
            </a:r>
            <a:r>
              <a:rPr spc="-10" dirty="0"/>
              <a:t>r</a:t>
            </a:r>
            <a:r>
              <a:rPr spc="-5" dirty="0"/>
              <a:t> fr</a:t>
            </a:r>
            <a:r>
              <a:rPr dirty="0"/>
              <a:t>i</a:t>
            </a:r>
            <a:r>
              <a:rPr spc="-15" dirty="0"/>
              <a:t>en</a:t>
            </a:r>
            <a:r>
              <a:rPr spc="-10" dirty="0"/>
              <a:t>ds</a:t>
            </a:r>
            <a:r>
              <a:rPr spc="-15" dirty="0"/>
              <a:t> </a:t>
            </a:r>
            <a:r>
              <a:rPr dirty="0"/>
              <a:t>i</a:t>
            </a:r>
            <a:r>
              <a:rPr spc="-10" dirty="0"/>
              <a:t>n</a:t>
            </a:r>
            <a:r>
              <a:rPr spc="-20" dirty="0"/>
              <a:t> </a:t>
            </a:r>
            <a:r>
              <a:rPr dirty="0"/>
              <a:t>i</a:t>
            </a:r>
            <a:r>
              <a:rPr spc="-15" dirty="0"/>
              <a:t>nn</a:t>
            </a:r>
            <a:r>
              <a:rPr spc="-40" dirty="0"/>
              <a:t>o</a:t>
            </a:r>
            <a:r>
              <a:rPr spc="-25" dirty="0"/>
              <a:t>v</a:t>
            </a:r>
            <a:r>
              <a:rPr spc="-15" dirty="0"/>
              <a:t>a</a:t>
            </a:r>
            <a:r>
              <a:rPr spc="-5" dirty="0"/>
              <a:t>t</a:t>
            </a:r>
            <a:r>
              <a:rPr dirty="0"/>
              <a:t>i</a:t>
            </a:r>
            <a:r>
              <a:rPr spc="-15" dirty="0"/>
              <a:t>on</a:t>
            </a:r>
          </a:p>
          <a:p>
            <a:pPr marL="12700" marR="5080">
              <a:lnSpc>
                <a:spcPts val="1820"/>
              </a:lnSpc>
              <a:spcBef>
                <a:spcPts val="605"/>
              </a:spcBef>
            </a:pPr>
            <a:r>
              <a:rPr spc="-15" dirty="0"/>
              <a:t>Don’</a:t>
            </a:r>
            <a:r>
              <a:rPr spc="-5" dirty="0"/>
              <a:t>t</a:t>
            </a:r>
            <a:r>
              <a:rPr spc="5" dirty="0"/>
              <a:t> </a:t>
            </a:r>
            <a:r>
              <a:rPr dirty="0"/>
              <a:t>l</a:t>
            </a:r>
            <a:r>
              <a:rPr spc="-25" dirty="0"/>
              <a:t>e</a:t>
            </a:r>
            <a:r>
              <a:rPr spc="-5" dirty="0"/>
              <a:t>t</a:t>
            </a:r>
            <a:r>
              <a:rPr spc="5" dirty="0"/>
              <a:t> </a:t>
            </a:r>
            <a:r>
              <a:rPr dirty="0"/>
              <a:t>i</a:t>
            </a:r>
            <a:r>
              <a:rPr spc="-15" dirty="0"/>
              <a:t>nn</a:t>
            </a:r>
            <a:r>
              <a:rPr spc="-40" dirty="0"/>
              <a:t>o</a:t>
            </a:r>
            <a:r>
              <a:rPr spc="-25" dirty="0"/>
              <a:t>v</a:t>
            </a:r>
            <a:r>
              <a:rPr spc="-15" dirty="0"/>
              <a:t>a</a:t>
            </a:r>
            <a:r>
              <a:rPr spc="-5" dirty="0"/>
              <a:t>t</a:t>
            </a:r>
            <a:r>
              <a:rPr dirty="0"/>
              <a:t>i</a:t>
            </a:r>
            <a:r>
              <a:rPr spc="-10" dirty="0"/>
              <a:t>on </a:t>
            </a:r>
            <a:r>
              <a:rPr spc="-20" dirty="0"/>
              <a:t>b</a:t>
            </a:r>
            <a:r>
              <a:rPr spc="-15" dirty="0"/>
              <a:t>e</a:t>
            </a:r>
            <a:r>
              <a:rPr spc="-10" dirty="0"/>
              <a:t>c</a:t>
            </a:r>
            <a:r>
              <a:rPr spc="-20" dirty="0"/>
              <a:t>om</a:t>
            </a:r>
            <a:r>
              <a:rPr spc="-10" dirty="0"/>
              <a:t>e</a:t>
            </a:r>
            <a:r>
              <a:rPr spc="40" dirty="0"/>
              <a:t> </a:t>
            </a:r>
            <a:r>
              <a:rPr spc="-10" dirty="0"/>
              <a:t>a</a:t>
            </a:r>
            <a:r>
              <a:rPr spc="15" dirty="0"/>
              <a:t> </a:t>
            </a:r>
            <a:r>
              <a:rPr spc="-20" dirty="0"/>
              <a:t>f</a:t>
            </a:r>
            <a:r>
              <a:rPr spc="-15" dirty="0"/>
              <a:t>a</a:t>
            </a:r>
            <a:r>
              <a:rPr spc="-10" dirty="0"/>
              <a:t>d</a:t>
            </a:r>
            <a:r>
              <a:rPr dirty="0"/>
              <a:t> </a:t>
            </a:r>
            <a:r>
              <a:rPr spc="-15" dirty="0"/>
              <a:t>o</a:t>
            </a:r>
            <a:r>
              <a:rPr spc="-10" dirty="0"/>
              <a:t>r</a:t>
            </a:r>
            <a:r>
              <a:rPr spc="10" dirty="0"/>
              <a:t> </a:t>
            </a:r>
            <a:r>
              <a:rPr spc="-5" dirty="0"/>
              <a:t>f</a:t>
            </a:r>
            <a:r>
              <a:rPr dirty="0"/>
              <a:t>l</a:t>
            </a:r>
            <a:r>
              <a:rPr spc="-50" dirty="0"/>
              <a:t>a</a:t>
            </a:r>
            <a:r>
              <a:rPr spc="-35" dirty="0"/>
              <a:t>v</a:t>
            </a:r>
            <a:r>
              <a:rPr spc="-15" dirty="0"/>
              <a:t>o</a:t>
            </a:r>
            <a:r>
              <a:rPr spc="-10" dirty="0"/>
              <a:t>r</a:t>
            </a:r>
            <a:r>
              <a:rPr spc="10" dirty="0"/>
              <a:t> </a:t>
            </a:r>
            <a:r>
              <a:rPr spc="-15" dirty="0"/>
              <a:t>of</a:t>
            </a:r>
            <a:r>
              <a:rPr spc="-10" dirty="0"/>
              <a:t> the</a:t>
            </a:r>
            <a:r>
              <a:rPr spc="5" dirty="0"/>
              <a:t> </a:t>
            </a:r>
            <a:r>
              <a:rPr spc="-40" dirty="0"/>
              <a:t>y</a:t>
            </a:r>
            <a:r>
              <a:rPr spc="-15" dirty="0"/>
              <a:t>ea</a:t>
            </a:r>
            <a:r>
              <a:rPr spc="-10" dirty="0"/>
              <a:t>r</a:t>
            </a:r>
          </a:p>
        </p:txBody>
      </p:sp>
      <p:sp>
        <p:nvSpPr>
          <p:cNvPr id="5" name="object 5"/>
          <p:cNvSpPr/>
          <p:nvPr/>
        </p:nvSpPr>
        <p:spPr>
          <a:xfrm>
            <a:off x="8202930" y="38100"/>
            <a:ext cx="914399" cy="902969"/>
          </a:xfrm>
          <a:prstGeom prst="rect">
            <a:avLst/>
          </a:prstGeom>
          <a:blipFill>
            <a:blip r:embed="rId3" cstate="print"/>
            <a:stretch>
              <a:fillRect/>
            </a:stretch>
          </a:blipFill>
        </p:spPr>
        <p:txBody>
          <a:bodyPr wrap="square" lIns="0" tIns="0" rIns="0" bIns="0" rtlCol="0"/>
          <a:lstStyle/>
          <a:p>
            <a:pPr defTabSz="914400"/>
            <a:endParaRPr>
              <a:solidFill>
                <a:srgbClr val="595959"/>
              </a:solidFill>
            </a:endParaRPr>
          </a:p>
        </p:txBody>
      </p:sp>
    </p:spTree>
    <p:extLst>
      <p:ext uri="{BB962C8B-B14F-4D97-AF65-F5344CB8AC3E}">
        <p14:creationId xmlns:p14="http://schemas.microsoft.com/office/powerpoint/2010/main" val="273699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40831" y="5626100"/>
            <a:ext cx="5028269" cy="704741"/>
          </a:xfrm>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46</a:t>
            </a:fld>
            <a:endParaRPr lang="en-US" dirty="0">
              <a:solidFill>
                <a:srgbClr val="2372B9"/>
              </a:solidFill>
            </a:endParaRPr>
          </a:p>
        </p:txBody>
      </p:sp>
      <p:pic>
        <p:nvPicPr>
          <p:cNvPr id="1026" name="Picture 2" descr="C:\Users\KNIGJX\AppData\Local\Microsoft\Windows\Temporary Internet Files\Content.IE5\XWXVDMR0\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900" y="1231900"/>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71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Networking</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70429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6" t="10962" r="18845" b="1340"/>
          <a:stretch/>
        </p:blipFill>
        <p:spPr bwMode="auto">
          <a:xfrm>
            <a:off x="0" y="0"/>
            <a:ext cx="9144000" cy="6857999"/>
          </a:xfrm>
          <a:prstGeom prst="rect">
            <a:avLst/>
          </a:prstGeom>
          <a:ln/>
        </p:spPr>
        <p:style>
          <a:lnRef idx="1">
            <a:schemeClr val="accent4"/>
          </a:lnRef>
          <a:fillRef idx="2">
            <a:schemeClr val="accent4"/>
          </a:fillRef>
          <a:effectRef idx="1">
            <a:schemeClr val="accent4"/>
          </a:effectRef>
          <a:fontRef idx="minor">
            <a:schemeClr val="dk1"/>
          </a:fontRef>
        </p:style>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6" t="45066" r="59955" b="48113"/>
          <a:stretch/>
        </p:blipFill>
        <p:spPr bwMode="auto">
          <a:xfrm>
            <a:off x="2895600" y="2667000"/>
            <a:ext cx="3219450" cy="533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4"/>
          </a:lnRef>
          <a:fillRef idx="2">
            <a:schemeClr val="accent4"/>
          </a:fillRef>
          <a:effectRef idx="1">
            <a:schemeClr val="accent4"/>
          </a:effectRef>
          <a:fontRef idx="minor">
            <a:schemeClr val="dk1"/>
          </a:fontRef>
        </p:style>
      </p:pic>
      <p:sp>
        <p:nvSpPr>
          <p:cNvPr id="6" name="TextBox 5"/>
          <p:cNvSpPr txBox="1"/>
          <p:nvPr/>
        </p:nvSpPr>
        <p:spPr>
          <a:xfrm>
            <a:off x="304800" y="314325"/>
            <a:ext cx="8534400" cy="5324535"/>
          </a:xfrm>
          <a:prstGeom prst="rect">
            <a:avLst/>
          </a:prstGeom>
          <a:noFill/>
        </p:spPr>
        <p:txBody>
          <a:bodyPr wrap="square" rtlCol="0">
            <a:spAutoFit/>
          </a:bodyPr>
          <a:lstStyle/>
          <a:p>
            <a:r>
              <a:rPr lang="en-US" sz="2000" i="1" dirty="0" smtClean="0">
                <a:solidFill>
                  <a:schemeClr val="bg1"/>
                </a:solidFill>
              </a:rPr>
              <a:t>What </a:t>
            </a:r>
            <a:r>
              <a:rPr lang="en-US" sz="2000" i="1" dirty="0">
                <a:solidFill>
                  <a:schemeClr val="bg1"/>
                </a:solidFill>
              </a:rPr>
              <a:t>advice would you have liked to have heard when you were starting out?</a:t>
            </a:r>
            <a:endParaRPr lang="en-US" sz="2000" b="1"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What skills have you found essential for success in your occupation?</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What are some of the challenges you face in your position?</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How did you decide to do what you do?</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What is a typical day like?</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What does ideal work/life balance look like to you in your life?</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What helps you get the most out of your networking?</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Where Are Your Favorite Places to Get Work Done?</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What is on your reading list</a:t>
            </a:r>
            <a:r>
              <a:rPr lang="en-US" sz="2000" i="1" dirty="0" smtClean="0">
                <a:solidFill>
                  <a:schemeClr val="bg1"/>
                </a:solidFill>
              </a:rPr>
              <a:t>?</a:t>
            </a:r>
            <a:endParaRPr lang="en-US" sz="2000" dirty="0">
              <a:solidFill>
                <a:schemeClr val="bg1"/>
              </a:solidFill>
            </a:endParaRPr>
          </a:p>
        </p:txBody>
      </p:sp>
      <p:sp>
        <p:nvSpPr>
          <p:cNvPr id="7" name="TextBox 6"/>
          <p:cNvSpPr txBox="1"/>
          <p:nvPr/>
        </p:nvSpPr>
        <p:spPr>
          <a:xfrm>
            <a:off x="457200" y="6172200"/>
            <a:ext cx="5410200" cy="861774"/>
          </a:xfrm>
          <a:prstGeom prst="rect">
            <a:avLst/>
          </a:prstGeom>
          <a:noFill/>
        </p:spPr>
        <p:txBody>
          <a:bodyPr wrap="square" rtlCol="0">
            <a:spAutoFit/>
          </a:bodyPr>
          <a:lstStyle/>
          <a:p>
            <a:r>
              <a:rPr lang="en-US" sz="3200" b="1" i="1" dirty="0" smtClean="0">
                <a:solidFill>
                  <a:schemeClr val="bg1"/>
                </a:solidFill>
              </a:rPr>
              <a:t>Networking Workshop</a:t>
            </a:r>
          </a:p>
          <a:p>
            <a:endParaRPr lang="en-US" dirty="0"/>
          </a:p>
        </p:txBody>
      </p:sp>
    </p:spTree>
    <p:extLst>
      <p:ext uri="{BB962C8B-B14F-4D97-AF65-F5344CB8AC3E}">
        <p14:creationId xmlns:p14="http://schemas.microsoft.com/office/powerpoint/2010/main" val="4019941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Motivate!</a:t>
            </a:r>
            <a:endParaRPr lang="en-US" dirty="0"/>
          </a:p>
        </p:txBody>
      </p:sp>
      <p:sp>
        <p:nvSpPr>
          <p:cNvPr id="4" name="Text Placeholder 3"/>
          <p:cNvSpPr>
            <a:spLocks noGrp="1"/>
          </p:cNvSpPr>
          <p:nvPr>
            <p:ph type="body" idx="1"/>
          </p:nvPr>
        </p:nvSpPr>
        <p:spPr>
          <a:xfrm>
            <a:off x="722313" y="2785415"/>
            <a:ext cx="7772400" cy="1500187"/>
          </a:xfrm>
        </p:spPr>
        <p:txBody>
          <a:bodyPr/>
          <a:lstStyle/>
          <a:p>
            <a:r>
              <a:rPr lang="en-US" sz="2800" dirty="0" err="1" smtClean="0">
                <a:solidFill>
                  <a:schemeClr val="bg1"/>
                </a:solidFill>
              </a:rPr>
              <a:t>Elisabet</a:t>
            </a:r>
            <a:r>
              <a:rPr lang="en-US" sz="2800" dirty="0" smtClean="0">
                <a:solidFill>
                  <a:schemeClr val="bg1"/>
                </a:solidFill>
              </a:rPr>
              <a:t> Rodriguez </a:t>
            </a:r>
            <a:r>
              <a:rPr lang="en-US" sz="2800" dirty="0" err="1" smtClean="0">
                <a:solidFill>
                  <a:schemeClr val="bg1"/>
                </a:solidFill>
              </a:rPr>
              <a:t>Dennehy</a:t>
            </a:r>
            <a:endParaRPr lang="en-US" sz="2800" dirty="0" smtClean="0">
              <a:solidFill>
                <a:schemeClr val="bg1"/>
              </a:solidFill>
            </a:endParaRPr>
          </a:p>
          <a:p>
            <a:r>
              <a:rPr lang="en-US" dirty="0" smtClean="0">
                <a:solidFill>
                  <a:schemeClr val="bg1"/>
                </a:solidFill>
              </a:rPr>
              <a:t>President of Rodriguez and Associates, LLC</a:t>
            </a:r>
            <a:endParaRPr lang="en-US" dirty="0">
              <a:solidFill>
                <a:schemeClr val="bg1"/>
              </a:solidFill>
            </a:endParaRPr>
          </a:p>
        </p:txBody>
      </p:sp>
    </p:spTree>
    <p:extLst>
      <p:ext uri="{BB962C8B-B14F-4D97-AF65-F5344CB8AC3E}">
        <p14:creationId xmlns:p14="http://schemas.microsoft.com/office/powerpoint/2010/main" val="194219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Build- Rules </a:t>
            </a:r>
            <a:endParaRPr lang="en-US" dirty="0"/>
          </a:p>
        </p:txBody>
      </p:sp>
      <p:sp>
        <p:nvSpPr>
          <p:cNvPr id="3" name="Content Placeholder 2"/>
          <p:cNvSpPr>
            <a:spLocks noGrp="1"/>
          </p:cNvSpPr>
          <p:nvPr>
            <p:ph idx="1"/>
          </p:nvPr>
        </p:nvSpPr>
        <p:spPr/>
        <p:txBody>
          <a:bodyPr/>
          <a:lstStyle/>
          <a:p>
            <a:r>
              <a:rPr lang="en-US" dirty="0" smtClean="0"/>
              <a:t>Only use the materials provided in the bag</a:t>
            </a:r>
          </a:p>
          <a:p>
            <a:endParaRPr lang="en-US" dirty="0" smtClean="0"/>
          </a:p>
          <a:p>
            <a:r>
              <a:rPr lang="en-US" dirty="0" smtClean="0"/>
              <a:t>Tower has to be freestanding (cannot be taped to table </a:t>
            </a:r>
            <a:r>
              <a:rPr lang="en-US" dirty="0" err="1" smtClean="0"/>
              <a:t>exc</a:t>
            </a:r>
            <a:r>
              <a:rPr lang="en-US" dirty="0" smtClean="0"/>
              <a:t>)</a:t>
            </a:r>
          </a:p>
          <a:p>
            <a:endParaRPr lang="en-US" dirty="0" smtClean="0"/>
          </a:p>
          <a:p>
            <a:r>
              <a:rPr lang="en-US" dirty="0" smtClean="0"/>
              <a:t>Group with tallest freestanding tower wins!</a:t>
            </a:r>
          </a:p>
          <a:p>
            <a:endParaRPr lang="en-US" dirty="0"/>
          </a:p>
        </p:txBody>
      </p:sp>
    </p:spTree>
    <p:extLst>
      <p:ext uri="{BB962C8B-B14F-4D97-AF65-F5344CB8AC3E}">
        <p14:creationId xmlns:p14="http://schemas.microsoft.com/office/powerpoint/2010/main" val="3119639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663"/>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78244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Building – Rule Change</a:t>
            </a:r>
            <a:endParaRPr lang="en-US" dirty="0"/>
          </a:p>
        </p:txBody>
      </p:sp>
      <p:sp>
        <p:nvSpPr>
          <p:cNvPr id="3" name="Content Placeholder 2"/>
          <p:cNvSpPr>
            <a:spLocks noGrp="1"/>
          </p:cNvSpPr>
          <p:nvPr>
            <p:ph idx="1"/>
          </p:nvPr>
        </p:nvSpPr>
        <p:spPr/>
        <p:txBody>
          <a:bodyPr/>
          <a:lstStyle/>
          <a:p>
            <a:r>
              <a:rPr lang="en-US" dirty="0" smtClean="0"/>
              <a:t>Change of plans!!</a:t>
            </a:r>
          </a:p>
          <a:p>
            <a:endParaRPr lang="en-US" dirty="0" smtClean="0"/>
          </a:p>
          <a:p>
            <a:r>
              <a:rPr lang="en-US" dirty="0" smtClean="0"/>
              <a:t>The doll needs to be on top of the freestanding tower---measurements will be taken from top of the doll to the base</a:t>
            </a:r>
            <a:endParaRPr lang="en-US" dirty="0"/>
          </a:p>
        </p:txBody>
      </p:sp>
    </p:spTree>
    <p:extLst>
      <p:ext uri="{BB962C8B-B14F-4D97-AF65-F5344CB8AC3E}">
        <p14:creationId xmlns:p14="http://schemas.microsoft.com/office/powerpoint/2010/main" val="406838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Building Debrief	</a:t>
            </a:r>
            <a:endParaRPr lang="en-US" dirty="0"/>
          </a:p>
        </p:txBody>
      </p:sp>
      <p:sp>
        <p:nvSpPr>
          <p:cNvPr id="3" name="Content Placeholder 2"/>
          <p:cNvSpPr>
            <a:spLocks noGrp="1"/>
          </p:cNvSpPr>
          <p:nvPr>
            <p:ph idx="1"/>
          </p:nvPr>
        </p:nvSpPr>
        <p:spPr>
          <a:xfrm>
            <a:off x="457200" y="1280604"/>
            <a:ext cx="8229600" cy="4201160"/>
          </a:xfrm>
        </p:spPr>
        <p:txBody>
          <a:bodyPr>
            <a:normAutofit fontScale="85000" lnSpcReduction="20000"/>
          </a:bodyPr>
          <a:lstStyle/>
          <a:p>
            <a:r>
              <a:rPr lang="en-US" dirty="0" smtClean="0"/>
              <a:t>Did you assume that by group I meant table?</a:t>
            </a:r>
          </a:p>
          <a:p>
            <a:endParaRPr lang="en-US" dirty="0" smtClean="0"/>
          </a:p>
          <a:p>
            <a:r>
              <a:rPr lang="en-US" dirty="0" smtClean="0"/>
              <a:t>What was the reaction when your group received the doll half way through?</a:t>
            </a:r>
          </a:p>
          <a:p>
            <a:endParaRPr lang="en-US" dirty="0" smtClean="0"/>
          </a:p>
          <a:p>
            <a:r>
              <a:rPr lang="en-US" dirty="0" smtClean="0"/>
              <a:t>If collaborated: How did group make decision to collaborate? Was it unanimous?</a:t>
            </a:r>
          </a:p>
          <a:p>
            <a:endParaRPr lang="en-US" dirty="0" smtClean="0"/>
          </a:p>
          <a:p>
            <a:r>
              <a:rPr lang="en-US" dirty="0" smtClean="0"/>
              <a:t>If no collaboration: Why not? What would have been possible if you did collaborate?</a:t>
            </a:r>
          </a:p>
          <a:p>
            <a:endParaRPr lang="en-US" dirty="0" smtClean="0"/>
          </a:p>
          <a:p>
            <a:endParaRPr lang="en-US" dirty="0"/>
          </a:p>
        </p:txBody>
      </p:sp>
    </p:spTree>
    <p:extLst>
      <p:ext uri="{BB962C8B-B14F-4D97-AF65-F5344CB8AC3E}">
        <p14:creationId xmlns:p14="http://schemas.microsoft.com/office/powerpoint/2010/main" val="288446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Educate!</a:t>
            </a:r>
            <a:endParaRPr lang="en-US" dirty="0"/>
          </a:p>
        </p:txBody>
      </p:sp>
      <p:sp>
        <p:nvSpPr>
          <p:cNvPr id="4" name="Text Placeholder 3"/>
          <p:cNvSpPr>
            <a:spLocks noGrp="1"/>
          </p:cNvSpPr>
          <p:nvPr>
            <p:ph type="body" idx="1"/>
          </p:nvPr>
        </p:nvSpPr>
        <p:spPr>
          <a:xfrm>
            <a:off x="722313" y="2598802"/>
            <a:ext cx="7772400" cy="1500187"/>
          </a:xfrm>
        </p:spPr>
        <p:txBody>
          <a:bodyPr/>
          <a:lstStyle/>
          <a:p>
            <a:r>
              <a:rPr lang="en-US" sz="2800" dirty="0" smtClean="0">
                <a:solidFill>
                  <a:schemeClr val="bg1"/>
                </a:solidFill>
              </a:rPr>
              <a:t>Maria Korsnick </a:t>
            </a:r>
          </a:p>
          <a:p>
            <a:r>
              <a:rPr lang="en-US" dirty="0" smtClean="0">
                <a:solidFill>
                  <a:schemeClr val="bg1"/>
                </a:solidFill>
              </a:rPr>
              <a:t>Chief Operating Officer NEI</a:t>
            </a:r>
            <a:endParaRPr lang="en-US" dirty="0">
              <a:solidFill>
                <a:schemeClr val="bg1"/>
              </a:solidFill>
            </a:endParaRPr>
          </a:p>
        </p:txBody>
      </p:sp>
    </p:spTree>
    <p:extLst>
      <p:ext uri="{BB962C8B-B14F-4D97-AF65-F5344CB8AC3E}">
        <p14:creationId xmlns:p14="http://schemas.microsoft.com/office/powerpoint/2010/main" val="1595350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20544"/>
            <a:ext cx="7772400" cy="1458458"/>
          </a:xfrm>
        </p:spPr>
        <p:txBody>
          <a:bodyPr>
            <a:normAutofit fontScale="90000"/>
          </a:bodyPr>
          <a:lstStyle/>
          <a:p>
            <a:r>
              <a:rPr lang="en-US" b="1" dirty="0" smtClean="0">
                <a:solidFill>
                  <a:schemeClr val="tx2">
                    <a:lumMod val="75000"/>
                  </a:schemeClr>
                </a:solidFill>
              </a:rPr>
              <a:t>Delivering the Nuclear Promise: </a:t>
            </a:r>
            <a:br>
              <a:rPr lang="en-US" b="1" dirty="0" smtClean="0">
                <a:solidFill>
                  <a:schemeClr val="tx2">
                    <a:lumMod val="75000"/>
                  </a:schemeClr>
                </a:solidFill>
              </a:rPr>
            </a:br>
            <a:r>
              <a:rPr lang="en-US" b="1" dirty="0" smtClean="0">
                <a:solidFill>
                  <a:schemeClr val="tx2">
                    <a:lumMod val="75000"/>
                  </a:schemeClr>
                </a:solidFill>
              </a:rPr>
              <a:t>Advancing Safety, Reliability </a:t>
            </a:r>
            <a:br>
              <a:rPr lang="en-US" b="1" dirty="0" smtClean="0">
                <a:solidFill>
                  <a:schemeClr val="tx2">
                    <a:lumMod val="75000"/>
                  </a:schemeClr>
                </a:solidFill>
              </a:rPr>
            </a:br>
            <a:r>
              <a:rPr lang="en-US" b="1" dirty="0" smtClean="0">
                <a:solidFill>
                  <a:schemeClr val="tx2">
                    <a:lumMod val="75000"/>
                  </a:schemeClr>
                </a:solidFill>
              </a:rPr>
              <a:t>And Economic Performance</a:t>
            </a:r>
            <a:endParaRPr lang="en-US" b="1" dirty="0">
              <a:solidFill>
                <a:schemeClr val="tx2">
                  <a:lumMod val="75000"/>
                </a:schemeClr>
              </a:solidFill>
            </a:endParaRPr>
          </a:p>
        </p:txBody>
      </p:sp>
      <p:sp>
        <p:nvSpPr>
          <p:cNvPr id="7" name="Subtitle 2"/>
          <p:cNvSpPr>
            <a:spLocks noGrp="1"/>
          </p:cNvSpPr>
          <p:nvPr>
            <p:ph type="subTitle" idx="1"/>
          </p:nvPr>
        </p:nvSpPr>
        <p:spPr>
          <a:xfrm>
            <a:off x="1371600" y="3154243"/>
            <a:ext cx="6400800" cy="1524863"/>
          </a:xfrm>
        </p:spPr>
        <p:txBody>
          <a:bodyPr>
            <a:normAutofit fontScale="85000" lnSpcReduction="20000"/>
          </a:bodyPr>
          <a:lstStyle/>
          <a:p>
            <a:r>
              <a:rPr lang="en-US" b="1" dirty="0" smtClean="0">
                <a:solidFill>
                  <a:srgbClr val="3D5A60"/>
                </a:solidFill>
              </a:rPr>
              <a:t>Maria Korsnick</a:t>
            </a:r>
          </a:p>
          <a:p>
            <a:r>
              <a:rPr lang="en-US" sz="3000" dirty="0" smtClean="0">
                <a:solidFill>
                  <a:srgbClr val="3D5A60"/>
                </a:solidFill>
              </a:rPr>
              <a:t>Chief Operating Officer</a:t>
            </a:r>
          </a:p>
          <a:p>
            <a:r>
              <a:rPr lang="en-US" sz="2400" dirty="0" smtClean="0">
                <a:solidFill>
                  <a:srgbClr val="3D5A60"/>
                </a:solidFill>
              </a:rPr>
              <a:t>Women in Nuclear Region I Workshop</a:t>
            </a:r>
            <a:endParaRPr lang="en-US" sz="2400" dirty="0">
              <a:solidFill>
                <a:srgbClr val="3D5A60"/>
              </a:solidFill>
            </a:endParaRPr>
          </a:p>
          <a:p>
            <a:r>
              <a:rPr lang="en-US" sz="2400" dirty="0" smtClean="0">
                <a:solidFill>
                  <a:srgbClr val="3D5A60"/>
                </a:solidFill>
              </a:rPr>
              <a:t>August 26, 2016 • Rochester, New York</a:t>
            </a:r>
          </a:p>
        </p:txBody>
      </p:sp>
    </p:spTree>
    <p:extLst>
      <p:ext uri="{BB962C8B-B14F-4D97-AF65-F5344CB8AC3E}">
        <p14:creationId xmlns:p14="http://schemas.microsoft.com/office/powerpoint/2010/main" val="6277504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I PPT">
  <a:themeElements>
    <a:clrScheme name="NEI Custom Colors">
      <a:dk1>
        <a:sysClr val="windowText" lastClr="000000"/>
      </a:dk1>
      <a:lt1>
        <a:sysClr val="window" lastClr="FFFFFF"/>
      </a:lt1>
      <a:dk2>
        <a:srgbClr val="1F497D"/>
      </a:dk2>
      <a:lt2>
        <a:srgbClr val="EEECE1"/>
      </a:lt2>
      <a:accent1>
        <a:srgbClr val="9ACE87"/>
      </a:accent1>
      <a:accent2>
        <a:srgbClr val="78B6E3"/>
      </a:accent2>
      <a:accent3>
        <a:srgbClr val="DE6C27"/>
      </a:accent3>
      <a:accent4>
        <a:srgbClr val="FBAF3F"/>
      </a:accent4>
      <a:accent5>
        <a:srgbClr val="B67DB6"/>
      </a:accent5>
      <a:accent6>
        <a:srgbClr val="FF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xelon Generation Everyday Presentation">
  <a:themeElements>
    <a:clrScheme name="Custom 12">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37250</TotalTime>
  <Words>4413</Words>
  <Application>Microsoft Office PowerPoint</Application>
  <PresentationFormat>On-screen Show (4:3)</PresentationFormat>
  <Paragraphs>657</Paragraphs>
  <Slides>50</Slides>
  <Notes>34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4" baseType="lpstr">
      <vt:lpstr>Office Theme</vt:lpstr>
      <vt:lpstr>NEI PPT</vt:lpstr>
      <vt:lpstr>1_Exelon Generation Everyday Presentation</vt:lpstr>
      <vt:lpstr>Microsoft Excel Chart</vt:lpstr>
      <vt:lpstr>Region 1 Workshop Innovate, Educate, Motivate!</vt:lpstr>
      <vt:lpstr>Social Media</vt:lpstr>
      <vt:lpstr>Agenda</vt:lpstr>
      <vt:lpstr>Icebreaker – Build a Tower</vt:lpstr>
      <vt:lpstr>Tower Build- Rules </vt:lpstr>
      <vt:lpstr>Tower Building – Rule Change</vt:lpstr>
      <vt:lpstr>Tower Building Debrief </vt:lpstr>
      <vt:lpstr>Educate!</vt:lpstr>
      <vt:lpstr>Delivering the Nuclear Promise:  Advancing Safety, Reliability  And Economic Performance</vt:lpstr>
      <vt:lpstr>Nuclear Energy’s Full Value Proposition</vt:lpstr>
      <vt:lpstr>Recognizing Nuclear Energy’s  Carbon-Free Value </vt:lpstr>
      <vt:lpstr>Creative Collaboration Among Partners</vt:lpstr>
      <vt:lpstr>Major Industry Challenges</vt:lpstr>
      <vt:lpstr>Declining Wholesale Electricity Prices</vt:lpstr>
      <vt:lpstr>Part of the Solution:  Delivering the Nuclear Promise</vt:lpstr>
      <vt:lpstr>Four Building Blocks</vt:lpstr>
      <vt:lpstr>Building Block: Analysis and Monitoring</vt:lpstr>
      <vt:lpstr>Teams and CNO Leads</vt:lpstr>
      <vt:lpstr>Building Block: Process and Program Redesign </vt:lpstr>
      <vt:lpstr>Building Block: Value Recognition</vt:lpstr>
      <vt:lpstr>Driving Industry Success</vt:lpstr>
      <vt:lpstr>Driving Industry Success</vt:lpstr>
      <vt:lpstr>Building Block: Strategic Communications</vt:lpstr>
      <vt:lpstr>Key Takeaways</vt:lpstr>
      <vt:lpstr>Innovate!</vt:lpstr>
      <vt:lpstr>PowerPoint Presentation</vt:lpstr>
      <vt:lpstr>Changing Energy Landscape</vt:lpstr>
      <vt:lpstr>Real Trends in the world</vt:lpstr>
      <vt:lpstr>What do these organizations have in common?</vt:lpstr>
      <vt:lpstr>Major Industry Challenges</vt:lpstr>
      <vt:lpstr>Declining Wholesale Electricity Prices</vt:lpstr>
      <vt:lpstr>Part of the Solution:  Delivering the Nuclear Promise</vt:lpstr>
      <vt:lpstr>What is Innovation? </vt:lpstr>
      <vt:lpstr>Innovation Definitions</vt:lpstr>
      <vt:lpstr>Knowledge and engagement check</vt:lpstr>
      <vt:lpstr>Consider these Innovation Thoughts</vt:lpstr>
      <vt:lpstr>What’s different about Innovation?</vt:lpstr>
      <vt:lpstr>What’s different about Innovation?</vt:lpstr>
      <vt:lpstr>Creating a Culture of Innovation</vt:lpstr>
      <vt:lpstr>Creating a Culture of Innovation</vt:lpstr>
      <vt:lpstr>Knowledge and engagement check</vt:lpstr>
      <vt:lpstr>What should you do?</vt:lpstr>
      <vt:lpstr>Exelon’s Innovation Strategy</vt:lpstr>
      <vt:lpstr>PowerPoint Presentation</vt:lpstr>
      <vt:lpstr>PowerPoint Presentation</vt:lpstr>
      <vt:lpstr>PowerPoint Presentation</vt:lpstr>
      <vt:lpstr>Speed Networking</vt:lpstr>
      <vt:lpstr>PowerPoint Presentation</vt:lpstr>
      <vt:lpstr>Motivate!</vt:lpstr>
      <vt:lpstr>Thank you!</vt:lpstr>
    </vt:vector>
  </TitlesOfParts>
  <Company>NEI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Haden</dc:creator>
  <cp:lastModifiedBy>Collins, Price A:(GenCo-Nuc)</cp:lastModifiedBy>
  <cp:revision>25</cp:revision>
  <dcterms:created xsi:type="dcterms:W3CDTF">2013-02-19T16:31:28Z</dcterms:created>
  <dcterms:modified xsi:type="dcterms:W3CDTF">2016-12-13T19:28:13Z</dcterms:modified>
</cp:coreProperties>
</file>