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1"/>
  </p:sldMasterIdLst>
  <p:notesMasterIdLst>
    <p:notesMasterId r:id="rId41"/>
  </p:notesMasterIdLst>
  <p:sldIdLst>
    <p:sldId id="275" r:id="rId2"/>
    <p:sldId id="276" r:id="rId3"/>
    <p:sldId id="277" r:id="rId4"/>
    <p:sldId id="278" r:id="rId5"/>
    <p:sldId id="279" r:id="rId6"/>
    <p:sldId id="283" r:id="rId7"/>
    <p:sldId id="284" r:id="rId8"/>
    <p:sldId id="313" r:id="rId9"/>
    <p:sldId id="314" r:id="rId10"/>
    <p:sldId id="281" r:id="rId11"/>
    <p:sldId id="288" r:id="rId12"/>
    <p:sldId id="311" r:id="rId13"/>
    <p:sldId id="309" r:id="rId14"/>
    <p:sldId id="318" r:id="rId15"/>
    <p:sldId id="315" r:id="rId16"/>
    <p:sldId id="285" r:id="rId17"/>
    <p:sldId id="286" r:id="rId18"/>
    <p:sldId id="310" r:id="rId19"/>
    <p:sldId id="316" r:id="rId20"/>
    <p:sldId id="317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BE1E2D"/>
    <a:srgbClr val="396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243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4AA2B-7509-4E07-9B0A-AE9C23CEAFBC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7E16D-6E3B-47F4-8A18-42E1AB8EC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8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01DC1B3C-A892-4D4E-8110-6300E8C39E9B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73B92B2E-97EC-4688-952F-61236261DE69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D7FE6D-04F5-4F76-BED0-5940CAB31F35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9C2313F5-7239-4DF4-A3E8-06B9B2F9C78E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F7A20DB8-DBB7-479C-9B01-834A53C312EB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078CAB-8A7A-4A1F-B314-5007592E18C5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1728FD-0AF1-4878-904B-4CA95238FC41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83509B92-9EC9-4634-B252-73462021FEF1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21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2C74A1AB-B125-4565-B1A2-076EE76A3CE9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B6639A8F-C0B8-495F-B00C-8C1637EE4A43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3FC53F6F-B3CF-4EC7-8730-C73381095483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B2E96860-F6DD-4B9A-8762-B7CF2FCF07B6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270A5CDB-908B-4271-9F6A-931988BD724F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721FB2E0-DEF1-45E9-B109-96625F0777DE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26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0F08F0C5-93C1-4D65-BD18-158C1042B90D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27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B1791A93-B900-4AA8-9C2A-583A369D5E59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28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56AA696E-9C10-4F02-BEE3-042966347587}" type="slidenum">
              <a:rPr lang="en-US" sz="1000" b="0">
                <a:solidFill>
                  <a:schemeClr val="tx1"/>
                </a:solidFill>
                <a:latin typeface="Arial" charset="0"/>
              </a:rPr>
              <a:pPr/>
              <a:t>29</a:t>
            </a:fld>
            <a:endParaRPr lang="en-US" sz="1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6FD5C6B6-9714-40E7-917A-5480B18BB8EF}" type="slidenum">
              <a:rPr lang="en-US" sz="1000" b="0">
                <a:solidFill>
                  <a:schemeClr val="tx1"/>
                </a:solidFill>
                <a:latin typeface="Arial" charset="0"/>
              </a:rPr>
              <a:pPr/>
              <a:t>30</a:t>
            </a:fld>
            <a:endParaRPr lang="en-US" sz="1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901471CA-814D-4C64-AA3C-30CB0389488F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31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76DDE09F-0364-445E-94A7-D05FF436E9CD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32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3185A152-E2AE-4AE7-B47D-0857DF39B60F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33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630E1D8F-E941-4723-AE51-94B95F782A86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34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9FE3EB3A-F984-489D-9684-553EEECFDA10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6F3B328D-6BA6-4728-91C9-409835B6064A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35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4E41C1D6-87D8-4EC3-B020-36B90A67EE39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36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B86458B4-537B-4300-B7D0-BD2F8BCE1ABD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37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D385050B-F242-47B3-A844-19C3C6ABCB2C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38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6DB1B489-FC48-4C38-A59A-4041B6CB3EAB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39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925D6E3A-ABBB-4A17-A57B-5C67732D6055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2DB98E19-C266-4E80-82B1-D2FBAB971C29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F5D968D5-A305-4DB3-A6F6-9F7F3D8E6307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AD5A996F-3BF1-4C89-8B13-3B9894BE8D97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6C1E53-7EA5-49F6-98B0-8918C93FAFFC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1pPr>
            <a:lvl2pPr marL="729057" indent="-280406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2pPr>
            <a:lvl3pPr marL="112162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3pPr>
            <a:lvl4pPr marL="1570276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4pPr>
            <a:lvl5pPr marL="2018927" indent="-224325" defTabSz="925341">
              <a:defRPr sz="4300" b="1">
                <a:solidFill>
                  <a:srgbClr val="000099"/>
                </a:solidFill>
                <a:latin typeface="Gill Sans MT" pitchFamily="34" charset="0"/>
              </a:defRPr>
            </a:lvl5pPr>
            <a:lvl6pPr marL="246757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6pPr>
            <a:lvl7pPr marL="2916227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7pPr>
            <a:lvl8pPr marL="336487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8pPr>
            <a:lvl9pPr marL="3813528" indent="-224325" algn="ctr" defTabSz="925341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589E28C8-732F-4380-B3B4-E98964AEF260}" type="slidenum"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pPr/>
              <a:t>10</a:t>
            </a:fld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13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61372"/>
            <a:ext cx="6400800" cy="1263869"/>
          </a:xfrm>
        </p:spPr>
        <p:txBody>
          <a:bodyPr/>
          <a:lstStyle>
            <a:lvl1pPr marL="0" indent="0" algn="ctr">
              <a:buNone/>
              <a:defRPr>
                <a:solidFill>
                  <a:srgbClr val="3966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D381-3D5F-0441-A394-A494153DC7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2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D381-3D5F-0441-A394-A494153DC7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602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D381-3D5F-0441-A394-A494153DC7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40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D381-3D5F-0441-A394-A494153DC7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81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D381-3D5F-0441-A394-A494153DC7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94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D381-3D5F-0441-A394-A494153DC7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6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D381-3D5F-0441-A394-A494153DC7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87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D381-3D5F-0441-A394-A494153DC7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99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D381-3D5F-0441-A394-A494153DC7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98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D381-3D5F-0441-A394-A494153DC7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28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D381-3D5F-0441-A394-A494153DC7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16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79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D381-3D5F-0441-A394-A494153DC7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958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NEI black 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0" y="5975034"/>
            <a:ext cx="899072" cy="90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1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E1E2D"/>
        </a:buClr>
        <a:buFont typeface="Arial"/>
        <a:buChar char="•"/>
        <a:defRPr sz="3200" kern="1200">
          <a:solidFill>
            <a:srgbClr val="39667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E1E2D"/>
        </a:buClr>
        <a:buFont typeface="Lucida Grande"/>
        <a:buChar char="-"/>
        <a:defRPr sz="2800" kern="1200">
          <a:solidFill>
            <a:srgbClr val="39667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E1E2D"/>
        </a:buClr>
        <a:buFont typeface="Arial"/>
        <a:buChar char="•"/>
        <a:defRPr sz="2400" kern="1200">
          <a:solidFill>
            <a:srgbClr val="39667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BE1E2D"/>
        </a:buClr>
        <a:buFont typeface="Arial"/>
        <a:buChar char="•"/>
        <a:defRPr sz="2000" kern="1200">
          <a:solidFill>
            <a:srgbClr val="39667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BE1E2D"/>
        </a:buClr>
        <a:buFont typeface="Arial"/>
        <a:buChar char="•"/>
        <a:defRPr sz="2000" kern="1200">
          <a:solidFill>
            <a:srgbClr val="39667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00288" y="3736975"/>
            <a:ext cx="45878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320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Nuclear Energy </a:t>
            </a:r>
            <a:br>
              <a:rPr lang="en-US" smtClean="0"/>
            </a:br>
            <a:r>
              <a:rPr lang="en-US" smtClean="0"/>
              <a:t>Fundamentals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Everett Redmond</a:t>
            </a:r>
            <a:br>
              <a:rPr lang="en-US" sz="2000" smtClean="0"/>
            </a:br>
            <a:r>
              <a:rPr lang="en-US" sz="2000" smtClean="0"/>
              <a:t>202-739-8122</a:t>
            </a:r>
            <a:br>
              <a:rPr lang="en-US" sz="2000" smtClean="0"/>
            </a:br>
            <a:r>
              <a:rPr lang="en-US" sz="2000" smtClean="0"/>
              <a:t>elr@nei.org</a:t>
            </a:r>
            <a:endParaRPr 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76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17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5547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Nuclear Fuel - Uranium</a:t>
            </a:r>
          </a:p>
        </p:txBody>
      </p:sp>
      <p:sp>
        <p:nvSpPr>
          <p:cNvPr id="10255" name="Rectangle 5"/>
          <p:cNvSpPr>
            <a:spLocks noChangeArrowheads="1"/>
          </p:cNvSpPr>
          <p:nvPr/>
        </p:nvSpPr>
        <p:spPr bwMode="auto">
          <a:xfrm>
            <a:off x="457200" y="4260365"/>
            <a:ext cx="1362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400" b="1" dirty="0">
                <a:solidFill>
                  <a:srgbClr val="17375E"/>
                </a:solidFill>
              </a:rPr>
              <a:t>Electrons</a:t>
            </a:r>
            <a:endParaRPr lang="en-US" sz="2400" b="1" dirty="0">
              <a:solidFill>
                <a:srgbClr val="17375E"/>
              </a:solidFill>
              <a:latin typeface="Arial" charset="0"/>
            </a:endParaRPr>
          </a:p>
        </p:txBody>
      </p:sp>
      <p:sp>
        <p:nvSpPr>
          <p:cNvPr id="10256" name="Line 12"/>
          <p:cNvSpPr>
            <a:spLocks noChangeShapeType="1"/>
          </p:cNvSpPr>
          <p:nvPr/>
        </p:nvSpPr>
        <p:spPr bwMode="auto">
          <a:xfrm flipV="1">
            <a:off x="1087580" y="3736181"/>
            <a:ext cx="1204357" cy="524184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17375E"/>
              </a:solidFill>
            </a:endParaRPr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6857999" y="3505200"/>
            <a:ext cx="134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rgbClr val="17375E"/>
                </a:solidFill>
              </a:rPr>
              <a:t>Neutrons</a:t>
            </a:r>
            <a:endParaRPr lang="en-US" sz="2400">
              <a:solidFill>
                <a:srgbClr val="17375E"/>
              </a:solidFill>
              <a:latin typeface="Arial" charset="0"/>
            </a:endParaRPr>
          </a:p>
        </p:txBody>
      </p:sp>
      <p:sp>
        <p:nvSpPr>
          <p:cNvPr id="10254" name="Line 18"/>
          <p:cNvSpPr>
            <a:spLocks noChangeShapeType="1"/>
          </p:cNvSpPr>
          <p:nvPr/>
        </p:nvSpPr>
        <p:spPr bwMode="auto">
          <a:xfrm flipH="1">
            <a:off x="5557652" y="3886199"/>
            <a:ext cx="1376547" cy="530431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17375E"/>
              </a:solidFill>
            </a:endParaRPr>
          </a:p>
        </p:txBody>
      </p:sp>
      <p:sp>
        <p:nvSpPr>
          <p:cNvPr id="10251" name="Rectangle 19"/>
          <p:cNvSpPr>
            <a:spLocks noChangeArrowheads="1"/>
          </p:cNvSpPr>
          <p:nvPr/>
        </p:nvSpPr>
        <p:spPr bwMode="auto">
          <a:xfrm>
            <a:off x="6934200" y="4343400"/>
            <a:ext cx="1152525" cy="461963"/>
          </a:xfrm>
          <a:prstGeom prst="rect">
            <a:avLst/>
          </a:prstGeom>
          <a:noFill/>
          <a:ln w="9525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rgbClr val="17375E"/>
                </a:solidFill>
              </a:rPr>
              <a:t>Protons</a:t>
            </a:r>
            <a:endParaRPr lang="en-US" sz="2400">
              <a:solidFill>
                <a:srgbClr val="17375E"/>
              </a:solidFill>
              <a:latin typeface="Arial" charset="0"/>
            </a:endParaRPr>
          </a:p>
        </p:txBody>
      </p:sp>
      <p:sp>
        <p:nvSpPr>
          <p:cNvPr id="10252" name="Line 20"/>
          <p:cNvSpPr>
            <a:spLocks noChangeShapeType="1"/>
          </p:cNvSpPr>
          <p:nvPr/>
        </p:nvSpPr>
        <p:spPr bwMode="auto">
          <a:xfrm flipH="1">
            <a:off x="6044539" y="4574382"/>
            <a:ext cx="889659" cy="230982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17375E"/>
              </a:solidFill>
            </a:endParaRPr>
          </a:p>
        </p:txBody>
      </p:sp>
      <p:sp>
        <p:nvSpPr>
          <p:cNvPr id="10249" name="Rectangle 15"/>
          <p:cNvSpPr>
            <a:spLocks noChangeArrowheads="1"/>
          </p:cNvSpPr>
          <p:nvPr/>
        </p:nvSpPr>
        <p:spPr bwMode="auto">
          <a:xfrm>
            <a:off x="4527561" y="3581400"/>
            <a:ext cx="1711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600" b="1" dirty="0">
                <a:solidFill>
                  <a:srgbClr val="17375E"/>
                </a:solidFill>
              </a:rPr>
              <a:t>Nucleus</a:t>
            </a:r>
            <a:endParaRPr lang="en-US" sz="3200" b="1" dirty="0">
              <a:solidFill>
                <a:srgbClr val="17375E"/>
              </a:solidFill>
              <a:latin typeface="Gill Sans Ultra Bold" pitchFamily="34" charset="0"/>
            </a:endParaRPr>
          </a:p>
        </p:txBody>
      </p:sp>
      <p:sp>
        <p:nvSpPr>
          <p:cNvPr id="10250" name="AutoShape 23"/>
          <p:cNvSpPr>
            <a:spLocks noChangeArrowheads="1"/>
          </p:cNvSpPr>
          <p:nvPr/>
        </p:nvSpPr>
        <p:spPr bwMode="auto">
          <a:xfrm rot="2539644">
            <a:off x="2698761" y="3810000"/>
            <a:ext cx="1828800" cy="1143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90 h 21600"/>
              <a:gd name="T14" fmla="*/ 18000 w 21600"/>
              <a:gd name="T15" fmla="*/ 158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861" y="0"/>
                </a:moveTo>
                <a:lnTo>
                  <a:pt x="13861" y="5779"/>
                </a:lnTo>
                <a:lnTo>
                  <a:pt x="3375" y="5779"/>
                </a:lnTo>
                <a:lnTo>
                  <a:pt x="3375" y="15821"/>
                </a:lnTo>
                <a:lnTo>
                  <a:pt x="13861" y="15821"/>
                </a:lnTo>
                <a:lnTo>
                  <a:pt x="1386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79"/>
                </a:moveTo>
                <a:lnTo>
                  <a:pt x="1350" y="15821"/>
                </a:lnTo>
                <a:lnTo>
                  <a:pt x="2700" y="15821"/>
                </a:lnTo>
                <a:lnTo>
                  <a:pt x="2700" y="5779"/>
                </a:lnTo>
                <a:close/>
              </a:path>
              <a:path w="21600" h="21600">
                <a:moveTo>
                  <a:pt x="0" y="5779"/>
                </a:moveTo>
                <a:lnTo>
                  <a:pt x="0" y="15821"/>
                </a:lnTo>
                <a:lnTo>
                  <a:pt x="675" y="15821"/>
                </a:lnTo>
                <a:lnTo>
                  <a:pt x="675" y="5779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50359" y="848445"/>
            <a:ext cx="3068650" cy="3473153"/>
            <a:chOff x="649317" y="943478"/>
            <a:chExt cx="3068650" cy="34731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17" y="943478"/>
              <a:ext cx="3068650" cy="347315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263" y="2170132"/>
              <a:ext cx="980757" cy="980757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31" y="4220087"/>
            <a:ext cx="2246912" cy="2246912"/>
          </a:xfrm>
          <a:prstGeom prst="rect">
            <a:avLst/>
          </a:prstGeom>
        </p:spPr>
      </p:pic>
      <p:sp>
        <p:nvSpPr>
          <p:cNvPr id="23" name="Content Placeholder 7"/>
          <p:cNvSpPr txBox="1">
            <a:spLocks/>
          </p:cNvSpPr>
          <p:nvPr/>
        </p:nvSpPr>
        <p:spPr>
          <a:xfrm>
            <a:off x="4674015" y="1278547"/>
            <a:ext cx="4070361" cy="1905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BE1E2D"/>
              </a:buClr>
              <a:buFont typeface="Arial"/>
              <a:buChar char="•"/>
              <a:defRPr sz="3200" kern="1200">
                <a:solidFill>
                  <a:srgbClr val="3966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BE1E2D"/>
              </a:buClr>
              <a:buFont typeface="Lucida Grande"/>
              <a:buChar char="-"/>
              <a:defRPr sz="2800" kern="1200">
                <a:solidFill>
                  <a:srgbClr val="3966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E1E2D"/>
              </a:buClr>
              <a:buFont typeface="Arial"/>
              <a:buChar char="•"/>
              <a:defRPr sz="2400" kern="1200">
                <a:solidFill>
                  <a:srgbClr val="3966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E1E2D"/>
              </a:buClr>
              <a:buFont typeface="Arial"/>
              <a:buChar char="•"/>
              <a:defRPr sz="2000" kern="1200">
                <a:solidFill>
                  <a:srgbClr val="3966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BE1E2D"/>
              </a:buClr>
              <a:buFont typeface="Arial"/>
              <a:buChar char="•"/>
              <a:defRPr sz="2000" kern="1200">
                <a:solidFill>
                  <a:srgbClr val="3966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Natural Uranium</a:t>
            </a:r>
          </a:p>
          <a:p>
            <a:pPr lvl="1"/>
            <a:r>
              <a:rPr lang="en-US" b="1" dirty="0"/>
              <a:t>0.7</a:t>
            </a:r>
            <a:r>
              <a:rPr lang="en-US" b="1" dirty="0" smtClean="0"/>
              <a:t>% Uranium-235</a:t>
            </a:r>
          </a:p>
          <a:p>
            <a:pPr lvl="1"/>
            <a:r>
              <a:rPr lang="en-US" b="1" dirty="0"/>
              <a:t>99.3</a:t>
            </a:r>
            <a:r>
              <a:rPr lang="en-US" b="1" dirty="0" smtClean="0"/>
              <a:t>% Uranium-238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24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Enrichment</a:t>
            </a:r>
          </a:p>
        </p:txBody>
      </p:sp>
      <p:pic>
        <p:nvPicPr>
          <p:cNvPr id="16387" name="Picture 2" descr="Centrifuges in Urenco enrichment pla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" b="10246"/>
          <a:stretch/>
        </p:blipFill>
        <p:spPr bwMode="auto">
          <a:xfrm>
            <a:off x="220436" y="1333500"/>
            <a:ext cx="5218463" cy="366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311" y="5137809"/>
            <a:ext cx="53244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7375E"/>
                </a:solidFill>
              </a:rPr>
              <a:t>B</a:t>
            </a:r>
            <a:r>
              <a:rPr lang="en-US" b="1" dirty="0" smtClean="0">
                <a:solidFill>
                  <a:srgbClr val="17375E"/>
                </a:solidFill>
              </a:rPr>
              <a:t>ank of centrifuges at a URENCO plant</a:t>
            </a:r>
            <a:endParaRPr lang="en-US" b="1" dirty="0">
              <a:solidFill>
                <a:srgbClr val="17375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86" y="1333499"/>
            <a:ext cx="3414940" cy="36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8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39" y="904047"/>
            <a:ext cx="7594270" cy="5290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Nuclear Fission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3512" y="2832864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62743" y="2248993"/>
            <a:ext cx="9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51465" y="1018351"/>
            <a:ext cx="16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Fission Products</a:t>
            </a:r>
          </a:p>
        </p:txBody>
      </p:sp>
    </p:spTree>
    <p:extLst>
      <p:ext uri="{BB962C8B-B14F-4D97-AF65-F5344CB8AC3E}">
        <p14:creationId xmlns:p14="http://schemas.microsoft.com/office/powerpoint/2010/main" val="40083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14350" y="948844"/>
            <a:ext cx="8172450" cy="5110163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162675" y="2153757"/>
            <a:ext cx="1866900" cy="1695450"/>
            <a:chOff x="6305550" y="1685925"/>
            <a:chExt cx="1866900" cy="1695450"/>
          </a:xfrm>
        </p:grpSpPr>
        <p:sp>
          <p:nvSpPr>
            <p:cNvPr id="18" name="Oval 17"/>
            <p:cNvSpPr/>
            <p:nvPr/>
          </p:nvSpPr>
          <p:spPr>
            <a:xfrm>
              <a:off x="7210425" y="2333625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543800" y="2514600"/>
              <a:ext cx="552450" cy="552450"/>
            </a:xfrm>
            <a:prstGeom prst="ellipse">
              <a:avLst/>
            </a:prstGeom>
            <a:solidFill>
              <a:srgbClr val="C0000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315200" y="2724150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038975" y="2828925"/>
              <a:ext cx="552450" cy="552450"/>
            </a:xfrm>
            <a:prstGeom prst="ellipse">
              <a:avLst/>
            </a:prstGeom>
            <a:solidFill>
              <a:srgbClr val="C0000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496175" y="1895475"/>
              <a:ext cx="552450" cy="552450"/>
            </a:xfrm>
            <a:prstGeom prst="ellipse">
              <a:avLst/>
            </a:prstGeom>
            <a:solidFill>
              <a:srgbClr val="C0000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20000" y="2162175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686550" y="2266950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305550" y="2438400"/>
              <a:ext cx="552450" cy="552450"/>
            </a:xfrm>
            <a:prstGeom prst="ellipse">
              <a:avLst/>
            </a:prstGeom>
            <a:solidFill>
              <a:srgbClr val="C0000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724650" y="1685925"/>
              <a:ext cx="552450" cy="552450"/>
            </a:xfrm>
            <a:prstGeom prst="ellipse">
              <a:avLst/>
            </a:prstGeom>
            <a:solidFill>
              <a:srgbClr val="C0000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153275" y="1685925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410325" y="1981200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581775" y="2724150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162800" y="2057400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810375" y="2524125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791325" y="2028825"/>
              <a:ext cx="552450" cy="552450"/>
            </a:xfrm>
            <a:prstGeom prst="ellipse">
              <a:avLst/>
            </a:prstGeom>
            <a:solidFill>
              <a:srgbClr val="C0000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1428750" y="2801457"/>
            <a:ext cx="552450" cy="552450"/>
          </a:xfrm>
          <a:prstGeom prst="ellipse">
            <a:avLst/>
          </a:prstGeom>
          <a:solidFill>
            <a:schemeClr val="accent2">
              <a:lumMod val="5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flat" dir="t"/>
          </a:scene3d>
          <a:sp3d prstMaterial="flat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428750" y="2810982"/>
            <a:ext cx="552450" cy="552450"/>
          </a:xfrm>
          <a:prstGeom prst="ellipse">
            <a:avLst/>
          </a:prstGeom>
          <a:solidFill>
            <a:schemeClr val="accent2">
              <a:lumMod val="5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flat" dir="t"/>
          </a:scene3d>
          <a:sp3d prstMaterial="flat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6162675" y="2639532"/>
            <a:ext cx="1866900" cy="1219200"/>
            <a:chOff x="1847850" y="4214812"/>
            <a:chExt cx="1866900" cy="1219200"/>
          </a:xfrm>
        </p:grpSpPr>
        <p:sp>
          <p:nvSpPr>
            <p:cNvPr id="36" name="Oval 35"/>
            <p:cNvSpPr/>
            <p:nvPr/>
          </p:nvSpPr>
          <p:spPr>
            <a:xfrm>
              <a:off x="2752725" y="4386262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086100" y="4567237"/>
              <a:ext cx="552450" cy="552450"/>
            </a:xfrm>
            <a:prstGeom prst="ellipse">
              <a:avLst/>
            </a:prstGeom>
            <a:solidFill>
              <a:srgbClr val="C0000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857500" y="4776787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581275" y="4881562"/>
              <a:ext cx="552450" cy="552450"/>
            </a:xfrm>
            <a:prstGeom prst="ellipse">
              <a:avLst/>
            </a:prstGeom>
            <a:solidFill>
              <a:srgbClr val="C0000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162300" y="4214812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228850" y="4319587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847850" y="4491037"/>
              <a:ext cx="552450" cy="552450"/>
            </a:xfrm>
            <a:prstGeom prst="ellipse">
              <a:avLst/>
            </a:prstGeom>
            <a:solidFill>
              <a:srgbClr val="C0000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124075" y="4776787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352675" y="4576762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67450" y="2144232"/>
            <a:ext cx="1638300" cy="923925"/>
            <a:chOff x="1952625" y="3738562"/>
            <a:chExt cx="1638300" cy="923925"/>
          </a:xfrm>
        </p:grpSpPr>
        <p:sp>
          <p:nvSpPr>
            <p:cNvPr id="40" name="Oval 39"/>
            <p:cNvSpPr/>
            <p:nvPr/>
          </p:nvSpPr>
          <p:spPr>
            <a:xfrm>
              <a:off x="3038475" y="3948112"/>
              <a:ext cx="552450" cy="552450"/>
            </a:xfrm>
            <a:prstGeom prst="ellipse">
              <a:avLst/>
            </a:prstGeom>
            <a:solidFill>
              <a:srgbClr val="C0000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266950" y="3738562"/>
              <a:ext cx="552450" cy="552450"/>
            </a:xfrm>
            <a:prstGeom prst="ellipse">
              <a:avLst/>
            </a:prstGeom>
            <a:solidFill>
              <a:srgbClr val="C0000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695575" y="3738562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952625" y="4033837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705100" y="4110037"/>
              <a:ext cx="552450" cy="55245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333625" y="4081462"/>
              <a:ext cx="552450" cy="552450"/>
            </a:xfrm>
            <a:prstGeom prst="ellipse">
              <a:avLst/>
            </a:prstGeom>
            <a:solidFill>
              <a:srgbClr val="C00000"/>
            </a:solidFill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flat" dir="t"/>
            </a:scene3d>
            <a:sp3d prstMaterial="flat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itle 5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Moderator Present – Fission Occurs</a:t>
            </a:r>
            <a:endParaRPr lang="en-US" dirty="0"/>
          </a:p>
        </p:txBody>
      </p:sp>
      <p:sp>
        <p:nvSpPr>
          <p:cNvPr id="55" name="Title 53"/>
          <p:cNvSpPr txBox="1">
            <a:spLocks/>
          </p:cNvSpPr>
          <p:nvPr/>
        </p:nvSpPr>
        <p:spPr>
          <a:xfrm>
            <a:off x="44656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Moderator Lost – Fission Does Not 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5834 -0.1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4 -0.15 L 0.37292 0.0833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92 0.08333 L 0.5687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875 4.44444E-6 L 0.74167 0.1055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527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25 L -0.10417 0.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625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6251 -0.1729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6323 0.0166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15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0" grpId="0" animBg="1"/>
      <p:bldP spid="30" grpId="2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54" grpId="0"/>
      <p:bldP spid="54" grpId="1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Plutonium Creation in Reactors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27" y="1417638"/>
            <a:ext cx="4663787" cy="47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Difference in Nuclear Fuel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454799"/>
              </p:ext>
            </p:extLst>
          </p:nvPr>
        </p:nvGraphicFramePr>
        <p:xfrm>
          <a:off x="1143000" y="1752600"/>
          <a:ext cx="6705600" cy="3383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35200"/>
                <a:gridCol w="2235200"/>
                <a:gridCol w="2235200"/>
              </a:tblGrid>
              <a:tr h="57906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17375E"/>
                          </a:solidFill>
                        </a:rPr>
                        <a:t>Isotope</a:t>
                      </a:r>
                      <a:endParaRPr lang="en-US" sz="3200" dirty="0">
                        <a:solidFill>
                          <a:srgbClr val="17375E"/>
                        </a:solidFill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17375E"/>
                          </a:solidFill>
                        </a:rPr>
                        <a:t>Fresh Fuel</a:t>
                      </a:r>
                      <a:endParaRPr lang="en-US" sz="3200" dirty="0">
                        <a:solidFill>
                          <a:srgbClr val="17375E"/>
                        </a:solidFill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17375E"/>
                          </a:solidFill>
                        </a:rPr>
                        <a:t>Used Fuel</a:t>
                      </a:r>
                      <a:endParaRPr lang="en-US" sz="3200" dirty="0">
                        <a:solidFill>
                          <a:srgbClr val="17375E"/>
                        </a:solidFill>
                      </a:endParaRPr>
                    </a:p>
                  </a:txBody>
                  <a:tcPr marT="45704" marB="45704"/>
                </a:tc>
              </a:tr>
              <a:tr h="57906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17375E"/>
                          </a:solidFill>
                        </a:rPr>
                        <a:t>U-238</a:t>
                      </a:r>
                      <a:endParaRPr lang="en-US" sz="3200" dirty="0">
                        <a:solidFill>
                          <a:srgbClr val="17375E"/>
                        </a:solidFill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17375E"/>
                          </a:solidFill>
                        </a:rPr>
                        <a:t>96%</a:t>
                      </a:r>
                      <a:endParaRPr lang="en-US" sz="3200" dirty="0">
                        <a:solidFill>
                          <a:srgbClr val="17375E"/>
                        </a:solidFill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17375E"/>
                          </a:solidFill>
                        </a:rPr>
                        <a:t>93%</a:t>
                      </a:r>
                      <a:endParaRPr lang="en-US" sz="3200" dirty="0">
                        <a:solidFill>
                          <a:srgbClr val="17375E"/>
                        </a:solidFill>
                      </a:endParaRPr>
                    </a:p>
                  </a:txBody>
                  <a:tcPr marT="45704" marB="45704"/>
                </a:tc>
              </a:tr>
              <a:tr h="57906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17375E"/>
                          </a:solidFill>
                        </a:rPr>
                        <a:t>U-235</a:t>
                      </a:r>
                      <a:endParaRPr lang="en-US" sz="3200" dirty="0">
                        <a:solidFill>
                          <a:srgbClr val="17375E"/>
                        </a:solidFill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17375E"/>
                          </a:solidFill>
                        </a:rPr>
                        <a:t>4%</a:t>
                      </a:r>
                      <a:endParaRPr lang="en-US" sz="3200" dirty="0">
                        <a:solidFill>
                          <a:srgbClr val="17375E"/>
                        </a:solidFill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17375E"/>
                          </a:solidFill>
                        </a:rPr>
                        <a:t>1%</a:t>
                      </a:r>
                      <a:endParaRPr lang="en-US" sz="3200" dirty="0">
                        <a:solidFill>
                          <a:srgbClr val="17375E"/>
                        </a:solidFill>
                      </a:endParaRPr>
                    </a:p>
                  </a:txBody>
                  <a:tcPr marT="45704" marB="45704"/>
                </a:tc>
              </a:tr>
              <a:tr h="106671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17375E"/>
                          </a:solidFill>
                        </a:rPr>
                        <a:t>Fission Products</a:t>
                      </a:r>
                      <a:endParaRPr lang="en-US" sz="3200" dirty="0">
                        <a:solidFill>
                          <a:srgbClr val="17375E"/>
                        </a:solidFill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17375E"/>
                          </a:solidFill>
                        </a:rPr>
                        <a:t>0%</a:t>
                      </a:r>
                      <a:endParaRPr lang="en-US" sz="3200" dirty="0">
                        <a:solidFill>
                          <a:srgbClr val="17375E"/>
                        </a:solidFill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17375E"/>
                          </a:solidFill>
                        </a:rPr>
                        <a:t>5%</a:t>
                      </a:r>
                      <a:endParaRPr lang="en-US" sz="3200" dirty="0">
                        <a:solidFill>
                          <a:srgbClr val="17375E"/>
                        </a:solidFill>
                      </a:endParaRPr>
                    </a:p>
                  </a:txBody>
                  <a:tcPr marT="45704" marB="45704"/>
                </a:tc>
              </a:tr>
              <a:tr h="57906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17375E"/>
                          </a:solidFill>
                        </a:rPr>
                        <a:t>Plutonium</a:t>
                      </a:r>
                      <a:endParaRPr lang="en-US" sz="3200" dirty="0">
                        <a:solidFill>
                          <a:srgbClr val="17375E"/>
                        </a:solidFill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17375E"/>
                          </a:solidFill>
                        </a:rPr>
                        <a:t>0%</a:t>
                      </a:r>
                      <a:endParaRPr lang="en-US" sz="3200" dirty="0">
                        <a:solidFill>
                          <a:srgbClr val="17375E"/>
                        </a:solidFill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17375E"/>
                          </a:solidFill>
                        </a:rPr>
                        <a:t>1%</a:t>
                      </a:r>
                      <a:endParaRPr lang="en-US" sz="3200" dirty="0">
                        <a:solidFill>
                          <a:srgbClr val="17375E"/>
                        </a:solidFill>
                      </a:endParaRPr>
                    </a:p>
                  </a:txBody>
                  <a:tcPr marT="45704" marB="45704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886200" y="28956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0" y="28956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0" y="45720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51" name="TextBox 11"/>
          <p:cNvSpPr txBox="1">
            <a:spLocks noChangeArrowheads="1"/>
          </p:cNvSpPr>
          <p:nvPr/>
        </p:nvSpPr>
        <p:spPr bwMode="auto">
          <a:xfrm>
            <a:off x="1371600" y="5715000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17375E"/>
                </a:solidFill>
              </a:rPr>
              <a:t>Minor actinides neglected in this table</a:t>
            </a:r>
          </a:p>
        </p:txBody>
      </p:sp>
    </p:spTree>
    <p:extLst>
      <p:ext uri="{BB962C8B-B14F-4D97-AF65-F5344CB8AC3E}">
        <p14:creationId xmlns:p14="http://schemas.microsoft.com/office/powerpoint/2010/main" val="11904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PWR Reactor Fuel/Control Rods</a:t>
            </a:r>
          </a:p>
        </p:txBody>
      </p:sp>
      <p:pic>
        <p:nvPicPr>
          <p:cNvPr id="14339" name="Picture 3" descr="assembly, rod, pel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18859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4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BWR Reactor Fuel/Control Rods</a:t>
            </a:r>
          </a:p>
        </p:txBody>
      </p:sp>
      <p:pic>
        <p:nvPicPr>
          <p:cNvPr id="2052" name="Picture 2" descr="http://www.ansys.com/staticassets/ANSYS/staticassets/industry/academic/academia%20in%20action%20U-Texas-Austi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616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:\WUSDOC\OSU\NE569\BWR\contro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76400"/>
            <a:ext cx="7445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140171"/>
              </p:ext>
            </p:extLst>
          </p:nvPr>
        </p:nvGraphicFramePr>
        <p:xfrm>
          <a:off x="3200400" y="1752600"/>
          <a:ext cx="38830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7" imgW="1828673" imgH="2169226" progId="Word.Document.8">
                  <p:embed/>
                </p:oleObj>
              </mc:Choice>
              <mc:Fallback>
                <p:oleObj name="Document" r:id="rId7" imgW="1828673" imgH="216922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 l="-10051" t="-8455" r="-10051" b="-8455"/>
                      <a:stretch>
                        <a:fillRect/>
                      </a:stretch>
                    </p:blipFill>
                    <p:spPr bwMode="auto">
                      <a:xfrm>
                        <a:off x="3200400" y="1752600"/>
                        <a:ext cx="3883025" cy="449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6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04233" y="1584251"/>
            <a:ext cx="5066418" cy="27141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42" y="274638"/>
            <a:ext cx="8229600" cy="1143000"/>
          </a:xfrm>
        </p:spPr>
        <p:txBody>
          <a:bodyPr/>
          <a:lstStyle/>
          <a:p>
            <a:r>
              <a:rPr lang="en-US" dirty="0" smtClean="0"/>
              <a:t>Reactor Startup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328530" y="1584247"/>
            <a:ext cx="4327450" cy="2714123"/>
            <a:chOff x="2328530" y="1584247"/>
            <a:chExt cx="4327450" cy="271412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2" name="Can 21"/>
            <p:cNvSpPr/>
            <p:nvPr/>
          </p:nvSpPr>
          <p:spPr>
            <a:xfrm>
              <a:off x="2328530" y="1584251"/>
              <a:ext cx="138223" cy="2714119"/>
            </a:xfrm>
            <a:prstGeom prst="ca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n 22"/>
            <p:cNvSpPr/>
            <p:nvPr/>
          </p:nvSpPr>
          <p:spPr>
            <a:xfrm>
              <a:off x="3154322" y="1584249"/>
              <a:ext cx="138223" cy="2714119"/>
            </a:xfrm>
            <a:prstGeom prst="ca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n 23"/>
            <p:cNvSpPr/>
            <p:nvPr/>
          </p:nvSpPr>
          <p:spPr>
            <a:xfrm>
              <a:off x="4027964" y="1584247"/>
              <a:ext cx="138223" cy="2714119"/>
            </a:xfrm>
            <a:prstGeom prst="ca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n 24"/>
            <p:cNvSpPr/>
            <p:nvPr/>
          </p:nvSpPr>
          <p:spPr>
            <a:xfrm>
              <a:off x="5730948" y="1584251"/>
              <a:ext cx="138223" cy="2714119"/>
            </a:xfrm>
            <a:prstGeom prst="ca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4848432" y="1584248"/>
              <a:ext cx="138223" cy="2714119"/>
            </a:xfrm>
            <a:prstGeom prst="ca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6517757" y="1584251"/>
              <a:ext cx="138223" cy="2714119"/>
            </a:xfrm>
            <a:prstGeom prst="ca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208322" y="3800104"/>
            <a:ext cx="1546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Control Rods</a:t>
            </a:r>
            <a:endParaRPr lang="en-US" sz="2000" b="1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655980" y="3870443"/>
            <a:ext cx="552342" cy="116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2264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Reactor Shutdown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264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Reactor Power Increase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62665" y="1907055"/>
            <a:ext cx="106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Reactor </a:t>
            </a:r>
          </a:p>
          <a:p>
            <a:r>
              <a:rPr lang="en-US" sz="2000" b="1" dirty="0" smtClean="0"/>
              <a:t>Core</a:t>
            </a:r>
            <a:endParaRPr lang="en-US" sz="20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891507" y="2144070"/>
            <a:ext cx="552342" cy="116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0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2858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.55556E-7 0.12916 L 5.55556E-7 0.28587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12916 L 5.55556E-7 0.2858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D5D"/>
                                      </p:to>
                                    </p:animClr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.55556E-7 0.12905 L 5.55556E-7 0.28584 " pathEditMode="relative" rAng="0" ptsTypes="AA">
                                      <p:cBhvr>
                                        <p:cTn id="26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60962E-6 L 5.55556E-7 0.12905 " pathEditMode="relative" rAng="0" ptsTypes="AA">
                                      <p:cBhvr>
                                        <p:cTn id="34" dur="5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5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mph" presetSubtype="2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Fuel Cycle</a:t>
            </a:r>
          </a:p>
        </p:txBody>
      </p:sp>
      <p:sp>
        <p:nvSpPr>
          <p:cNvPr id="12292" name="AutoShape 16"/>
          <p:cNvSpPr>
            <a:spLocks noChangeArrowheads="1"/>
          </p:cNvSpPr>
          <p:nvPr/>
        </p:nvSpPr>
        <p:spPr bwMode="auto">
          <a:xfrm>
            <a:off x="5602288" y="2447925"/>
            <a:ext cx="1422400" cy="469900"/>
          </a:xfrm>
          <a:prstGeom prst="rightArrow">
            <a:avLst>
              <a:gd name="adj1" fmla="val 50000"/>
              <a:gd name="adj2" fmla="val 75676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84200" y="3479800"/>
            <a:ext cx="1014413" cy="771525"/>
          </a:xfrm>
          <a:prstGeom prst="rect">
            <a:avLst/>
          </a:prstGeom>
          <a:gradFill rotWithShape="1">
            <a:gsLst>
              <a:gs pos="0">
                <a:srgbClr val="389893"/>
              </a:gs>
              <a:gs pos="100000">
                <a:srgbClr val="2B747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Ore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644650" y="3568700"/>
            <a:ext cx="377825" cy="517525"/>
          </a:xfrm>
          <a:prstGeom prst="rightArrow">
            <a:avLst>
              <a:gd name="adj1" fmla="val 49694"/>
              <a:gd name="adj2" fmla="val 47898"/>
            </a:avLst>
          </a:prstGeom>
          <a:gradFill rotWithShape="1">
            <a:gsLst>
              <a:gs pos="0">
                <a:schemeClr val="bg1"/>
              </a:gs>
              <a:gs pos="100000">
                <a:srgbClr val="FBBA19"/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073275" y="4668838"/>
            <a:ext cx="1014413" cy="771525"/>
          </a:xfrm>
          <a:prstGeom prst="rect">
            <a:avLst/>
          </a:prstGeom>
          <a:gradFill rotWithShape="1">
            <a:gsLst>
              <a:gs pos="0">
                <a:srgbClr val="389893"/>
              </a:gs>
              <a:gs pos="100000">
                <a:srgbClr val="2B747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Depleted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uranium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524250" y="3468688"/>
            <a:ext cx="1014413" cy="771525"/>
          </a:xfrm>
          <a:prstGeom prst="rect">
            <a:avLst/>
          </a:prstGeom>
          <a:gradFill rotWithShape="1">
            <a:gsLst>
              <a:gs pos="0">
                <a:srgbClr val="389893"/>
              </a:gs>
              <a:gs pos="100000">
                <a:srgbClr val="2B747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Fuel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 rot="5400000">
            <a:off x="3013869" y="3621882"/>
            <a:ext cx="584200" cy="360362"/>
          </a:xfrm>
          <a:prstGeom prst="upArrow">
            <a:avLst>
              <a:gd name="adj1" fmla="val 49676"/>
              <a:gd name="adj2" fmla="val 70907"/>
            </a:avLst>
          </a:prstGeom>
          <a:gradFill rotWithShape="1">
            <a:gsLst>
              <a:gs pos="0">
                <a:srgbClr val="FBBA19"/>
              </a:gs>
              <a:gs pos="100000">
                <a:schemeClr val="bg1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054225" y="3486150"/>
            <a:ext cx="1014413" cy="771525"/>
          </a:xfrm>
          <a:prstGeom prst="rect">
            <a:avLst/>
          </a:prstGeom>
          <a:gradFill rotWithShape="1">
            <a:gsLst>
              <a:gs pos="0">
                <a:srgbClr val="389893"/>
              </a:gs>
              <a:gs pos="100000">
                <a:srgbClr val="2B747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Enrich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10800000">
            <a:off x="2252663" y="4265613"/>
            <a:ext cx="584200" cy="360362"/>
          </a:xfrm>
          <a:prstGeom prst="upArrow">
            <a:avLst>
              <a:gd name="adj1" fmla="val 49676"/>
              <a:gd name="adj2" fmla="val 70907"/>
            </a:avLst>
          </a:prstGeom>
          <a:gradFill rotWithShape="1">
            <a:gsLst>
              <a:gs pos="0">
                <a:srgbClr val="FBBA19"/>
              </a:gs>
              <a:gs pos="100000">
                <a:schemeClr val="bg1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10800000" flipH="1" flipV="1">
            <a:off x="3884613" y="2703513"/>
            <a:ext cx="733425" cy="7223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639 h 21600"/>
              <a:gd name="T14" fmla="*/ 17948 w 21600"/>
              <a:gd name="T15" fmla="*/ 95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46" y="0"/>
                </a:lnTo>
                <a:lnTo>
                  <a:pt x="15146" y="2639"/>
                </a:lnTo>
                <a:lnTo>
                  <a:pt x="12427" y="2639"/>
                </a:lnTo>
                <a:cubicBezTo>
                  <a:pt x="5564" y="2639"/>
                  <a:pt x="0" y="6901"/>
                  <a:pt x="0" y="12158"/>
                </a:cubicBezTo>
                <a:lnTo>
                  <a:pt x="0" y="21600"/>
                </a:lnTo>
                <a:lnTo>
                  <a:pt x="7032" y="21600"/>
                </a:lnTo>
                <a:lnTo>
                  <a:pt x="7032" y="12158"/>
                </a:lnTo>
                <a:cubicBezTo>
                  <a:pt x="7032" y="10701"/>
                  <a:pt x="9447" y="9519"/>
                  <a:pt x="12427" y="9519"/>
                </a:cubicBezTo>
                <a:lnTo>
                  <a:pt x="15146" y="9519"/>
                </a:lnTo>
                <a:lnTo>
                  <a:pt x="1514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BBA19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4610100" y="2560638"/>
            <a:ext cx="1014413" cy="771525"/>
          </a:xfrm>
          <a:prstGeom prst="rect">
            <a:avLst/>
          </a:prstGeom>
          <a:gradFill rotWithShape="1">
            <a:gsLst>
              <a:gs pos="0">
                <a:srgbClr val="389893"/>
              </a:gs>
              <a:gs pos="100000">
                <a:srgbClr val="2B747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Power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Plant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5486400" y="3460750"/>
            <a:ext cx="1304925" cy="771525"/>
          </a:xfrm>
          <a:prstGeom prst="rect">
            <a:avLst/>
          </a:prstGeom>
          <a:gradFill rotWithShape="1">
            <a:gsLst>
              <a:gs pos="0">
                <a:srgbClr val="389893"/>
              </a:gs>
              <a:gs pos="100000">
                <a:srgbClr val="2B747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On-Site or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Consolidated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Storage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5400000" flipH="1" flipV="1">
            <a:off x="5747544" y="2620169"/>
            <a:ext cx="668338" cy="901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639 h 21600"/>
              <a:gd name="T14" fmla="*/ 17948 w 21600"/>
              <a:gd name="T15" fmla="*/ 95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46" y="0"/>
                </a:lnTo>
                <a:lnTo>
                  <a:pt x="15146" y="2639"/>
                </a:lnTo>
                <a:lnTo>
                  <a:pt x="12427" y="2639"/>
                </a:lnTo>
                <a:cubicBezTo>
                  <a:pt x="5564" y="2639"/>
                  <a:pt x="0" y="6901"/>
                  <a:pt x="0" y="12158"/>
                </a:cubicBezTo>
                <a:lnTo>
                  <a:pt x="0" y="21600"/>
                </a:lnTo>
                <a:lnTo>
                  <a:pt x="7032" y="21600"/>
                </a:lnTo>
                <a:lnTo>
                  <a:pt x="7032" y="12158"/>
                </a:lnTo>
                <a:cubicBezTo>
                  <a:pt x="7032" y="10701"/>
                  <a:pt x="9447" y="9519"/>
                  <a:pt x="12427" y="9519"/>
                </a:cubicBezTo>
                <a:lnTo>
                  <a:pt x="15146" y="9519"/>
                </a:lnTo>
                <a:lnTo>
                  <a:pt x="1514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BBA19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Oval 17"/>
          <p:cNvSpPr>
            <a:spLocks noChangeArrowheads="1"/>
          </p:cNvSpPr>
          <p:nvPr/>
        </p:nvSpPr>
        <p:spPr bwMode="auto">
          <a:xfrm>
            <a:off x="6757988" y="2439988"/>
            <a:ext cx="1714500" cy="508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483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17375E"/>
                </a:solidFill>
              </a:rPr>
              <a:t>Electricity</a:t>
            </a:r>
          </a:p>
        </p:txBody>
      </p:sp>
      <p:sp>
        <p:nvSpPr>
          <p:cNvPr id="12305" name="Rectangle 18"/>
          <p:cNvSpPr>
            <a:spLocks noChangeArrowheads="1"/>
          </p:cNvSpPr>
          <p:nvPr/>
        </p:nvSpPr>
        <p:spPr bwMode="auto">
          <a:xfrm>
            <a:off x="6962775" y="4527550"/>
            <a:ext cx="1014413" cy="771525"/>
          </a:xfrm>
          <a:prstGeom prst="rect">
            <a:avLst/>
          </a:prstGeom>
          <a:gradFill rotWithShape="1">
            <a:gsLst>
              <a:gs pos="0">
                <a:srgbClr val="389893"/>
              </a:gs>
              <a:gs pos="100000">
                <a:srgbClr val="2B747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Geologic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Disposal</a:t>
            </a:r>
          </a:p>
        </p:txBody>
      </p:sp>
      <p:sp>
        <p:nvSpPr>
          <p:cNvPr id="12306" name="AutoShape 19"/>
          <p:cNvSpPr>
            <a:spLocks noChangeArrowheads="1"/>
          </p:cNvSpPr>
          <p:nvPr/>
        </p:nvSpPr>
        <p:spPr bwMode="auto">
          <a:xfrm rot="-5400000" flipH="1" flipV="1">
            <a:off x="6802437" y="3706813"/>
            <a:ext cx="815975" cy="8318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639 h 21600"/>
              <a:gd name="T14" fmla="*/ 17948 w 21600"/>
              <a:gd name="T15" fmla="*/ 95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46" y="0"/>
                </a:lnTo>
                <a:lnTo>
                  <a:pt x="15146" y="2639"/>
                </a:lnTo>
                <a:lnTo>
                  <a:pt x="12427" y="2639"/>
                </a:lnTo>
                <a:cubicBezTo>
                  <a:pt x="5564" y="2639"/>
                  <a:pt x="0" y="6901"/>
                  <a:pt x="0" y="12158"/>
                </a:cubicBezTo>
                <a:lnTo>
                  <a:pt x="0" y="21600"/>
                </a:lnTo>
                <a:lnTo>
                  <a:pt x="7032" y="21600"/>
                </a:lnTo>
                <a:lnTo>
                  <a:pt x="7032" y="12158"/>
                </a:lnTo>
                <a:cubicBezTo>
                  <a:pt x="7032" y="10701"/>
                  <a:pt x="9447" y="9519"/>
                  <a:pt x="12427" y="9519"/>
                </a:cubicBezTo>
                <a:lnTo>
                  <a:pt x="15146" y="9519"/>
                </a:lnTo>
                <a:lnTo>
                  <a:pt x="1514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800080"/>
              </a:gs>
            </a:gsLst>
            <a:lin ang="0" scaled="1"/>
          </a:gra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60550" y="1905000"/>
            <a:ext cx="6597650" cy="4495800"/>
          </a:xfrm>
        </p:spPr>
        <p:txBody>
          <a:bodyPr/>
          <a:lstStyle/>
          <a:p>
            <a:pPr eaLnBrk="1" hangingPunct="1"/>
            <a:r>
              <a:rPr lang="en-US" smtClean="0"/>
              <a:t>Nuclear Power Plant</a:t>
            </a:r>
          </a:p>
          <a:p>
            <a:pPr eaLnBrk="1" hangingPunct="1"/>
            <a:r>
              <a:rPr lang="en-US" smtClean="0"/>
              <a:t>Nuclear Process</a:t>
            </a:r>
          </a:p>
          <a:p>
            <a:pPr eaLnBrk="1" hangingPunct="1"/>
            <a:r>
              <a:rPr lang="en-US" smtClean="0"/>
              <a:t>Major Components &amp; Systems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120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Enhanced Fuel Cycle</a:t>
            </a:r>
          </a:p>
        </p:txBody>
      </p:sp>
      <p:sp>
        <p:nvSpPr>
          <p:cNvPr id="13316" name="AutoShape 2"/>
          <p:cNvSpPr>
            <a:spLocks noChangeArrowheads="1"/>
          </p:cNvSpPr>
          <p:nvPr/>
        </p:nvSpPr>
        <p:spPr bwMode="auto">
          <a:xfrm>
            <a:off x="5648325" y="2447925"/>
            <a:ext cx="1422400" cy="469900"/>
          </a:xfrm>
          <a:prstGeom prst="rightArrow">
            <a:avLst>
              <a:gd name="adj1" fmla="val 50000"/>
              <a:gd name="adj2" fmla="val 75676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1644650" y="3568700"/>
            <a:ext cx="377825" cy="517525"/>
          </a:xfrm>
          <a:prstGeom prst="rightArrow">
            <a:avLst>
              <a:gd name="adj1" fmla="val 49694"/>
              <a:gd name="adj2" fmla="val 47898"/>
            </a:avLst>
          </a:prstGeom>
          <a:gradFill rotWithShape="1">
            <a:gsLst>
              <a:gs pos="0">
                <a:schemeClr val="bg1"/>
              </a:gs>
              <a:gs pos="100000">
                <a:srgbClr val="FBBA19"/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524250" y="3468688"/>
            <a:ext cx="1014413" cy="771525"/>
          </a:xfrm>
          <a:prstGeom prst="rect">
            <a:avLst/>
          </a:prstGeom>
          <a:gradFill rotWithShape="1">
            <a:gsLst>
              <a:gs pos="0">
                <a:srgbClr val="389893"/>
              </a:gs>
              <a:gs pos="100000">
                <a:srgbClr val="2B747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Fuel</a:t>
            </a:r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6867525" y="2439988"/>
            <a:ext cx="1714500" cy="508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483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17375E"/>
                </a:solidFill>
              </a:rPr>
              <a:t>Electricity</a:t>
            </a:r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 rot="5400000">
            <a:off x="2372519" y="4226719"/>
            <a:ext cx="420687" cy="517525"/>
          </a:xfrm>
          <a:prstGeom prst="rightArrow">
            <a:avLst>
              <a:gd name="adj1" fmla="val 49694"/>
              <a:gd name="adj2" fmla="val 47898"/>
            </a:avLst>
          </a:prstGeom>
          <a:gradFill rotWithShape="1">
            <a:gsLst>
              <a:gs pos="0">
                <a:schemeClr val="bg1"/>
              </a:gs>
              <a:gs pos="100000">
                <a:srgbClr val="FBBA19"/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 rot="5400000">
            <a:off x="3013869" y="3621882"/>
            <a:ext cx="584200" cy="360362"/>
          </a:xfrm>
          <a:prstGeom prst="upArrow">
            <a:avLst>
              <a:gd name="adj1" fmla="val 49676"/>
              <a:gd name="adj2" fmla="val 70907"/>
            </a:avLst>
          </a:prstGeom>
          <a:gradFill rotWithShape="1">
            <a:gsLst>
              <a:gs pos="0">
                <a:srgbClr val="FBBA19"/>
              </a:gs>
              <a:gs pos="100000">
                <a:schemeClr val="bg1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 rot="-5400000" flipH="1" flipV="1">
            <a:off x="5785644" y="2620169"/>
            <a:ext cx="668338" cy="901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639 h 21600"/>
              <a:gd name="T14" fmla="*/ 17948 w 21600"/>
              <a:gd name="T15" fmla="*/ 95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46" y="0"/>
                </a:lnTo>
                <a:lnTo>
                  <a:pt x="15146" y="2639"/>
                </a:lnTo>
                <a:lnTo>
                  <a:pt x="12427" y="2639"/>
                </a:lnTo>
                <a:cubicBezTo>
                  <a:pt x="5564" y="2639"/>
                  <a:pt x="0" y="6901"/>
                  <a:pt x="0" y="12158"/>
                </a:cubicBezTo>
                <a:lnTo>
                  <a:pt x="0" y="21600"/>
                </a:lnTo>
                <a:lnTo>
                  <a:pt x="7032" y="21600"/>
                </a:lnTo>
                <a:lnTo>
                  <a:pt x="7032" y="12158"/>
                </a:lnTo>
                <a:cubicBezTo>
                  <a:pt x="7032" y="10701"/>
                  <a:pt x="9447" y="9519"/>
                  <a:pt x="12427" y="9519"/>
                </a:cubicBezTo>
                <a:lnTo>
                  <a:pt x="15146" y="9519"/>
                </a:lnTo>
                <a:lnTo>
                  <a:pt x="1514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BBA19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 rot="10800000" flipH="1" flipV="1">
            <a:off x="3884613" y="2703513"/>
            <a:ext cx="733425" cy="7223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639 h 21600"/>
              <a:gd name="T14" fmla="*/ 17948 w 21600"/>
              <a:gd name="T15" fmla="*/ 95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46" y="0"/>
                </a:lnTo>
                <a:lnTo>
                  <a:pt x="15146" y="2639"/>
                </a:lnTo>
                <a:lnTo>
                  <a:pt x="12427" y="2639"/>
                </a:lnTo>
                <a:cubicBezTo>
                  <a:pt x="5564" y="2639"/>
                  <a:pt x="0" y="6901"/>
                  <a:pt x="0" y="12158"/>
                </a:cubicBezTo>
                <a:lnTo>
                  <a:pt x="0" y="21600"/>
                </a:lnTo>
                <a:lnTo>
                  <a:pt x="7032" y="21600"/>
                </a:lnTo>
                <a:lnTo>
                  <a:pt x="7032" y="12158"/>
                </a:lnTo>
                <a:cubicBezTo>
                  <a:pt x="7032" y="10701"/>
                  <a:pt x="9447" y="9519"/>
                  <a:pt x="12427" y="9519"/>
                </a:cubicBezTo>
                <a:lnTo>
                  <a:pt x="15146" y="9519"/>
                </a:lnTo>
                <a:lnTo>
                  <a:pt x="1514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BBA19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11"/>
          <p:cNvSpPr>
            <a:spLocks noChangeArrowheads="1"/>
          </p:cNvSpPr>
          <p:nvPr/>
        </p:nvSpPr>
        <p:spPr bwMode="auto">
          <a:xfrm>
            <a:off x="4708525" y="4516438"/>
            <a:ext cx="939800" cy="771525"/>
          </a:xfrm>
          <a:prstGeom prst="rect">
            <a:avLst/>
          </a:prstGeom>
          <a:gradFill rotWithShape="1">
            <a:gsLst>
              <a:gs pos="0">
                <a:srgbClr val="389893"/>
              </a:gs>
              <a:gs pos="100000">
                <a:srgbClr val="2B747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Recycling</a:t>
            </a:r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 flipH="1" flipV="1">
            <a:off x="5659438" y="4283075"/>
            <a:ext cx="815975" cy="8318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639 h 21600"/>
              <a:gd name="T14" fmla="*/ 17948 w 21600"/>
              <a:gd name="T15" fmla="*/ 95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46" y="0"/>
                </a:lnTo>
                <a:lnTo>
                  <a:pt x="15146" y="2639"/>
                </a:lnTo>
                <a:lnTo>
                  <a:pt x="12427" y="2639"/>
                </a:lnTo>
                <a:cubicBezTo>
                  <a:pt x="5564" y="2639"/>
                  <a:pt x="0" y="6901"/>
                  <a:pt x="0" y="12158"/>
                </a:cubicBezTo>
                <a:lnTo>
                  <a:pt x="0" y="21600"/>
                </a:lnTo>
                <a:lnTo>
                  <a:pt x="7032" y="21600"/>
                </a:lnTo>
                <a:lnTo>
                  <a:pt x="7032" y="12158"/>
                </a:lnTo>
                <a:cubicBezTo>
                  <a:pt x="7032" y="10701"/>
                  <a:pt x="9447" y="9519"/>
                  <a:pt x="12427" y="9519"/>
                </a:cubicBezTo>
                <a:lnTo>
                  <a:pt x="15146" y="9519"/>
                </a:lnTo>
                <a:lnTo>
                  <a:pt x="1514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0" scaled="1"/>
          </a:gra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 rot="5400000" flipH="1" flipV="1">
            <a:off x="3858419" y="4155282"/>
            <a:ext cx="714375" cy="9159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639 h 21600"/>
              <a:gd name="T14" fmla="*/ 17948 w 21600"/>
              <a:gd name="T15" fmla="*/ 95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46" y="0"/>
                </a:lnTo>
                <a:lnTo>
                  <a:pt x="15146" y="2639"/>
                </a:lnTo>
                <a:lnTo>
                  <a:pt x="12427" y="2639"/>
                </a:lnTo>
                <a:cubicBezTo>
                  <a:pt x="5564" y="2639"/>
                  <a:pt x="0" y="6901"/>
                  <a:pt x="0" y="12158"/>
                </a:cubicBezTo>
                <a:lnTo>
                  <a:pt x="0" y="21600"/>
                </a:lnTo>
                <a:lnTo>
                  <a:pt x="7032" y="21600"/>
                </a:lnTo>
                <a:lnTo>
                  <a:pt x="7032" y="12158"/>
                </a:lnTo>
                <a:cubicBezTo>
                  <a:pt x="7032" y="10701"/>
                  <a:pt x="9447" y="9519"/>
                  <a:pt x="12427" y="9519"/>
                </a:cubicBezTo>
                <a:lnTo>
                  <a:pt x="15146" y="9519"/>
                </a:lnTo>
                <a:lnTo>
                  <a:pt x="1514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0" scaled="1"/>
          </a:gra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AutoShape 14"/>
          <p:cNvSpPr>
            <a:spLocks noChangeArrowheads="1"/>
          </p:cNvSpPr>
          <p:nvPr/>
        </p:nvSpPr>
        <p:spPr bwMode="auto">
          <a:xfrm>
            <a:off x="6437313" y="4786313"/>
            <a:ext cx="876300" cy="88900"/>
          </a:xfrm>
          <a:prstGeom prst="rightArrow">
            <a:avLst>
              <a:gd name="adj1" fmla="val 50000"/>
              <a:gd name="adj2" fmla="val 246429"/>
            </a:avLst>
          </a:prstGeom>
          <a:gradFill rotWithShape="1">
            <a:gsLst>
              <a:gs pos="0">
                <a:schemeClr val="bg1"/>
              </a:gs>
              <a:gs pos="100000">
                <a:srgbClr val="800080"/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sy="-10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Rectangle 15"/>
          <p:cNvSpPr>
            <a:spLocks noChangeArrowheads="1"/>
          </p:cNvSpPr>
          <p:nvPr/>
        </p:nvSpPr>
        <p:spPr bwMode="auto">
          <a:xfrm>
            <a:off x="7299325" y="4519613"/>
            <a:ext cx="1014413" cy="798512"/>
          </a:xfrm>
          <a:prstGeom prst="rect">
            <a:avLst/>
          </a:prstGeom>
          <a:gradFill rotWithShape="1">
            <a:gsLst>
              <a:gs pos="0">
                <a:srgbClr val="389893"/>
              </a:gs>
              <a:gs pos="100000">
                <a:srgbClr val="2B747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Geologic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Disposal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5764213" y="3446463"/>
            <a:ext cx="1014412" cy="771525"/>
          </a:xfrm>
          <a:prstGeom prst="rect">
            <a:avLst/>
          </a:prstGeom>
          <a:gradFill rotWithShape="1">
            <a:gsLst>
              <a:gs pos="0">
                <a:srgbClr val="389893"/>
              </a:gs>
              <a:gs pos="100000">
                <a:srgbClr val="2B747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Interim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Storage</a:t>
            </a:r>
          </a:p>
        </p:txBody>
      </p:sp>
      <p:sp>
        <p:nvSpPr>
          <p:cNvPr id="13330" name="Text Box 19"/>
          <p:cNvSpPr txBox="1">
            <a:spLocks noChangeArrowheads="1"/>
          </p:cNvSpPr>
          <p:nvPr/>
        </p:nvSpPr>
        <p:spPr bwMode="auto">
          <a:xfrm>
            <a:off x="6318250" y="4929188"/>
            <a:ext cx="8683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>
                <a:solidFill>
                  <a:srgbClr val="17375E"/>
                </a:solidFill>
              </a:rPr>
              <a:t>Fission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200">
                <a:solidFill>
                  <a:srgbClr val="17375E"/>
                </a:solidFill>
              </a:rPr>
              <a:t>Products</a:t>
            </a:r>
          </a:p>
        </p:txBody>
      </p:sp>
      <p:sp>
        <p:nvSpPr>
          <p:cNvPr id="13331" name="Rectangle 21"/>
          <p:cNvSpPr>
            <a:spLocks noChangeArrowheads="1"/>
          </p:cNvSpPr>
          <p:nvPr/>
        </p:nvSpPr>
        <p:spPr bwMode="auto">
          <a:xfrm>
            <a:off x="2039938" y="3465513"/>
            <a:ext cx="1014412" cy="771525"/>
          </a:xfrm>
          <a:prstGeom prst="rect">
            <a:avLst/>
          </a:prstGeom>
          <a:gradFill rotWithShape="1">
            <a:gsLst>
              <a:gs pos="0">
                <a:srgbClr val="389893"/>
              </a:gs>
              <a:gs pos="100000">
                <a:srgbClr val="2B747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Enrich</a:t>
            </a:r>
          </a:p>
        </p:txBody>
      </p:sp>
      <p:sp>
        <p:nvSpPr>
          <p:cNvPr id="13332" name="Rectangle 22"/>
          <p:cNvSpPr>
            <a:spLocks noChangeArrowheads="1"/>
          </p:cNvSpPr>
          <p:nvPr/>
        </p:nvSpPr>
        <p:spPr bwMode="auto">
          <a:xfrm>
            <a:off x="584200" y="3479800"/>
            <a:ext cx="1014413" cy="771525"/>
          </a:xfrm>
          <a:prstGeom prst="rect">
            <a:avLst/>
          </a:prstGeom>
          <a:gradFill rotWithShape="1">
            <a:gsLst>
              <a:gs pos="0">
                <a:srgbClr val="389893"/>
              </a:gs>
              <a:gs pos="100000">
                <a:srgbClr val="2B747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Ore</a:t>
            </a:r>
          </a:p>
        </p:txBody>
      </p:sp>
      <p:sp>
        <p:nvSpPr>
          <p:cNvPr id="13333" name="Rectangle 23"/>
          <p:cNvSpPr>
            <a:spLocks noChangeArrowheads="1"/>
          </p:cNvSpPr>
          <p:nvPr/>
        </p:nvSpPr>
        <p:spPr bwMode="auto">
          <a:xfrm>
            <a:off x="4646613" y="2487613"/>
            <a:ext cx="1014412" cy="771525"/>
          </a:xfrm>
          <a:prstGeom prst="rect">
            <a:avLst/>
          </a:prstGeom>
          <a:gradFill rotWithShape="1">
            <a:gsLst>
              <a:gs pos="0">
                <a:srgbClr val="389893"/>
              </a:gs>
              <a:gs pos="100000">
                <a:srgbClr val="2B747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Power 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Plant</a:t>
            </a:r>
          </a:p>
        </p:txBody>
      </p:sp>
      <p:sp>
        <p:nvSpPr>
          <p:cNvPr id="13334" name="Rectangle 24"/>
          <p:cNvSpPr>
            <a:spLocks noChangeArrowheads="1"/>
          </p:cNvSpPr>
          <p:nvPr/>
        </p:nvSpPr>
        <p:spPr bwMode="auto">
          <a:xfrm>
            <a:off x="2073275" y="4741863"/>
            <a:ext cx="1014413" cy="771525"/>
          </a:xfrm>
          <a:prstGeom prst="rect">
            <a:avLst/>
          </a:prstGeom>
          <a:gradFill rotWithShape="1">
            <a:gsLst>
              <a:gs pos="0">
                <a:srgbClr val="389893"/>
              </a:gs>
              <a:gs pos="100000">
                <a:srgbClr val="2B747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Depleted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uranium</a:t>
            </a:r>
          </a:p>
        </p:txBody>
      </p:sp>
      <p:sp>
        <p:nvSpPr>
          <p:cNvPr id="13335" name="Right Arrow 45"/>
          <p:cNvSpPr>
            <a:spLocks noChangeArrowheads="1"/>
          </p:cNvSpPr>
          <p:nvPr/>
        </p:nvSpPr>
        <p:spPr bwMode="auto">
          <a:xfrm rot="-2913139">
            <a:off x="3114676" y="4681537"/>
            <a:ext cx="742950" cy="485775"/>
          </a:xfrm>
          <a:prstGeom prst="rightArrow">
            <a:avLst>
              <a:gd name="adj1" fmla="val 50000"/>
              <a:gd name="adj2" fmla="val 49869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0" scaled="1"/>
          </a:gra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Principles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 smtClean="0"/>
              <a:t>Defense-in-Depth</a:t>
            </a:r>
          </a:p>
          <a:p>
            <a:r>
              <a:rPr lang="en-US" dirty="0" smtClean="0"/>
              <a:t>Redundancy &amp; Diversity</a:t>
            </a:r>
          </a:p>
          <a:p>
            <a:r>
              <a:rPr lang="en-US" dirty="0" smtClean="0"/>
              <a:t>Isolation &amp; containment of radioactive material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Conservative decision making at all levels with plant management setting standards</a:t>
            </a:r>
          </a:p>
          <a:p>
            <a:pPr lvl="1"/>
            <a:r>
              <a:rPr lang="en-US" dirty="0" smtClean="0"/>
              <a:t>A culture that strives for excellence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50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Defense-in-Depth</a:t>
            </a:r>
          </a:p>
        </p:txBody>
      </p:sp>
      <p:pic>
        <p:nvPicPr>
          <p:cNvPr id="19459" name="Picture 3" descr="assembly, rod, pel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752600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Multiple Barrier Protection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0483" name="Picture 20" descr="Multiple layers of safet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012" y="1504187"/>
            <a:ext cx="2949575" cy="4495800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20485" name="AutoShape 23"/>
          <p:cNvCxnSpPr>
            <a:cxnSpLocks noChangeShapeType="1"/>
            <a:stCxn id="20484" idx="0"/>
            <a:endCxn id="20484" idx="0"/>
          </p:cNvCxnSpPr>
          <p:nvPr/>
        </p:nvCxnSpPr>
        <p:spPr bwMode="auto">
          <a:xfrm>
            <a:off x="6411912" y="894587"/>
            <a:ext cx="0" cy="0"/>
          </a:xfrm>
          <a:prstGeom prst="straightConnector1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9" name="Line 34"/>
          <p:cNvSpPr>
            <a:spLocks noChangeShapeType="1"/>
          </p:cNvSpPr>
          <p:nvPr/>
        </p:nvSpPr>
        <p:spPr bwMode="auto">
          <a:xfrm>
            <a:off x="4724400" y="5105400"/>
            <a:ext cx="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182812" y="894587"/>
            <a:ext cx="5715000" cy="5951538"/>
            <a:chOff x="1905000" y="1295400"/>
            <a:chExt cx="5715000" cy="5951538"/>
          </a:xfrm>
        </p:grpSpPr>
        <p:sp>
          <p:nvSpPr>
            <p:cNvPr id="20486" name="Line 28"/>
            <p:cNvSpPr>
              <a:spLocks noChangeShapeType="1"/>
            </p:cNvSpPr>
            <p:nvPr/>
          </p:nvSpPr>
          <p:spPr bwMode="auto">
            <a:xfrm flipH="1" flipV="1">
              <a:off x="1905000" y="2286000"/>
              <a:ext cx="2819400" cy="304800"/>
            </a:xfrm>
            <a:prstGeom prst="line">
              <a:avLst/>
            </a:prstGeom>
            <a:noFill/>
            <a:ln w="12699">
              <a:solidFill>
                <a:srgbClr val="BE1E2D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286000" y="1295400"/>
              <a:ext cx="5334000" cy="5951538"/>
              <a:chOff x="2286000" y="1295400"/>
              <a:chExt cx="5334000" cy="5951538"/>
            </a:xfrm>
          </p:grpSpPr>
          <p:sp>
            <p:nvSpPr>
              <p:cNvPr id="20484" name="Text Box 22"/>
              <p:cNvSpPr txBox="1">
                <a:spLocks noChangeArrowheads="1"/>
              </p:cNvSpPr>
              <p:nvPr/>
            </p:nvSpPr>
            <p:spPr bwMode="auto">
              <a:xfrm>
                <a:off x="4648200" y="1295400"/>
                <a:ext cx="2971800" cy="5951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1pPr>
                <a:lvl2pPr marL="742950" indent="-28575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2pPr>
                <a:lvl3pPr marL="11430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3pPr>
                <a:lvl4pPr marL="16002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4pPr>
                <a:lvl5pPr marL="20574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9pPr>
              </a:lstStyle>
              <a:p>
                <a:pPr algn="l" eaLnBrk="1" hangingPunct="1">
                  <a:lnSpc>
                    <a:spcPct val="50000"/>
                  </a:lnSpc>
                </a:pPr>
                <a:endParaRPr lang="en-US" sz="2000" b="0" dirty="0">
                  <a:solidFill>
                    <a:srgbClr val="17375E"/>
                  </a:solidFill>
                </a:endParaRPr>
              </a:p>
              <a:p>
                <a:pPr algn="l" eaLnBrk="1" hangingPunct="1"/>
                <a:r>
                  <a:rPr lang="en-US" sz="2000" b="0" dirty="0">
                    <a:solidFill>
                      <a:srgbClr val="17375E"/>
                    </a:solidFill>
                  </a:rPr>
                  <a:t>Shield Building Wall</a:t>
                </a:r>
              </a:p>
              <a:p>
                <a:pPr algn="l" eaLnBrk="1" hangingPunct="1"/>
                <a:r>
                  <a:rPr lang="en-US" sz="1600" b="0" dirty="0">
                    <a:solidFill>
                      <a:srgbClr val="17375E"/>
                    </a:solidFill>
                  </a:rPr>
                  <a:t>45-inch-thick steel reinforced concrete</a:t>
                </a:r>
              </a:p>
              <a:p>
                <a:pPr algn="l" eaLnBrk="1" hangingPunct="1"/>
                <a:r>
                  <a:rPr lang="en-US" sz="2000" b="0" dirty="0">
                    <a:solidFill>
                      <a:srgbClr val="17375E"/>
                    </a:solidFill>
                  </a:rPr>
                  <a:t>Containment Vessel Liner</a:t>
                </a:r>
              </a:p>
              <a:p>
                <a:pPr algn="l" eaLnBrk="1" hangingPunct="1"/>
                <a:r>
                  <a:rPr lang="en-US" sz="1600" b="0" dirty="0">
                    <a:solidFill>
                      <a:srgbClr val="17375E"/>
                    </a:solidFill>
                  </a:rPr>
                  <a:t>1/4-inch-thick steel</a:t>
                </a:r>
                <a:r>
                  <a:rPr lang="en-US" sz="2000" b="0" dirty="0">
                    <a:solidFill>
                      <a:srgbClr val="17375E"/>
                    </a:solidFill>
                  </a:rPr>
                  <a:t> </a:t>
                </a:r>
              </a:p>
              <a:p>
                <a:pPr algn="l" eaLnBrk="1" hangingPunct="1">
                  <a:lnSpc>
                    <a:spcPct val="50000"/>
                  </a:lnSpc>
                </a:pPr>
                <a:endParaRPr lang="en-US" sz="1600" b="0" dirty="0">
                  <a:solidFill>
                    <a:srgbClr val="17375E"/>
                  </a:solidFill>
                </a:endParaRPr>
              </a:p>
              <a:p>
                <a:pPr algn="l" eaLnBrk="1" hangingPunct="1"/>
                <a:r>
                  <a:rPr lang="en-US" sz="2000" b="0" dirty="0">
                    <a:solidFill>
                      <a:srgbClr val="17375E"/>
                    </a:solidFill>
                  </a:rPr>
                  <a:t>Dry Well Wall</a:t>
                </a:r>
              </a:p>
              <a:p>
                <a:pPr algn="l" eaLnBrk="1" hangingPunct="1"/>
                <a:r>
                  <a:rPr lang="en-US" sz="1600" b="0" dirty="0">
                    <a:solidFill>
                      <a:srgbClr val="17375E"/>
                    </a:solidFill>
                  </a:rPr>
                  <a:t>5-foot-thick reinforced concrete</a:t>
                </a:r>
              </a:p>
              <a:p>
                <a:pPr algn="l" eaLnBrk="1" hangingPunct="1">
                  <a:lnSpc>
                    <a:spcPct val="50000"/>
                  </a:lnSpc>
                </a:pPr>
                <a:endParaRPr lang="en-US" sz="1600" b="0" dirty="0">
                  <a:solidFill>
                    <a:srgbClr val="17375E"/>
                  </a:solidFill>
                </a:endParaRPr>
              </a:p>
              <a:p>
                <a:pPr algn="l" eaLnBrk="1" hangingPunct="1"/>
                <a:r>
                  <a:rPr lang="en-US" sz="2000" b="0" dirty="0">
                    <a:solidFill>
                      <a:srgbClr val="17375E"/>
                    </a:solidFill>
                  </a:rPr>
                  <a:t>Bio Shield</a:t>
                </a:r>
              </a:p>
              <a:p>
                <a:pPr algn="l" eaLnBrk="1" hangingPunct="1"/>
                <a:r>
                  <a:rPr lang="en-US" sz="1600" b="0" dirty="0">
                    <a:solidFill>
                      <a:srgbClr val="17375E"/>
                    </a:solidFill>
                  </a:rPr>
                  <a:t>4-foot-thick leaded concrete with</a:t>
                </a:r>
              </a:p>
              <a:p>
                <a:pPr algn="l" eaLnBrk="1" hangingPunct="1"/>
                <a:r>
                  <a:rPr lang="en-US" sz="1600" b="0" dirty="0">
                    <a:solidFill>
                      <a:srgbClr val="17375E"/>
                    </a:solidFill>
                  </a:rPr>
                  <a:t>1.5-inch-thick steel lining inside and out</a:t>
                </a:r>
              </a:p>
              <a:p>
                <a:pPr algn="l" eaLnBrk="1" hangingPunct="1">
                  <a:lnSpc>
                    <a:spcPct val="50000"/>
                  </a:lnSpc>
                </a:pPr>
                <a:endParaRPr lang="en-US" sz="1600" b="0" dirty="0">
                  <a:solidFill>
                    <a:srgbClr val="17375E"/>
                  </a:solidFill>
                </a:endParaRPr>
              </a:p>
              <a:p>
                <a:pPr algn="l" eaLnBrk="1" hangingPunct="1"/>
                <a:r>
                  <a:rPr lang="en-US" sz="2000" b="0" dirty="0">
                    <a:solidFill>
                      <a:srgbClr val="17375E"/>
                    </a:solidFill>
                  </a:rPr>
                  <a:t>Weir Wall</a:t>
                </a:r>
              </a:p>
              <a:p>
                <a:pPr algn="l" eaLnBrk="1" hangingPunct="1"/>
                <a:r>
                  <a:rPr lang="en-US" sz="1600" b="0" dirty="0">
                    <a:solidFill>
                      <a:srgbClr val="17375E"/>
                    </a:solidFill>
                  </a:rPr>
                  <a:t>1.5-foot-thick concrete</a:t>
                </a:r>
              </a:p>
              <a:p>
                <a:pPr algn="l" eaLnBrk="1" hangingPunct="1"/>
                <a:endParaRPr lang="en-US" sz="2000" b="0" dirty="0">
                  <a:solidFill>
                    <a:srgbClr val="17375E"/>
                  </a:solidFill>
                </a:endParaRPr>
              </a:p>
              <a:p>
                <a:pPr algn="l" eaLnBrk="1" hangingPunct="1"/>
                <a:r>
                  <a:rPr lang="en-US" sz="2000" b="0" dirty="0">
                    <a:solidFill>
                      <a:srgbClr val="17375E"/>
                    </a:solidFill>
                  </a:rPr>
                  <a:t>Reactor Vessel</a:t>
                </a:r>
              </a:p>
              <a:p>
                <a:pPr algn="l" eaLnBrk="1" hangingPunct="1"/>
                <a:r>
                  <a:rPr lang="en-US" sz="1600" b="0" dirty="0">
                    <a:solidFill>
                      <a:srgbClr val="17375E"/>
                    </a:solidFill>
                  </a:rPr>
                  <a:t>4- to 8-inches thick steel</a:t>
                </a:r>
              </a:p>
              <a:p>
                <a:pPr algn="l" eaLnBrk="1" hangingPunct="1"/>
                <a:endParaRPr lang="en-US" sz="1600" b="0" dirty="0">
                  <a:solidFill>
                    <a:srgbClr val="17375E"/>
                  </a:solidFill>
                </a:endParaRPr>
              </a:p>
              <a:p>
                <a:pPr algn="l" eaLnBrk="1" hangingPunct="1"/>
                <a:r>
                  <a:rPr lang="en-US" sz="2000" b="0" dirty="0">
                    <a:solidFill>
                      <a:srgbClr val="17375E"/>
                    </a:solidFill>
                  </a:rPr>
                  <a:t> Reactor Fuel</a:t>
                </a:r>
              </a:p>
              <a:p>
                <a:pPr algn="l" eaLnBrk="1" hangingPunct="1">
                  <a:lnSpc>
                    <a:spcPct val="50000"/>
                  </a:lnSpc>
                </a:pPr>
                <a:endParaRPr lang="en-US" sz="2000" b="0" dirty="0">
                  <a:solidFill>
                    <a:srgbClr val="17375E"/>
                  </a:solidFill>
                </a:endParaRPr>
              </a:p>
              <a:p>
                <a:pPr algn="l" eaLnBrk="1" hangingPunct="1"/>
                <a:endParaRPr lang="en-US" sz="1600" b="0" dirty="0">
                  <a:solidFill>
                    <a:srgbClr val="17375E"/>
                  </a:solidFill>
                </a:endParaRPr>
              </a:p>
            </p:txBody>
          </p:sp>
          <p:sp>
            <p:nvSpPr>
              <p:cNvPr id="20487" name="Line 29"/>
              <p:cNvSpPr>
                <a:spLocks noChangeShapeType="1"/>
              </p:cNvSpPr>
              <p:nvPr/>
            </p:nvSpPr>
            <p:spPr bwMode="auto">
              <a:xfrm flipH="1">
                <a:off x="2286000" y="1828800"/>
                <a:ext cx="2438400" cy="304800"/>
              </a:xfrm>
              <a:prstGeom prst="line">
                <a:avLst/>
              </a:prstGeom>
              <a:noFill/>
              <a:ln w="12699">
                <a:solidFill>
                  <a:srgbClr val="BE1E2D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88" name="Line 31"/>
            <p:cNvSpPr>
              <a:spLocks noChangeShapeType="1"/>
            </p:cNvSpPr>
            <p:nvPr/>
          </p:nvSpPr>
          <p:spPr bwMode="auto">
            <a:xfrm flipH="1">
              <a:off x="2362200" y="3352800"/>
              <a:ext cx="2362200" cy="990600"/>
            </a:xfrm>
            <a:prstGeom prst="line">
              <a:avLst/>
            </a:prstGeom>
            <a:noFill/>
            <a:ln w="12699">
              <a:solidFill>
                <a:srgbClr val="BE1E2D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37"/>
            <p:cNvSpPr>
              <a:spLocks noChangeShapeType="1"/>
            </p:cNvSpPr>
            <p:nvPr/>
          </p:nvSpPr>
          <p:spPr bwMode="auto">
            <a:xfrm flipH="1" flipV="1">
              <a:off x="1905000" y="5029200"/>
              <a:ext cx="2895600" cy="1600200"/>
            </a:xfrm>
            <a:prstGeom prst="line">
              <a:avLst/>
            </a:prstGeom>
            <a:noFill/>
            <a:ln w="12699">
              <a:solidFill>
                <a:srgbClr val="BE1E2D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39"/>
            <p:cNvSpPr>
              <a:spLocks noChangeShapeType="1"/>
            </p:cNvSpPr>
            <p:nvPr/>
          </p:nvSpPr>
          <p:spPr bwMode="auto">
            <a:xfrm flipH="1">
              <a:off x="2209800" y="3962400"/>
              <a:ext cx="2514600" cy="609600"/>
            </a:xfrm>
            <a:prstGeom prst="line">
              <a:avLst/>
            </a:prstGeom>
            <a:noFill/>
            <a:ln w="12699">
              <a:solidFill>
                <a:srgbClr val="BE1E2D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41"/>
            <p:cNvSpPr>
              <a:spLocks noChangeShapeType="1"/>
            </p:cNvSpPr>
            <p:nvPr/>
          </p:nvSpPr>
          <p:spPr bwMode="auto">
            <a:xfrm flipH="1" flipV="1">
              <a:off x="2057400" y="4800600"/>
              <a:ext cx="2667000" cy="1143000"/>
            </a:xfrm>
            <a:prstGeom prst="line">
              <a:avLst/>
            </a:prstGeom>
            <a:noFill/>
            <a:ln w="12699">
              <a:solidFill>
                <a:srgbClr val="BE1E2D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19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162800" cy="1143000"/>
          </a:xfrm>
        </p:spPr>
        <p:txBody>
          <a:bodyPr/>
          <a:lstStyle/>
          <a:p>
            <a:pPr eaLnBrk="1" hangingPunct="1"/>
            <a:r>
              <a:rPr lang="en-US" smtClean="0"/>
              <a:t>Safety Systems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69950" y="1155700"/>
            <a:ext cx="8034251" cy="5374421"/>
          </a:xfrm>
          <a:prstGeom prst="rect">
            <a:avLst/>
          </a:prstGeom>
          <a:noFill/>
          <a:ln>
            <a:noFill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800" i="1" dirty="0">
                <a:solidFill>
                  <a:srgbClr val="17375E"/>
                </a:solidFill>
                <a:latin typeface="Arial" charset="0"/>
              </a:rPr>
              <a:t>Pressure – Temperature – Reactivity Control</a:t>
            </a:r>
          </a:p>
          <a:p>
            <a:pPr algn="l"/>
            <a:endParaRPr lang="en-US" sz="2800" u="sng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800" u="sng" dirty="0">
                <a:solidFill>
                  <a:srgbClr val="17375E"/>
                </a:solidFill>
                <a:latin typeface="Arial" charset="0"/>
              </a:rPr>
              <a:t>Pressure</a:t>
            </a:r>
          </a:p>
          <a:p>
            <a:pPr algn="l"/>
            <a:r>
              <a:rPr lang="en-US" sz="2400" dirty="0">
                <a:solidFill>
                  <a:srgbClr val="17375E"/>
                </a:solidFill>
                <a:latin typeface="Arial" charset="0"/>
              </a:rPr>
              <a:t>Safety Relief Valves</a:t>
            </a:r>
            <a:endParaRPr lang="en-US" sz="2000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400" dirty="0">
                <a:solidFill>
                  <a:srgbClr val="17375E"/>
                </a:solidFill>
                <a:latin typeface="Arial" charset="0"/>
              </a:rPr>
              <a:t>	Primary System</a:t>
            </a:r>
          </a:p>
          <a:p>
            <a:pPr algn="l"/>
            <a:r>
              <a:rPr lang="en-US" sz="2400" dirty="0">
                <a:solidFill>
                  <a:srgbClr val="17375E"/>
                </a:solidFill>
                <a:latin typeface="Arial" charset="0"/>
              </a:rPr>
              <a:t>	Secondary System</a:t>
            </a:r>
          </a:p>
          <a:p>
            <a:pPr algn="l"/>
            <a:r>
              <a:rPr lang="en-US" sz="2400" dirty="0">
                <a:solidFill>
                  <a:srgbClr val="17375E"/>
                </a:solidFill>
                <a:latin typeface="Arial" charset="0"/>
              </a:rPr>
              <a:t>	</a:t>
            </a:r>
          </a:p>
          <a:p>
            <a:pPr algn="l">
              <a:lnSpc>
                <a:spcPct val="90000"/>
              </a:lnSpc>
            </a:pPr>
            <a:r>
              <a:rPr lang="en-US" sz="2800" u="sng" dirty="0">
                <a:solidFill>
                  <a:srgbClr val="17375E"/>
                </a:solidFill>
                <a:latin typeface="Arial" charset="0"/>
              </a:rPr>
              <a:t>Temperature</a:t>
            </a:r>
            <a:endParaRPr lang="en-US" sz="2800" dirty="0">
              <a:solidFill>
                <a:srgbClr val="17375E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17375E"/>
                </a:solidFill>
                <a:latin typeface="Arial" charset="0"/>
              </a:rPr>
              <a:t>Reactor – Coolant Flow - Ultimate Cooling (Heat) Sink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17375E"/>
                </a:solidFill>
                <a:latin typeface="Arial" charset="0"/>
              </a:rPr>
              <a:t>Pumps – Control Valves – Heat Exchangers</a:t>
            </a:r>
          </a:p>
          <a:p>
            <a:pPr algn="l">
              <a:lnSpc>
                <a:spcPct val="90000"/>
              </a:lnSpc>
            </a:pPr>
            <a:endParaRPr lang="en-US" sz="2400" dirty="0">
              <a:solidFill>
                <a:srgbClr val="17375E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en-US" sz="2800" u="sng" dirty="0">
                <a:solidFill>
                  <a:srgbClr val="17375E"/>
                </a:solidFill>
                <a:latin typeface="Arial" charset="0"/>
              </a:rPr>
              <a:t>Reactivity Control</a:t>
            </a:r>
            <a:r>
              <a:rPr lang="en-US" sz="2400" dirty="0">
                <a:solidFill>
                  <a:srgbClr val="17375E"/>
                </a:solidFill>
                <a:latin typeface="Arial" charset="0"/>
              </a:rPr>
              <a:t> – Control Rods &amp; Boron Injection	</a:t>
            </a:r>
          </a:p>
          <a:p>
            <a:pPr algn="l"/>
            <a:endParaRPr lang="en-US" sz="2400" dirty="0">
              <a:solidFill>
                <a:srgbClr val="17375E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17375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162800" cy="1143000"/>
          </a:xfrm>
        </p:spPr>
        <p:txBody>
          <a:bodyPr/>
          <a:lstStyle/>
          <a:p>
            <a:pPr eaLnBrk="1" hangingPunct="1"/>
            <a:r>
              <a:rPr lang="en-US" smtClean="0"/>
              <a:t>Safety Systems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85813" y="1227138"/>
            <a:ext cx="7654925" cy="513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u="sng" dirty="0">
                <a:solidFill>
                  <a:srgbClr val="17375E"/>
                </a:solidFill>
                <a:latin typeface="Arial" charset="0"/>
              </a:rPr>
              <a:t>Shielding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17375E"/>
                </a:solidFill>
                <a:latin typeface="Arial" charset="0"/>
              </a:rPr>
              <a:t>	Radiation Protection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17375E"/>
                </a:solidFill>
                <a:latin typeface="Arial" charset="0"/>
              </a:rPr>
              <a:t>	Missile Protection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rgbClr val="17375E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en-US" sz="2400" u="sng" dirty="0">
                <a:solidFill>
                  <a:srgbClr val="17375E"/>
                </a:solidFill>
                <a:latin typeface="Arial" charset="0"/>
              </a:rPr>
              <a:t>Fire Protection</a:t>
            </a:r>
            <a:endParaRPr lang="en-US" sz="2400" dirty="0">
              <a:solidFill>
                <a:srgbClr val="17375E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17375E"/>
                </a:solidFill>
                <a:latin typeface="Arial" charset="0"/>
              </a:rPr>
              <a:t>	Physical Separation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17375E"/>
                </a:solidFill>
                <a:latin typeface="Arial" charset="0"/>
              </a:rPr>
              <a:t>	Sprinklers &amp; Suppression  Systems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17375E"/>
                </a:solidFill>
                <a:latin typeface="Arial" charset="0"/>
              </a:rPr>
              <a:t>	Fire Retardation Materials - Fire Doors &amp; Walls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rgbClr val="17375E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en-US" sz="2400" u="sng" dirty="0">
                <a:solidFill>
                  <a:srgbClr val="17375E"/>
                </a:solidFill>
                <a:latin typeface="Arial" charset="0"/>
              </a:rPr>
              <a:t>Control Room</a:t>
            </a:r>
            <a:endParaRPr lang="en-US" sz="2000" u="sng" dirty="0">
              <a:solidFill>
                <a:srgbClr val="17375E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17375E"/>
                </a:solidFill>
                <a:latin typeface="Arial" charset="0"/>
              </a:rPr>
              <a:t>	Habitability -- Self-Contained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17375E"/>
                </a:solidFill>
                <a:latin typeface="Arial" charset="0"/>
              </a:rPr>
              <a:t>	Remote Shut Down Panel</a:t>
            </a:r>
          </a:p>
          <a:p>
            <a:pPr algn="l">
              <a:lnSpc>
                <a:spcPct val="90000"/>
              </a:lnSpc>
            </a:pPr>
            <a:endParaRPr lang="en-US" sz="2400" dirty="0">
              <a:solidFill>
                <a:srgbClr val="17375E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en-US" sz="2400" u="sng" dirty="0">
                <a:solidFill>
                  <a:srgbClr val="17375E"/>
                </a:solidFill>
                <a:latin typeface="Arial" charset="0"/>
              </a:rPr>
              <a:t>Power Supplies</a:t>
            </a:r>
            <a:endParaRPr lang="en-US" sz="2000" u="sng" dirty="0">
              <a:solidFill>
                <a:srgbClr val="17375E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17375E"/>
                </a:solidFill>
                <a:latin typeface="Arial" charset="0"/>
              </a:rPr>
              <a:t>	Emergency Diesel Generator </a:t>
            </a:r>
            <a:endParaRPr lang="en-US" sz="2000" dirty="0" smtClean="0">
              <a:solidFill>
                <a:srgbClr val="17375E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17375E"/>
                </a:solidFill>
                <a:latin typeface="Arial" charset="0"/>
              </a:rPr>
              <a:t>	Batteries</a:t>
            </a:r>
          </a:p>
          <a:p>
            <a:pPr algn="l">
              <a:lnSpc>
                <a:spcPct val="90000"/>
              </a:lnSpc>
            </a:pPr>
            <a:endParaRPr lang="en-US" sz="2400" dirty="0">
              <a:solidFill>
                <a:srgbClr val="17375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pPr eaLnBrk="1" hangingPunct="1"/>
            <a:r>
              <a:rPr lang="en-US" smtClean="0"/>
              <a:t>Power Systems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06438" y="1211263"/>
            <a:ext cx="76231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800" u="sng" dirty="0">
                <a:solidFill>
                  <a:srgbClr val="17375E"/>
                </a:solidFill>
                <a:latin typeface="Arial" charset="0"/>
              </a:rPr>
              <a:t>Feed &amp; Steam Systems</a:t>
            </a:r>
            <a:endParaRPr lang="en-US" sz="2400" u="sng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400" dirty="0">
                <a:solidFill>
                  <a:srgbClr val="17375E"/>
                </a:solidFill>
                <a:latin typeface="Arial" charset="0"/>
              </a:rPr>
              <a:t>	Isolation Valves</a:t>
            </a:r>
          </a:p>
          <a:p>
            <a:pPr algn="l"/>
            <a:r>
              <a:rPr lang="en-US" sz="2400" dirty="0">
                <a:solidFill>
                  <a:srgbClr val="17375E"/>
                </a:solidFill>
                <a:latin typeface="Arial" charset="0"/>
              </a:rPr>
              <a:t>	Steam Control Valves</a:t>
            </a:r>
          </a:p>
          <a:p>
            <a:pPr algn="l"/>
            <a:r>
              <a:rPr lang="en-US" sz="2400" dirty="0">
                <a:solidFill>
                  <a:srgbClr val="17375E"/>
                </a:solidFill>
                <a:latin typeface="Arial" charset="0"/>
              </a:rPr>
              <a:t>	</a:t>
            </a:r>
            <a:r>
              <a:rPr lang="en-US" sz="2400" dirty="0" err="1">
                <a:solidFill>
                  <a:srgbClr val="17375E"/>
                </a:solidFill>
                <a:latin typeface="Arial" charset="0"/>
              </a:rPr>
              <a:t>Reheaters</a:t>
            </a:r>
            <a:endParaRPr lang="en-US" sz="2400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400" dirty="0">
                <a:solidFill>
                  <a:srgbClr val="17375E"/>
                </a:solidFill>
                <a:latin typeface="Arial" charset="0"/>
              </a:rPr>
              <a:t>	Piping</a:t>
            </a:r>
          </a:p>
          <a:p>
            <a:pPr algn="l"/>
            <a:endParaRPr lang="en-US" sz="2400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800" u="sng" dirty="0">
                <a:solidFill>
                  <a:srgbClr val="17375E"/>
                </a:solidFill>
                <a:latin typeface="Arial" charset="0"/>
              </a:rPr>
              <a:t>Generation Systems</a:t>
            </a:r>
          </a:p>
          <a:p>
            <a:pPr algn="l"/>
            <a:r>
              <a:rPr lang="en-US" sz="2400" dirty="0">
                <a:solidFill>
                  <a:srgbClr val="17375E"/>
                </a:solidFill>
                <a:latin typeface="Arial" charset="0"/>
              </a:rPr>
              <a:t>	Turbine-Generator</a:t>
            </a:r>
          </a:p>
          <a:p>
            <a:pPr algn="l"/>
            <a:r>
              <a:rPr lang="en-US" sz="2400" dirty="0">
                <a:solidFill>
                  <a:srgbClr val="17375E"/>
                </a:solidFill>
                <a:latin typeface="Arial" charset="0"/>
              </a:rPr>
              <a:t>	Hydrogen for cooling</a:t>
            </a:r>
          </a:p>
          <a:p>
            <a:pPr algn="l"/>
            <a:r>
              <a:rPr lang="en-US" sz="2400" dirty="0">
                <a:solidFill>
                  <a:srgbClr val="17375E"/>
                </a:solidFill>
                <a:latin typeface="Arial" charset="0"/>
              </a:rPr>
              <a:t>	Transformers, switchgear and Offsite Power 	Supplies</a:t>
            </a:r>
          </a:p>
          <a:p>
            <a:pPr algn="l"/>
            <a:endParaRPr lang="en-US" sz="2800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800" u="sng" dirty="0">
                <a:solidFill>
                  <a:srgbClr val="17375E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4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162800" cy="1143000"/>
          </a:xfrm>
        </p:spPr>
        <p:txBody>
          <a:bodyPr/>
          <a:lstStyle/>
          <a:p>
            <a:pPr eaLnBrk="1" hangingPunct="1"/>
            <a:r>
              <a:rPr lang="en-US" smtClean="0"/>
              <a:t>Support Systems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23913" y="1211263"/>
            <a:ext cx="5857181" cy="47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400" u="sng" dirty="0">
                <a:solidFill>
                  <a:srgbClr val="17375E"/>
                </a:solidFill>
                <a:latin typeface="Arial" charset="0"/>
              </a:rPr>
              <a:t>Fuel Handling</a:t>
            </a: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	Fuel Handling Equipment</a:t>
            </a: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	Spent Fuel Pool</a:t>
            </a: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	New Fuel Storage Area</a:t>
            </a: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	Spent Fuel Cask Area</a:t>
            </a:r>
          </a:p>
          <a:p>
            <a:pPr algn="l"/>
            <a:endParaRPr lang="en-US" sz="2000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400" u="sng" dirty="0">
                <a:solidFill>
                  <a:srgbClr val="17375E"/>
                </a:solidFill>
                <a:latin typeface="Arial" charset="0"/>
              </a:rPr>
              <a:t>Waste Management Area</a:t>
            </a:r>
            <a:endParaRPr lang="en-US" sz="2000" u="sng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	Decontamination Area</a:t>
            </a: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	Super Compactor for Dry Waste</a:t>
            </a: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	Spent Fuel Resin Solidification Area</a:t>
            </a:r>
          </a:p>
          <a:p>
            <a:pPr algn="l"/>
            <a:endParaRPr lang="en-US" sz="2400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400" u="sng" dirty="0">
                <a:solidFill>
                  <a:srgbClr val="17375E"/>
                </a:solidFill>
                <a:latin typeface="Arial" charset="0"/>
              </a:rPr>
              <a:t>Water Purification and Clean-Up Systems</a:t>
            </a:r>
            <a:endParaRPr lang="en-US" sz="2400" dirty="0">
              <a:solidFill>
                <a:srgbClr val="17375E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400" u="sng" dirty="0">
                <a:solidFill>
                  <a:srgbClr val="17375E"/>
                </a:solidFill>
                <a:latin typeface="Arial" charset="0"/>
              </a:rPr>
              <a:t>Air Conditioning and Filtration Systems</a:t>
            </a:r>
            <a:endParaRPr lang="en-US" sz="2000" u="sng" dirty="0">
              <a:solidFill>
                <a:srgbClr val="17375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ESBWR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563" y="1524000"/>
            <a:ext cx="5913437" cy="495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8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7010400" y="6583363"/>
            <a:ext cx="1350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rgbClr val="000099"/>
                </a:solidFill>
                <a:latin typeface="Gill Sans MT" pitchFamily="34" charset="0"/>
              </a:defRPr>
            </a:lvl1pPr>
            <a:lvl2pPr marL="742950" indent="-285750">
              <a:defRPr sz="4400" b="1">
                <a:solidFill>
                  <a:srgbClr val="000099"/>
                </a:solidFill>
                <a:latin typeface="Gill Sans MT" pitchFamily="34" charset="0"/>
              </a:defRPr>
            </a:lvl2pPr>
            <a:lvl3pPr marL="11430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3pPr>
            <a:lvl4pPr marL="16002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4pPr>
            <a:lvl5pPr marL="20574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1200"/>
              <a:t>Courtesy AREVA</a:t>
            </a: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2362200" y="6034088"/>
            <a:ext cx="4672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rgbClr val="000099"/>
                </a:solidFill>
                <a:latin typeface="Gill Sans MT" pitchFamily="34" charset="0"/>
              </a:defRPr>
            </a:lvl1pPr>
            <a:lvl2pPr marL="742950" indent="-285750">
              <a:defRPr sz="4400" b="1">
                <a:solidFill>
                  <a:srgbClr val="000099"/>
                </a:solidFill>
                <a:latin typeface="Gill Sans MT" pitchFamily="34" charset="0"/>
              </a:defRPr>
            </a:lvl2pPr>
            <a:lvl3pPr marL="11430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3pPr>
            <a:lvl4pPr marL="16002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4pPr>
            <a:lvl5pPr marL="20574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AREVA – EPR – 1600 MWe</a:t>
            </a:r>
          </a:p>
        </p:txBody>
      </p:sp>
    </p:spTree>
    <p:extLst>
      <p:ext uri="{BB962C8B-B14F-4D97-AF65-F5344CB8AC3E}">
        <p14:creationId xmlns:p14="http://schemas.microsoft.com/office/powerpoint/2010/main" val="30035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5438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Thermal (Steam) Power Plant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0600" y="1530350"/>
            <a:ext cx="7164388" cy="4305300"/>
            <a:chOff x="914400" y="1828800"/>
            <a:chExt cx="7164388" cy="4305300"/>
          </a:xfrm>
        </p:grpSpPr>
        <p:pic>
          <p:nvPicPr>
            <p:cNvPr id="7170" name="Picture 2" descr="NSESBWR-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1D0C41"/>
                </a:clrFrom>
                <a:clrTo>
                  <a:srgbClr val="1D0C4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828800"/>
              <a:ext cx="7164388" cy="430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 descr="NSESBWR-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1D0C41"/>
                </a:clrFrom>
                <a:clrTo>
                  <a:srgbClr val="1D0C4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828800"/>
              <a:ext cx="7164388" cy="430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 descr="NSESBWR-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1D0C41"/>
                </a:clrFrom>
                <a:clrTo>
                  <a:srgbClr val="1D0C4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828800"/>
              <a:ext cx="7164388" cy="430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Text Box 6"/>
            <p:cNvSpPr txBox="1">
              <a:spLocks noChangeArrowheads="1"/>
            </p:cNvSpPr>
            <p:nvPr/>
          </p:nvSpPr>
          <p:spPr bwMode="auto">
            <a:xfrm>
              <a:off x="4267200" y="2209800"/>
              <a:ext cx="1371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1pPr>
              <a:lvl2pPr marL="742950" indent="-28575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2pPr>
              <a:lvl3pPr marL="11430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3pPr>
              <a:lvl4pPr marL="16002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4pPr>
              <a:lvl5pPr marL="20574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b="0" dirty="0">
                  <a:solidFill>
                    <a:srgbClr val="17375E"/>
                  </a:solidFill>
                </a:rPr>
                <a:t>Condenser</a:t>
              </a:r>
            </a:p>
          </p:txBody>
        </p:sp>
        <p:grpSp>
          <p:nvGrpSpPr>
            <p:cNvPr id="7174" name="Group 7"/>
            <p:cNvGrpSpPr>
              <a:grpSpLocks/>
            </p:cNvGrpSpPr>
            <p:nvPr/>
          </p:nvGrpSpPr>
          <p:grpSpPr bwMode="auto">
            <a:xfrm>
              <a:off x="5638800" y="3657600"/>
              <a:ext cx="2209800" cy="2362200"/>
              <a:chOff x="4128" y="2448"/>
              <a:chExt cx="1392" cy="1488"/>
            </a:xfrm>
          </p:grpSpPr>
          <p:sp>
            <p:nvSpPr>
              <p:cNvPr id="7181" name="Text Box 8"/>
              <p:cNvSpPr txBox="1">
                <a:spLocks noChangeArrowheads="1"/>
              </p:cNvSpPr>
              <p:nvPr/>
            </p:nvSpPr>
            <p:spPr bwMode="auto">
              <a:xfrm>
                <a:off x="4656" y="2448"/>
                <a:ext cx="8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1pPr>
                <a:lvl2pPr marL="742950" indent="-28575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2pPr>
                <a:lvl3pPr marL="11430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3pPr>
                <a:lvl4pPr marL="16002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4pPr>
                <a:lvl5pPr marL="20574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9pPr>
              </a:lstStyle>
              <a:p>
                <a:pPr algn="l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000" b="0" dirty="0">
                    <a:solidFill>
                      <a:srgbClr val="17375E"/>
                    </a:solidFill>
                  </a:rPr>
                  <a:t>Cooling Source</a:t>
                </a:r>
              </a:p>
            </p:txBody>
          </p:sp>
          <p:sp>
            <p:nvSpPr>
              <p:cNvPr id="7182" name="Text Box 9"/>
              <p:cNvSpPr txBox="1">
                <a:spLocks noChangeArrowheads="1"/>
              </p:cNvSpPr>
              <p:nvPr/>
            </p:nvSpPr>
            <p:spPr bwMode="auto">
              <a:xfrm>
                <a:off x="4128" y="3723"/>
                <a:ext cx="129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1pPr>
                <a:lvl2pPr marL="742950" indent="-28575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2pPr>
                <a:lvl3pPr marL="11430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3pPr>
                <a:lvl4pPr marL="16002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4pPr>
                <a:lvl5pPr marL="20574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9pPr>
              </a:lstStyle>
              <a:p>
                <a:pPr algn="l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000" b="0">
                    <a:solidFill>
                      <a:srgbClr val="17375E"/>
                    </a:solidFill>
                  </a:rPr>
                  <a:t>Circulating Pump</a:t>
                </a:r>
                <a:endParaRPr lang="en-US" sz="3200" b="0">
                  <a:solidFill>
                    <a:srgbClr val="17375E"/>
                  </a:solidFill>
                </a:endParaRPr>
              </a:p>
            </p:txBody>
          </p:sp>
        </p:grpSp>
        <p:sp>
          <p:nvSpPr>
            <p:cNvPr id="7175" name="Text Box 10"/>
            <p:cNvSpPr txBox="1">
              <a:spLocks noChangeArrowheads="1"/>
            </p:cNvSpPr>
            <p:nvPr/>
          </p:nvSpPr>
          <p:spPr bwMode="auto">
            <a:xfrm>
              <a:off x="1295400" y="2819400"/>
              <a:ext cx="1143000" cy="301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1pPr>
              <a:lvl2pPr marL="742950" indent="-28575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2pPr>
              <a:lvl3pPr marL="11430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3pPr>
              <a:lvl4pPr marL="16002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4pPr>
              <a:lvl5pPr marL="20574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b="0">
                  <a:solidFill>
                    <a:srgbClr val="17375E"/>
                  </a:solidFill>
                </a:rPr>
                <a:t>Heat Source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b="0">
                  <a:solidFill>
                    <a:srgbClr val="17375E"/>
                  </a:solidFill>
                </a:rPr>
                <a:t>Coal,  Nuclear, Natural Gas, Oil</a:t>
              </a:r>
            </a:p>
            <a:p>
              <a:pPr algn="l">
                <a:spcBef>
                  <a:spcPct val="50000"/>
                </a:spcBef>
              </a:pPr>
              <a:endParaRPr lang="en-US" sz="2000" b="0">
                <a:solidFill>
                  <a:srgbClr val="17375E"/>
                </a:solidFill>
              </a:endParaRPr>
            </a:p>
            <a:p>
              <a:pPr algn="l">
                <a:spcBef>
                  <a:spcPct val="50000"/>
                </a:spcBef>
              </a:pPr>
              <a:endParaRPr lang="en-US" sz="2000" b="0">
                <a:solidFill>
                  <a:srgbClr val="17375E"/>
                </a:solidFill>
              </a:endParaRPr>
            </a:p>
          </p:txBody>
        </p:sp>
        <p:grpSp>
          <p:nvGrpSpPr>
            <p:cNvPr id="7176" name="Group 11"/>
            <p:cNvGrpSpPr>
              <a:grpSpLocks/>
            </p:cNvGrpSpPr>
            <p:nvPr/>
          </p:nvGrpSpPr>
          <p:grpSpPr bwMode="auto">
            <a:xfrm>
              <a:off x="2667000" y="4495800"/>
              <a:ext cx="1447800" cy="1481138"/>
              <a:chOff x="1680" y="2832"/>
              <a:chExt cx="912" cy="933"/>
            </a:xfrm>
          </p:grpSpPr>
          <p:sp>
            <p:nvSpPr>
              <p:cNvPr id="7179" name="Text Box 12"/>
              <p:cNvSpPr txBox="1">
                <a:spLocks noChangeArrowheads="1"/>
              </p:cNvSpPr>
              <p:nvPr/>
            </p:nvSpPr>
            <p:spPr bwMode="auto">
              <a:xfrm>
                <a:off x="1728" y="2832"/>
                <a:ext cx="86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1pPr>
                <a:lvl2pPr marL="742950" indent="-28575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2pPr>
                <a:lvl3pPr marL="11430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3pPr>
                <a:lvl4pPr marL="16002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4pPr>
                <a:lvl5pPr marL="20574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9pPr>
              </a:lstStyle>
              <a:p>
                <a:pPr algn="l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000" b="0">
                    <a:solidFill>
                      <a:srgbClr val="17375E"/>
                    </a:solidFill>
                  </a:rPr>
                  <a:t>Turbine Generator</a:t>
                </a:r>
              </a:p>
            </p:txBody>
          </p:sp>
          <p:sp>
            <p:nvSpPr>
              <p:cNvPr id="7180" name="Text Box 13"/>
              <p:cNvSpPr txBox="1">
                <a:spLocks noChangeArrowheads="1"/>
              </p:cNvSpPr>
              <p:nvPr/>
            </p:nvSpPr>
            <p:spPr bwMode="auto">
              <a:xfrm>
                <a:off x="1680" y="3552"/>
                <a:ext cx="9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1pPr>
                <a:lvl2pPr marL="742950" indent="-28575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2pPr>
                <a:lvl3pPr marL="11430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3pPr>
                <a:lvl4pPr marL="16002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4pPr>
                <a:lvl5pPr marL="20574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9pPr>
              </a:lstStyle>
              <a:p>
                <a:pPr algn="l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000" b="0">
                    <a:solidFill>
                      <a:srgbClr val="17375E"/>
                    </a:solidFill>
                  </a:rPr>
                  <a:t>Feed Pump</a:t>
                </a:r>
                <a:endParaRPr lang="en-US" sz="3200" b="0">
                  <a:solidFill>
                    <a:srgbClr val="17375E"/>
                  </a:solidFill>
                </a:endParaRPr>
              </a:p>
            </p:txBody>
          </p:sp>
        </p:grpSp>
        <p:pic>
          <p:nvPicPr>
            <p:cNvPr id="7178" name="Picture 19" descr="flam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9C7DC"/>
                </a:clrFrom>
                <a:clrTo>
                  <a:srgbClr val="E9C7D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724400"/>
              <a:ext cx="4572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05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61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0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Design Improvement Examples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15000"/>
              </a:lnSpc>
              <a:buFont typeface="Wingdings" pitchFamily="2" charset="2"/>
              <a:buNone/>
            </a:pPr>
            <a:r>
              <a:rPr lang="en-US" sz="2200" b="1" u="sng" smtClean="0"/>
              <a:t>AP1000</a:t>
            </a:r>
          </a:p>
          <a:p>
            <a:pPr>
              <a:lnSpc>
                <a:spcPct val="115000"/>
              </a:lnSpc>
            </a:pPr>
            <a:r>
              <a:rPr lang="en-US" sz="2000" smtClean="0"/>
              <a:t>Safety Valves 1400</a:t>
            </a:r>
          </a:p>
          <a:p>
            <a:pPr>
              <a:lnSpc>
                <a:spcPct val="115000"/>
              </a:lnSpc>
            </a:pPr>
            <a:r>
              <a:rPr lang="en-US" sz="2000" smtClean="0"/>
              <a:t>Pumps 184</a:t>
            </a:r>
          </a:p>
          <a:p>
            <a:pPr>
              <a:lnSpc>
                <a:spcPct val="115000"/>
              </a:lnSpc>
            </a:pPr>
            <a:r>
              <a:rPr lang="en-US" sz="2000" smtClean="0"/>
              <a:t>3.6 miles nuclear piping</a:t>
            </a:r>
          </a:p>
          <a:p>
            <a:pPr>
              <a:lnSpc>
                <a:spcPct val="115000"/>
              </a:lnSpc>
            </a:pPr>
            <a:r>
              <a:rPr lang="en-US" sz="2000" smtClean="0"/>
              <a:t>227 miles, electric cable</a:t>
            </a:r>
          </a:p>
          <a:p>
            <a:pPr>
              <a:lnSpc>
                <a:spcPct val="115000"/>
              </a:lnSpc>
            </a:pPr>
            <a:r>
              <a:rPr lang="en-US" sz="2000" smtClean="0"/>
              <a:t>Pressurizer 2100 cu. Ft</a:t>
            </a:r>
          </a:p>
          <a:p>
            <a:pPr>
              <a:lnSpc>
                <a:spcPct val="115000"/>
              </a:lnSpc>
            </a:pPr>
            <a:r>
              <a:rPr lang="en-US" sz="2000" smtClean="0"/>
              <a:t>SG Tube Rupture – No operator action</a:t>
            </a:r>
          </a:p>
          <a:p>
            <a:pPr>
              <a:lnSpc>
                <a:spcPct val="115000"/>
              </a:lnSpc>
            </a:pPr>
            <a:r>
              <a:rPr lang="en-US" sz="2000" smtClean="0"/>
              <a:t>65% fewer welds</a:t>
            </a:r>
          </a:p>
          <a:p>
            <a:pPr>
              <a:lnSpc>
                <a:spcPct val="115000"/>
              </a:lnSpc>
            </a:pPr>
            <a:r>
              <a:rPr lang="en-US" sz="2000" smtClean="0"/>
              <a:t>Use of natural phenomena: gravity, natural convection and conduction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buFont typeface="Wingdings" pitchFamily="2" charset="2"/>
              <a:buNone/>
            </a:pPr>
            <a:r>
              <a:rPr lang="en-US" sz="2200" b="1" u="sng" smtClean="0"/>
              <a:t>1970s 1000MW PWR</a:t>
            </a:r>
          </a:p>
          <a:p>
            <a:pPr>
              <a:lnSpc>
                <a:spcPct val="115000"/>
              </a:lnSpc>
            </a:pPr>
            <a:r>
              <a:rPr lang="en-US" sz="2000" smtClean="0"/>
              <a:t>Safety Valves 2850</a:t>
            </a:r>
          </a:p>
          <a:p>
            <a:pPr>
              <a:lnSpc>
                <a:spcPct val="115000"/>
              </a:lnSpc>
            </a:pPr>
            <a:r>
              <a:rPr lang="en-US" sz="2000" smtClean="0"/>
              <a:t>Pumps 280</a:t>
            </a:r>
          </a:p>
          <a:p>
            <a:pPr>
              <a:lnSpc>
                <a:spcPct val="115000"/>
              </a:lnSpc>
            </a:pPr>
            <a:r>
              <a:rPr lang="en-US" sz="2000" smtClean="0"/>
              <a:t>20.8 miles, nuclear piping</a:t>
            </a:r>
          </a:p>
          <a:p>
            <a:pPr>
              <a:lnSpc>
                <a:spcPct val="115000"/>
              </a:lnSpc>
            </a:pPr>
            <a:r>
              <a:rPr lang="en-US" sz="2000" smtClean="0"/>
              <a:t>1725 miles, electric cable</a:t>
            </a:r>
          </a:p>
          <a:p>
            <a:pPr>
              <a:lnSpc>
                <a:spcPct val="115000"/>
              </a:lnSpc>
            </a:pPr>
            <a:r>
              <a:rPr lang="en-US" sz="2000" smtClean="0"/>
              <a:t>Pressurizer – 1400 cu. Ft</a:t>
            </a:r>
          </a:p>
          <a:p>
            <a:pPr>
              <a:lnSpc>
                <a:spcPct val="115000"/>
              </a:lnSpc>
            </a:pPr>
            <a:r>
              <a:rPr lang="en-US" sz="2000" smtClean="0"/>
              <a:t>SG Tube Rupture – Operator action within 10 mins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endParaRPr lang="en-US" sz="2000" smtClean="0"/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6814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Spent Fuel Pool</a:t>
            </a:r>
          </a:p>
        </p:txBody>
      </p:sp>
      <p:pic>
        <p:nvPicPr>
          <p:cNvPr id="29699" name="Picture 6" descr="DSCF07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543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sz="4400" smtClean="0"/>
              <a:t>Dry Cask Storage</a:t>
            </a:r>
          </a:p>
        </p:txBody>
      </p:sp>
      <p:pic>
        <p:nvPicPr>
          <p:cNvPr id="30723" name="Picture 5" descr="19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16718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MVC-808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49726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057275" y="5257800"/>
            <a:ext cx="3294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rgbClr val="000099"/>
                </a:solidFill>
                <a:latin typeface="Gill Sans MT" pitchFamily="34" charset="0"/>
              </a:defRPr>
            </a:lvl1pPr>
            <a:lvl2pPr marL="742950" indent="-285750">
              <a:defRPr sz="4400" b="1">
                <a:solidFill>
                  <a:srgbClr val="000099"/>
                </a:solidFill>
                <a:latin typeface="Gill Sans MT" pitchFamily="34" charset="0"/>
              </a:defRPr>
            </a:lvl2pPr>
            <a:lvl3pPr marL="11430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3pPr>
            <a:lvl4pPr marL="16002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4pPr>
            <a:lvl5pPr marL="20574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2400" dirty="0">
                <a:solidFill>
                  <a:srgbClr val="17375E"/>
                </a:solidFill>
              </a:rPr>
              <a:t>Vertical Storage Cask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4702175" y="5257800"/>
            <a:ext cx="4092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rgbClr val="000099"/>
                </a:solidFill>
                <a:latin typeface="Gill Sans MT" pitchFamily="34" charset="0"/>
              </a:defRPr>
            </a:lvl1pPr>
            <a:lvl2pPr marL="742950" indent="-285750">
              <a:defRPr sz="4400" b="1">
                <a:solidFill>
                  <a:srgbClr val="000099"/>
                </a:solidFill>
                <a:latin typeface="Gill Sans MT" pitchFamily="34" charset="0"/>
              </a:defRPr>
            </a:lvl2pPr>
            <a:lvl3pPr marL="11430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3pPr>
            <a:lvl4pPr marL="16002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4pPr>
            <a:lvl5pPr marL="20574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2400">
                <a:solidFill>
                  <a:srgbClr val="17375E"/>
                </a:solidFill>
              </a:rPr>
              <a:t>Horizontal Storage Module</a:t>
            </a:r>
          </a:p>
        </p:txBody>
      </p:sp>
    </p:spTree>
    <p:extLst>
      <p:ext uri="{BB962C8B-B14F-4D97-AF65-F5344CB8AC3E}">
        <p14:creationId xmlns:p14="http://schemas.microsoft.com/office/powerpoint/2010/main" val="26757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000099"/>
                </a:solidFill>
                <a:latin typeface="Gill Sans MT" pitchFamily="34" charset="0"/>
              </a:defRPr>
            </a:lvl1pPr>
            <a:lvl2pPr marL="742950" indent="-285750">
              <a:defRPr sz="4400" b="1">
                <a:solidFill>
                  <a:srgbClr val="000099"/>
                </a:solidFill>
                <a:latin typeface="Gill Sans MT" pitchFamily="34" charset="0"/>
              </a:defRPr>
            </a:lvl2pPr>
            <a:lvl3pPr marL="11430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3pPr>
            <a:lvl4pPr marL="16002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4pPr>
            <a:lvl5pPr marL="20574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28138525-62D5-4606-BD21-B468C7077BEE}" type="slidenum">
              <a:rPr lang="en-US" sz="1400" smtClean="0">
                <a:solidFill>
                  <a:schemeClr val="bg2"/>
                </a:solidFill>
              </a:rPr>
              <a:pPr/>
              <a:t>34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2937" r="20062" b="5873"/>
          <a:stretch>
            <a:fillRect/>
          </a:stretch>
        </p:blipFill>
        <p:spPr bwMode="auto">
          <a:xfrm>
            <a:off x="152400" y="133350"/>
            <a:ext cx="88392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837113" y="304800"/>
            <a:ext cx="343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rgbClr val="000099"/>
                </a:solidFill>
                <a:latin typeface="Gill Sans MT" pitchFamily="34" charset="0"/>
              </a:defRPr>
            </a:lvl1pPr>
            <a:lvl2pPr marL="742950" indent="-285750">
              <a:defRPr sz="4400" b="1">
                <a:solidFill>
                  <a:srgbClr val="000099"/>
                </a:solidFill>
                <a:latin typeface="Gill Sans MT" pitchFamily="34" charset="0"/>
              </a:defRPr>
            </a:lvl2pPr>
            <a:lvl3pPr marL="11430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3pPr>
            <a:lvl4pPr marL="16002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4pPr>
            <a:lvl5pPr marL="20574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2400">
                <a:solidFill>
                  <a:schemeClr val="tx2"/>
                </a:solidFill>
              </a:rPr>
              <a:t>Dual Purpose Canister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2930525" y="5410200"/>
            <a:ext cx="326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rgbClr val="000099"/>
                </a:solidFill>
                <a:latin typeface="Gill Sans MT" pitchFamily="34" charset="0"/>
              </a:defRPr>
            </a:lvl1pPr>
            <a:lvl2pPr marL="742950" indent="-285750">
              <a:defRPr sz="4400" b="1">
                <a:solidFill>
                  <a:srgbClr val="000099"/>
                </a:solidFill>
                <a:latin typeface="Gill Sans MT" pitchFamily="34" charset="0"/>
              </a:defRPr>
            </a:lvl2pPr>
            <a:lvl3pPr marL="11430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3pPr>
            <a:lvl4pPr marL="16002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4pPr>
            <a:lvl5pPr marL="20574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2400">
                <a:solidFill>
                  <a:schemeClr val="tx2"/>
                </a:solidFill>
              </a:rPr>
              <a:t>On-site Transfer Cask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3744913" y="6324600"/>
            <a:ext cx="3133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rgbClr val="000099"/>
                </a:solidFill>
                <a:latin typeface="Gill Sans MT" pitchFamily="34" charset="0"/>
              </a:defRPr>
            </a:lvl1pPr>
            <a:lvl2pPr marL="742950" indent="-285750">
              <a:defRPr sz="4400" b="1">
                <a:solidFill>
                  <a:srgbClr val="000099"/>
                </a:solidFill>
                <a:latin typeface="Gill Sans MT" pitchFamily="34" charset="0"/>
              </a:defRPr>
            </a:lvl2pPr>
            <a:lvl3pPr marL="11430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3pPr>
            <a:lvl4pPr marL="16002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4pPr>
            <a:lvl5pPr marL="20574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2400">
                <a:solidFill>
                  <a:schemeClr val="tx2"/>
                </a:solidFill>
              </a:rPr>
              <a:t>Transportation Cask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541338" y="4191000"/>
            <a:ext cx="329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rgbClr val="000099"/>
                </a:solidFill>
                <a:latin typeface="Gill Sans MT" pitchFamily="34" charset="0"/>
              </a:defRPr>
            </a:lvl1pPr>
            <a:lvl2pPr marL="742950" indent="-285750">
              <a:defRPr sz="4400" b="1">
                <a:solidFill>
                  <a:srgbClr val="000099"/>
                </a:solidFill>
                <a:latin typeface="Gill Sans MT" pitchFamily="34" charset="0"/>
              </a:defRPr>
            </a:lvl2pPr>
            <a:lvl3pPr marL="11430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3pPr>
            <a:lvl4pPr marL="16002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4pPr>
            <a:lvl5pPr marL="20574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2400">
                <a:solidFill>
                  <a:schemeClr val="tx2"/>
                </a:solidFill>
              </a:rPr>
              <a:t>Vertical Storage Cask</a:t>
            </a:r>
          </a:p>
        </p:txBody>
      </p:sp>
    </p:spTree>
    <p:extLst>
      <p:ext uri="{BB962C8B-B14F-4D97-AF65-F5344CB8AC3E}">
        <p14:creationId xmlns:p14="http://schemas.microsoft.com/office/powerpoint/2010/main" val="15644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Used Nuclear Fuel Assembly Being Loaded into DPC Basket In Spent Fuel Pool at Nuclear Reactor Site</a:t>
            </a:r>
          </a:p>
        </p:txBody>
      </p:sp>
      <p:pic>
        <p:nvPicPr>
          <p:cNvPr id="32771" name="Picture 6" descr="MVC-70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41600"/>
            <a:ext cx="41910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MVC-684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249738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4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962400" cy="2057400"/>
          </a:xfrm>
        </p:spPr>
        <p:txBody>
          <a:bodyPr/>
          <a:lstStyle/>
          <a:p>
            <a:r>
              <a:rPr lang="en-US" smtClean="0"/>
              <a:t>DPC Placement into Vertical Storage Cask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3505200" cy="3810000"/>
          </a:xfrm>
        </p:spPr>
        <p:txBody>
          <a:bodyPr/>
          <a:lstStyle/>
          <a:p>
            <a:r>
              <a:rPr lang="en-US" sz="2400" smtClean="0"/>
              <a:t>Transfer cask is placed atop vertical storage cask</a:t>
            </a:r>
          </a:p>
          <a:p>
            <a:r>
              <a:rPr lang="en-US" sz="2400" smtClean="0"/>
              <a:t>DPC is lowered from transfer cask into vertical storage cask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000099"/>
                </a:solidFill>
                <a:latin typeface="Gill Sans MT" pitchFamily="34" charset="0"/>
              </a:defRPr>
            </a:lvl1pPr>
            <a:lvl2pPr marL="742950" indent="-285750">
              <a:defRPr sz="4400" b="1">
                <a:solidFill>
                  <a:srgbClr val="000099"/>
                </a:solidFill>
                <a:latin typeface="Gill Sans MT" pitchFamily="34" charset="0"/>
              </a:defRPr>
            </a:lvl2pPr>
            <a:lvl3pPr marL="11430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3pPr>
            <a:lvl4pPr marL="16002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4pPr>
            <a:lvl5pPr marL="20574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AC550A87-891F-40BF-B638-379DFEB31555}" type="slidenum">
              <a:rPr lang="en-US" sz="1400" smtClean="0">
                <a:solidFill>
                  <a:schemeClr val="bg2"/>
                </a:solidFill>
              </a:rPr>
              <a:pPr/>
              <a:t>36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33797" name="Picture 4" descr="hmops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35115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7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Loading Horizontal Storage Modules</a:t>
            </a:r>
          </a:p>
        </p:txBody>
      </p:sp>
      <p:pic>
        <p:nvPicPr>
          <p:cNvPr id="34819" name="Picture 6" descr="MVC-009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477000" cy="46069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9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en-US" smtClean="0"/>
              <a:t>Moving Storage Casks</a:t>
            </a:r>
          </a:p>
        </p:txBody>
      </p:sp>
      <p:pic>
        <p:nvPicPr>
          <p:cNvPr id="35844" name="Picture 3" descr="jcb@pa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1092200"/>
            <a:ext cx="35226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797300"/>
            <a:ext cx="35337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 descr="storm craw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219200"/>
            <a:ext cx="306387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1143000" y="4953000"/>
            <a:ext cx="1544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000099"/>
                </a:solidFill>
                <a:latin typeface="Gill Sans MT" pitchFamily="34" charset="0"/>
              </a:defRPr>
            </a:lvl1pPr>
            <a:lvl2pPr marL="742950" indent="-285750">
              <a:defRPr sz="4400" b="1">
                <a:solidFill>
                  <a:srgbClr val="000099"/>
                </a:solidFill>
                <a:latin typeface="Gill Sans MT" pitchFamily="34" charset="0"/>
              </a:defRPr>
            </a:lvl2pPr>
            <a:lvl3pPr marL="11430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3pPr>
            <a:lvl4pPr marL="16002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4pPr>
            <a:lvl5pPr marL="20574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2400">
                <a:solidFill>
                  <a:srgbClr val="17375E"/>
                </a:solidFill>
              </a:rPr>
              <a:t>Crawler</a:t>
            </a:r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7226300" y="5130800"/>
            <a:ext cx="140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rgbClr val="000099"/>
                </a:solidFill>
                <a:latin typeface="Gill Sans MT" pitchFamily="34" charset="0"/>
              </a:defRPr>
            </a:lvl1pPr>
            <a:lvl2pPr marL="742950" indent="-285750">
              <a:defRPr sz="4400" b="1">
                <a:solidFill>
                  <a:srgbClr val="000099"/>
                </a:solidFill>
                <a:latin typeface="Gill Sans MT" pitchFamily="34" charset="0"/>
              </a:defRPr>
            </a:lvl2pPr>
            <a:lvl3pPr marL="11430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3pPr>
            <a:lvl4pPr marL="16002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4pPr>
            <a:lvl5pPr marL="20574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2400">
                <a:solidFill>
                  <a:srgbClr val="17375E"/>
                </a:solidFill>
              </a:rPr>
              <a:t>Air Pads</a:t>
            </a:r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3505200" y="1752600"/>
            <a:ext cx="1808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rgbClr val="000099"/>
                </a:solidFill>
                <a:latin typeface="Gill Sans MT" pitchFamily="34" charset="0"/>
              </a:defRPr>
            </a:lvl1pPr>
            <a:lvl2pPr marL="742950" indent="-285750">
              <a:defRPr sz="4400" b="1">
                <a:solidFill>
                  <a:srgbClr val="000099"/>
                </a:solidFill>
                <a:latin typeface="Gill Sans MT" pitchFamily="34" charset="0"/>
              </a:defRPr>
            </a:lvl2pPr>
            <a:lvl3pPr marL="11430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3pPr>
            <a:lvl4pPr marL="16002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4pPr>
            <a:lvl5pPr marL="20574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2400">
                <a:solidFill>
                  <a:srgbClr val="17375E"/>
                </a:solidFill>
              </a:rPr>
              <a:t>Trailer and</a:t>
            </a:r>
            <a:br>
              <a:rPr lang="en-US" sz="2400">
                <a:solidFill>
                  <a:srgbClr val="17375E"/>
                </a:solidFill>
              </a:rPr>
            </a:br>
            <a:r>
              <a:rPr lang="en-US" sz="2400">
                <a:solidFill>
                  <a:srgbClr val="17375E"/>
                </a:solidFill>
              </a:rPr>
              <a:t>JCB Vehicle</a:t>
            </a:r>
          </a:p>
        </p:txBody>
      </p:sp>
    </p:spTree>
    <p:extLst>
      <p:ext uri="{BB962C8B-B14F-4D97-AF65-F5344CB8AC3E}">
        <p14:creationId xmlns:p14="http://schemas.microsoft.com/office/powerpoint/2010/main" val="11576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Transportation Cask</a:t>
            </a:r>
          </a:p>
        </p:txBody>
      </p:sp>
      <p:pic>
        <p:nvPicPr>
          <p:cNvPr id="36867" name="Content Placeholder 4" descr="0815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5600" y="1379538"/>
            <a:ext cx="5854700" cy="4845050"/>
          </a:xfrm>
        </p:spPr>
      </p:pic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rgbClr val="000099"/>
                </a:solidFill>
                <a:latin typeface="Gill Sans MT" pitchFamily="34" charset="0"/>
              </a:defRPr>
            </a:lvl1pPr>
            <a:lvl2pPr marL="742950" indent="-285750">
              <a:defRPr sz="4400" b="1">
                <a:solidFill>
                  <a:srgbClr val="000099"/>
                </a:solidFill>
                <a:latin typeface="Gill Sans MT" pitchFamily="34" charset="0"/>
              </a:defRPr>
            </a:lvl2pPr>
            <a:lvl3pPr marL="11430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3pPr>
            <a:lvl4pPr marL="16002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4pPr>
            <a:lvl5pPr marL="2057400" indent="-228600">
              <a:defRPr sz="4400" b="1">
                <a:solidFill>
                  <a:srgbClr val="000099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fld id="{90AAE71F-BF92-41CB-BCE6-3DF836E72820}" type="slidenum">
              <a:rPr lang="en-US" sz="1400" smtClean="0">
                <a:solidFill>
                  <a:schemeClr val="bg2"/>
                </a:solidFill>
              </a:rPr>
              <a:pPr/>
              <a:t>39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438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Boiling Water Reactor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4400" y="1545432"/>
            <a:ext cx="7165975" cy="4305300"/>
            <a:chOff x="912813" y="1752600"/>
            <a:chExt cx="7165975" cy="4305300"/>
          </a:xfrm>
        </p:grpSpPr>
        <p:pic>
          <p:nvPicPr>
            <p:cNvPr id="1027" name="Picture 18" descr="NSESBWR-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1D0C41"/>
                </a:clrFrom>
                <a:clrTo>
                  <a:srgbClr val="1D0C4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13" y="1752600"/>
              <a:ext cx="7164387" cy="430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" name="Text Box 6"/>
            <p:cNvSpPr txBox="1">
              <a:spLocks noChangeArrowheads="1"/>
            </p:cNvSpPr>
            <p:nvPr/>
          </p:nvSpPr>
          <p:spPr bwMode="auto">
            <a:xfrm>
              <a:off x="4267200" y="2209800"/>
              <a:ext cx="1371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1pPr>
              <a:lvl2pPr marL="742950" indent="-28575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2pPr>
              <a:lvl3pPr marL="11430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3pPr>
              <a:lvl4pPr marL="16002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4pPr>
              <a:lvl5pPr marL="20574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b="0">
                  <a:solidFill>
                    <a:srgbClr val="17375E"/>
                  </a:solidFill>
                </a:rPr>
                <a:t>Condenser</a:t>
              </a:r>
            </a:p>
          </p:txBody>
        </p:sp>
        <p:pic>
          <p:nvPicPr>
            <p:cNvPr id="1029" name="Picture 15" descr="NSESBWR-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1D0C41"/>
                </a:clrFrom>
                <a:clrTo>
                  <a:srgbClr val="1D0C4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52600"/>
              <a:ext cx="7164388" cy="430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17" descr="NSESBWR-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1D0C41"/>
                </a:clrFrom>
                <a:clrTo>
                  <a:srgbClr val="1D0C4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52600"/>
              <a:ext cx="7164388" cy="430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1" name="Group 11"/>
            <p:cNvGrpSpPr>
              <a:grpSpLocks/>
            </p:cNvGrpSpPr>
            <p:nvPr/>
          </p:nvGrpSpPr>
          <p:grpSpPr bwMode="auto">
            <a:xfrm>
              <a:off x="2667000" y="4495800"/>
              <a:ext cx="1676400" cy="1481138"/>
              <a:chOff x="1680" y="2832"/>
              <a:chExt cx="1056" cy="933"/>
            </a:xfrm>
          </p:grpSpPr>
          <p:sp>
            <p:nvSpPr>
              <p:cNvPr id="1043" name="Text Box 12"/>
              <p:cNvSpPr txBox="1">
                <a:spLocks noChangeArrowheads="1"/>
              </p:cNvSpPr>
              <p:nvPr/>
            </p:nvSpPr>
            <p:spPr bwMode="auto">
              <a:xfrm>
                <a:off x="1728" y="2832"/>
                <a:ext cx="86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1pPr>
                <a:lvl2pPr marL="742950" indent="-28575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2pPr>
                <a:lvl3pPr marL="11430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3pPr>
                <a:lvl4pPr marL="16002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4pPr>
                <a:lvl5pPr marL="20574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9pPr>
              </a:lstStyle>
              <a:p>
                <a:pPr algn="l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000" b="0">
                    <a:solidFill>
                      <a:srgbClr val="17375E"/>
                    </a:solidFill>
                  </a:rPr>
                  <a:t>Turbine Generator</a:t>
                </a:r>
              </a:p>
            </p:txBody>
          </p:sp>
          <p:sp>
            <p:nvSpPr>
              <p:cNvPr id="1044" name="Text Box 13"/>
              <p:cNvSpPr txBox="1">
                <a:spLocks noChangeArrowheads="1"/>
              </p:cNvSpPr>
              <p:nvPr/>
            </p:nvSpPr>
            <p:spPr bwMode="auto">
              <a:xfrm>
                <a:off x="1680" y="3552"/>
                <a:ext cx="105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1pPr>
                <a:lvl2pPr marL="742950" indent="-28575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2pPr>
                <a:lvl3pPr marL="11430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3pPr>
                <a:lvl4pPr marL="16002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4pPr>
                <a:lvl5pPr marL="20574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9pPr>
              </a:lstStyle>
              <a:p>
                <a:pPr algn="l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000" b="0">
                    <a:solidFill>
                      <a:srgbClr val="17375E"/>
                    </a:solidFill>
                  </a:rPr>
                  <a:t>Feed  Pump </a:t>
                </a:r>
              </a:p>
            </p:txBody>
          </p:sp>
        </p:grpSp>
        <p:grpSp>
          <p:nvGrpSpPr>
            <p:cNvPr id="1034" name="Group 28"/>
            <p:cNvGrpSpPr>
              <a:grpSpLocks/>
            </p:cNvGrpSpPr>
            <p:nvPr/>
          </p:nvGrpSpPr>
          <p:grpSpPr bwMode="auto">
            <a:xfrm>
              <a:off x="1371600" y="4267200"/>
              <a:ext cx="990600" cy="990600"/>
              <a:chOff x="864" y="2688"/>
              <a:chExt cx="624" cy="624"/>
            </a:xfrm>
          </p:grpSpPr>
          <p:grpSp>
            <p:nvGrpSpPr>
              <p:cNvPr id="1036" name="Group 25"/>
              <p:cNvGrpSpPr>
                <a:grpSpLocks/>
              </p:cNvGrpSpPr>
              <p:nvPr/>
            </p:nvGrpSpPr>
            <p:grpSpPr bwMode="auto">
              <a:xfrm>
                <a:off x="864" y="2688"/>
                <a:ext cx="624" cy="624"/>
                <a:chOff x="816" y="2832"/>
                <a:chExt cx="672" cy="672"/>
              </a:xfrm>
            </p:grpSpPr>
            <p:sp>
              <p:nvSpPr>
                <p:cNvPr id="1038" name="Oval 22"/>
                <p:cNvSpPr>
                  <a:spLocks noChangeArrowheads="1"/>
                </p:cNvSpPr>
                <p:nvPr/>
              </p:nvSpPr>
              <p:spPr bwMode="auto">
                <a:xfrm>
                  <a:off x="1008" y="2832"/>
                  <a:ext cx="288" cy="672"/>
                </a:xfrm>
                <a:prstGeom prst="ellipse">
                  <a:avLst/>
                </a:prstGeom>
                <a:noFill/>
                <a:ln w="19050">
                  <a:solidFill>
                    <a:srgbClr val="292929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17375E"/>
                    </a:solidFill>
                  </a:endParaRPr>
                </a:p>
              </p:txBody>
            </p:sp>
            <p:sp>
              <p:nvSpPr>
                <p:cNvPr id="1039" name="Oval 23"/>
                <p:cNvSpPr>
                  <a:spLocks noChangeArrowheads="1"/>
                </p:cNvSpPr>
                <p:nvPr/>
              </p:nvSpPr>
              <p:spPr bwMode="auto">
                <a:xfrm rot="3600000">
                  <a:off x="1008" y="2832"/>
                  <a:ext cx="288" cy="672"/>
                </a:xfrm>
                <a:prstGeom prst="ellipse">
                  <a:avLst/>
                </a:prstGeom>
                <a:noFill/>
                <a:ln w="19050">
                  <a:solidFill>
                    <a:srgbClr val="292929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17375E"/>
                    </a:solidFill>
                  </a:endParaRPr>
                </a:p>
              </p:txBody>
            </p:sp>
            <p:sp>
              <p:nvSpPr>
                <p:cNvPr id="1040" name="Oval 24"/>
                <p:cNvSpPr>
                  <a:spLocks noChangeArrowheads="1"/>
                </p:cNvSpPr>
                <p:nvPr/>
              </p:nvSpPr>
              <p:spPr bwMode="auto">
                <a:xfrm rot="-3600000">
                  <a:off x="1008" y="2832"/>
                  <a:ext cx="288" cy="672"/>
                </a:xfrm>
                <a:prstGeom prst="ellipse">
                  <a:avLst/>
                </a:prstGeom>
                <a:noFill/>
                <a:ln w="19050">
                  <a:solidFill>
                    <a:srgbClr val="292929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17375E"/>
                    </a:solidFill>
                  </a:endParaRPr>
                </a:p>
              </p:txBody>
            </p:sp>
          </p:grpSp>
          <p:sp>
            <p:nvSpPr>
              <p:cNvPr id="82970" name="Oval 26"/>
              <p:cNvSpPr>
                <a:spLocks noChangeArrowheads="1"/>
              </p:cNvSpPr>
              <p:nvPr/>
            </p:nvSpPr>
            <p:spPr bwMode="auto">
              <a:xfrm>
                <a:off x="1104" y="2928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12699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17375E"/>
                  </a:solidFill>
                </a:endParaRPr>
              </a:p>
            </p:txBody>
          </p:sp>
        </p:grpSp>
        <p:sp>
          <p:nvSpPr>
            <p:cNvPr id="1035" name="TextBox 20"/>
            <p:cNvSpPr txBox="1">
              <a:spLocks noChangeArrowheads="1"/>
            </p:cNvSpPr>
            <p:nvPr/>
          </p:nvSpPr>
          <p:spPr bwMode="auto">
            <a:xfrm>
              <a:off x="1322388" y="3581400"/>
              <a:ext cx="10398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1pPr>
              <a:lvl2pPr marL="742950" indent="-28575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2pPr>
              <a:lvl3pPr marL="11430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3pPr>
              <a:lvl4pPr marL="16002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4pPr>
              <a:lvl5pPr marL="20574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9pPr>
            </a:lstStyle>
            <a:p>
              <a:r>
                <a:rPr lang="en-US" sz="1800">
                  <a:solidFill>
                    <a:srgbClr val="17375E"/>
                  </a:solidFill>
                </a:rPr>
                <a:t>Reactor</a:t>
              </a:r>
              <a:endParaRPr lang="en-US">
                <a:solidFill>
                  <a:srgbClr val="17375E"/>
                </a:solidFill>
              </a:endParaRPr>
            </a:p>
          </p:txBody>
        </p:sp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5638800" y="3657600"/>
              <a:ext cx="2209800" cy="2362200"/>
              <a:chOff x="4128" y="2448"/>
              <a:chExt cx="1392" cy="1488"/>
            </a:xfrm>
          </p:grpSpPr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4656" y="2448"/>
                <a:ext cx="8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1pPr>
                <a:lvl2pPr marL="742950" indent="-28575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2pPr>
                <a:lvl3pPr marL="11430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3pPr>
                <a:lvl4pPr marL="16002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4pPr>
                <a:lvl5pPr marL="20574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9pPr>
              </a:lstStyle>
              <a:p>
                <a:pPr algn="l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000" b="0" dirty="0">
                    <a:solidFill>
                      <a:srgbClr val="17375E"/>
                    </a:solidFill>
                  </a:rPr>
                  <a:t>Cooling Source</a:t>
                </a:r>
              </a:p>
            </p:txBody>
          </p:sp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4128" y="3723"/>
                <a:ext cx="129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1pPr>
                <a:lvl2pPr marL="742950" indent="-28575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2pPr>
                <a:lvl3pPr marL="11430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3pPr>
                <a:lvl4pPr marL="16002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4pPr>
                <a:lvl5pPr marL="20574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9pPr>
              </a:lstStyle>
              <a:p>
                <a:pPr algn="l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000" b="0">
                    <a:solidFill>
                      <a:srgbClr val="17375E"/>
                    </a:solidFill>
                  </a:rPr>
                  <a:t>Circulating Pump</a:t>
                </a:r>
                <a:endParaRPr lang="en-US" sz="3200" b="0">
                  <a:solidFill>
                    <a:srgbClr val="17375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92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0" name="Group 9"/>
          <p:cNvGrpSpPr>
            <a:grpSpLocks/>
          </p:cNvGrpSpPr>
          <p:nvPr/>
        </p:nvGrpSpPr>
        <p:grpSpPr bwMode="auto">
          <a:xfrm>
            <a:off x="12128594" y="2631541"/>
            <a:ext cx="2209800" cy="2608262"/>
            <a:chOff x="4128" y="2448"/>
            <a:chExt cx="1392" cy="1643"/>
          </a:xfrm>
        </p:grpSpPr>
        <p:sp>
          <p:nvSpPr>
            <p:cNvPr id="8218" name="Text Box 10"/>
            <p:cNvSpPr txBox="1">
              <a:spLocks noChangeArrowheads="1"/>
            </p:cNvSpPr>
            <p:nvPr/>
          </p:nvSpPr>
          <p:spPr bwMode="auto">
            <a:xfrm>
              <a:off x="4656" y="2448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1pPr>
              <a:lvl2pPr marL="742950" indent="-28575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2pPr>
              <a:lvl3pPr marL="11430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3pPr>
              <a:lvl4pPr marL="16002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4pPr>
              <a:lvl5pPr marL="20574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US" sz="2000" b="0">
                  <a:solidFill>
                    <a:srgbClr val="17375E"/>
                  </a:solidFill>
                </a:rPr>
                <a:t>Cooling Source</a:t>
              </a:r>
            </a:p>
          </p:txBody>
        </p:sp>
        <p:sp>
          <p:nvSpPr>
            <p:cNvPr id="8219" name="Text Box 11"/>
            <p:cNvSpPr txBox="1">
              <a:spLocks noChangeArrowheads="1"/>
            </p:cNvSpPr>
            <p:nvPr/>
          </p:nvSpPr>
          <p:spPr bwMode="auto">
            <a:xfrm>
              <a:off x="4128" y="3723"/>
              <a:ext cx="91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1pPr>
              <a:lvl2pPr marL="742950" indent="-28575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2pPr>
              <a:lvl3pPr marL="11430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3pPr>
              <a:lvl4pPr marL="16002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4pPr>
              <a:lvl5pPr marL="20574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9pPr>
            </a:lstStyle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0" dirty="0">
                  <a:solidFill>
                    <a:srgbClr val="17375E"/>
                  </a:solidFill>
                </a:rPr>
                <a:t>Circulating Pump</a:t>
              </a:r>
              <a:endParaRPr lang="en-US" sz="3200" b="0" dirty="0">
                <a:solidFill>
                  <a:srgbClr val="17375E"/>
                </a:solidFill>
              </a:endParaRPr>
            </a:p>
          </p:txBody>
        </p:sp>
      </p:grpSp>
      <p:sp>
        <p:nvSpPr>
          <p:cNvPr id="8203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854075" y="381000"/>
            <a:ext cx="75438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Pressurized Water Reactor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116" y="848936"/>
            <a:ext cx="9142412" cy="5760720"/>
            <a:chOff x="158050" y="1280160"/>
            <a:chExt cx="9142412" cy="5760720"/>
          </a:xfrm>
        </p:grpSpPr>
        <p:sp>
          <p:nvSpPr>
            <p:cNvPr id="8198" name="Text Box 7"/>
            <p:cNvSpPr txBox="1">
              <a:spLocks noChangeArrowheads="1"/>
            </p:cNvSpPr>
            <p:nvPr/>
          </p:nvSpPr>
          <p:spPr bwMode="auto">
            <a:xfrm>
              <a:off x="3733800" y="4573588"/>
              <a:ext cx="13716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1pPr>
              <a:lvl2pPr marL="742950" indent="-28575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2pPr>
              <a:lvl3pPr marL="11430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3pPr>
              <a:lvl4pPr marL="16002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4pPr>
              <a:lvl5pPr marL="20574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9pPr>
            </a:lstStyle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0">
                  <a:solidFill>
                    <a:srgbClr val="17375E"/>
                  </a:solidFill>
                </a:rPr>
                <a:t>Turbine Generator</a:t>
              </a:r>
            </a:p>
          </p:txBody>
        </p:sp>
        <p:sp>
          <p:nvSpPr>
            <p:cNvPr id="8199" name="Text Box 8"/>
            <p:cNvSpPr txBox="1">
              <a:spLocks noChangeArrowheads="1"/>
            </p:cNvSpPr>
            <p:nvPr/>
          </p:nvSpPr>
          <p:spPr bwMode="auto">
            <a:xfrm>
              <a:off x="5257800" y="2211388"/>
              <a:ext cx="15700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1pPr>
              <a:lvl2pPr marL="742950" indent="-28575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2pPr>
              <a:lvl3pPr marL="11430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3pPr>
              <a:lvl4pPr marL="16002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4pPr>
              <a:lvl5pPr marL="2057400" indent="-228600"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000099"/>
                  </a:solidFill>
                  <a:latin typeface="Gill Sans MT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b="0">
                  <a:solidFill>
                    <a:srgbClr val="17375E"/>
                  </a:solidFill>
                </a:rPr>
                <a:t>Condenser</a:t>
              </a:r>
            </a:p>
          </p:txBody>
        </p:sp>
        <p:pic>
          <p:nvPicPr>
            <p:cNvPr id="8197" name="Picture 5" descr="NSESPWR-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1D0C41"/>
                </a:clrFrom>
                <a:clrTo>
                  <a:srgbClr val="1D0C4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71" b="-6491"/>
            <a:stretch/>
          </p:blipFill>
          <p:spPr bwMode="auto">
            <a:xfrm>
              <a:off x="158050" y="1280160"/>
              <a:ext cx="9142412" cy="5760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1752600" y="5715000"/>
              <a:ext cx="3048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669925" y="2236254"/>
              <a:ext cx="8283575" cy="4562475"/>
              <a:chOff x="669925" y="2236254"/>
              <a:chExt cx="8283575" cy="4562475"/>
            </a:xfrm>
          </p:grpSpPr>
          <p:grpSp>
            <p:nvGrpSpPr>
              <p:cNvPr id="8201" name="Group 12"/>
              <p:cNvGrpSpPr>
                <a:grpSpLocks/>
              </p:cNvGrpSpPr>
              <p:nvPr/>
            </p:nvGrpSpPr>
            <p:grpSpPr bwMode="auto">
              <a:xfrm>
                <a:off x="1044668" y="2236254"/>
                <a:ext cx="4598988" cy="4562475"/>
                <a:chOff x="-1025" y="2160"/>
                <a:chExt cx="2897" cy="2874"/>
              </a:xfrm>
            </p:grpSpPr>
            <p:sp>
              <p:nvSpPr>
                <p:cNvPr id="821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296" y="2160"/>
                  <a:ext cx="576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699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1pPr>
                  <a:lvl2pPr marL="742950" indent="-28575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2pPr>
                  <a:lvl3pPr marL="11430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3pPr>
                  <a:lvl4pPr marL="16002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4pPr>
                  <a:lvl5pPr marL="20574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endParaRPr lang="en-US" sz="2000" b="0">
                    <a:solidFill>
                      <a:srgbClr val="6666FF"/>
                    </a:solidFill>
                  </a:endParaRPr>
                </a:p>
              </p:txBody>
            </p:sp>
            <p:sp>
              <p:nvSpPr>
                <p:cNvPr id="821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-757" y="4511"/>
                  <a:ext cx="912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699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1pPr>
                  <a:lvl2pPr marL="742950" indent="-28575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2pPr>
                  <a:lvl3pPr marL="11430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3pPr>
                  <a:lvl4pPr marL="16002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4pPr>
                  <a:lvl5pPr marL="20574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9pPr>
                </a:lstStyle>
                <a:p>
                  <a:pPr algn="l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en-US" sz="2000" b="0" dirty="0">
                      <a:solidFill>
                        <a:srgbClr val="17375E"/>
                      </a:solidFill>
                    </a:rPr>
                    <a:t>Main Coolant Pump</a:t>
                  </a:r>
                  <a:endParaRPr lang="en-US" sz="3200" b="0" dirty="0">
                    <a:solidFill>
                      <a:srgbClr val="17375E"/>
                    </a:solidFill>
                  </a:endParaRPr>
                </a:p>
              </p:txBody>
            </p:sp>
            <p:sp>
              <p:nvSpPr>
                <p:cNvPr id="821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-1025" y="2486"/>
                  <a:ext cx="124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699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1pPr>
                  <a:lvl2pPr marL="742950" indent="-28575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2pPr>
                  <a:lvl3pPr marL="11430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3pPr>
                  <a:lvl4pPr marL="16002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4pPr>
                  <a:lvl5pPr marL="20574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en-US" sz="2000" b="0" dirty="0">
                      <a:solidFill>
                        <a:srgbClr val="FF0000"/>
                      </a:solidFill>
                    </a:rPr>
                    <a:t>Primary Loop</a:t>
                  </a:r>
                </a:p>
              </p:txBody>
            </p:sp>
          </p:grpSp>
          <p:grpSp>
            <p:nvGrpSpPr>
              <p:cNvPr id="8202" name="Group 16"/>
              <p:cNvGrpSpPr>
                <a:grpSpLocks/>
              </p:cNvGrpSpPr>
              <p:nvPr/>
            </p:nvGrpSpPr>
            <p:grpSpPr bwMode="auto">
              <a:xfrm>
                <a:off x="2277145" y="3447515"/>
                <a:ext cx="3902075" cy="3000375"/>
                <a:chOff x="1296" y="2354"/>
                <a:chExt cx="2458" cy="1890"/>
              </a:xfrm>
            </p:grpSpPr>
            <p:sp>
              <p:nvSpPr>
                <p:cNvPr id="821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296" y="2354"/>
                  <a:ext cx="864" cy="3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699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1pPr>
                  <a:lvl2pPr marL="742950" indent="-28575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2pPr>
                  <a:lvl3pPr marL="11430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3pPr>
                  <a:lvl4pPr marL="16002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4pPr>
                  <a:lvl5pPr marL="20574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en-US" sz="1800" b="0" dirty="0">
                      <a:solidFill>
                        <a:srgbClr val="17375E"/>
                      </a:solidFill>
                    </a:rPr>
                    <a:t>Steam</a:t>
                  </a:r>
                </a:p>
                <a:p>
                  <a:pPr algn="l">
                    <a:lnSpc>
                      <a:spcPct val="20000"/>
                    </a:lnSpc>
                    <a:spcBef>
                      <a:spcPct val="50000"/>
                    </a:spcBef>
                  </a:pPr>
                  <a:r>
                    <a:rPr lang="en-US" sz="1800" b="0" dirty="0">
                      <a:solidFill>
                        <a:srgbClr val="17375E"/>
                      </a:solidFill>
                    </a:rPr>
                    <a:t>Generator</a:t>
                  </a:r>
                </a:p>
              </p:txBody>
            </p:sp>
            <p:sp>
              <p:nvSpPr>
                <p:cNvPr id="821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208" y="3696"/>
                  <a:ext cx="91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699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1pPr>
                  <a:lvl2pPr marL="742950" indent="-28575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2pPr>
                  <a:lvl3pPr marL="11430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3pPr>
                  <a:lvl4pPr marL="16002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4pPr>
                  <a:lvl5pPr marL="20574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9pPr>
                </a:lstStyle>
                <a:p>
                  <a:pPr algn="l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en-US" sz="2000" b="0" dirty="0">
                      <a:solidFill>
                        <a:srgbClr val="17375E"/>
                      </a:solidFill>
                    </a:rPr>
                    <a:t>Feed  Pump</a:t>
                  </a:r>
                  <a:endParaRPr lang="en-US" sz="3200" b="0" dirty="0">
                    <a:solidFill>
                      <a:srgbClr val="17375E"/>
                    </a:solidFill>
                  </a:endParaRPr>
                </a:p>
              </p:txBody>
            </p:sp>
            <p:sp>
              <p:nvSpPr>
                <p:cNvPr id="821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16" y="3994"/>
                  <a:ext cx="173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699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1pPr>
                  <a:lvl2pPr marL="742950" indent="-28575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2pPr>
                  <a:lvl3pPr marL="11430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3pPr>
                  <a:lvl4pPr marL="16002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4pPr>
                  <a:lvl5pPr marL="20574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en-US" sz="2000" b="0" dirty="0">
                      <a:solidFill>
                        <a:srgbClr val="17375E"/>
                      </a:solidFill>
                    </a:rPr>
                    <a:t>Secondary Loop</a:t>
                  </a:r>
                </a:p>
              </p:txBody>
            </p:sp>
          </p:grpSp>
          <p:grpSp>
            <p:nvGrpSpPr>
              <p:cNvPr id="8204" name="Group 21"/>
              <p:cNvGrpSpPr>
                <a:grpSpLocks/>
              </p:cNvGrpSpPr>
              <p:nvPr/>
            </p:nvGrpSpPr>
            <p:grpSpPr bwMode="auto">
              <a:xfrm>
                <a:off x="762000" y="4114800"/>
                <a:ext cx="990600" cy="990600"/>
                <a:chOff x="864" y="2688"/>
                <a:chExt cx="624" cy="624"/>
              </a:xfrm>
            </p:grpSpPr>
            <p:grpSp>
              <p:nvGrpSpPr>
                <p:cNvPr id="8207" name="Group 22"/>
                <p:cNvGrpSpPr>
                  <a:grpSpLocks/>
                </p:cNvGrpSpPr>
                <p:nvPr/>
              </p:nvGrpSpPr>
              <p:grpSpPr bwMode="auto">
                <a:xfrm>
                  <a:off x="864" y="2688"/>
                  <a:ext cx="624" cy="624"/>
                  <a:chOff x="816" y="2832"/>
                  <a:chExt cx="672" cy="672"/>
                </a:xfrm>
              </p:grpSpPr>
              <p:sp>
                <p:nvSpPr>
                  <p:cNvPr id="820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832"/>
                    <a:ext cx="288" cy="672"/>
                  </a:xfrm>
                  <a:prstGeom prst="ellipse">
                    <a:avLst/>
                  </a:prstGeom>
                  <a:noFill/>
                  <a:ln w="19050">
                    <a:solidFill>
                      <a:srgbClr val="292929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17375E"/>
                      </a:solidFill>
                    </a:endParaRPr>
                  </a:p>
                </p:txBody>
              </p:sp>
              <p:sp>
                <p:nvSpPr>
                  <p:cNvPr id="8210" name="Oval 24"/>
                  <p:cNvSpPr>
                    <a:spLocks noChangeArrowheads="1"/>
                  </p:cNvSpPr>
                  <p:nvPr/>
                </p:nvSpPr>
                <p:spPr bwMode="auto">
                  <a:xfrm rot="3600000">
                    <a:off x="1008" y="2832"/>
                    <a:ext cx="288" cy="672"/>
                  </a:xfrm>
                  <a:prstGeom prst="ellipse">
                    <a:avLst/>
                  </a:prstGeom>
                  <a:noFill/>
                  <a:ln w="19050">
                    <a:solidFill>
                      <a:srgbClr val="292929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17375E"/>
                      </a:solidFill>
                    </a:endParaRPr>
                  </a:p>
                </p:txBody>
              </p:sp>
              <p:sp>
                <p:nvSpPr>
                  <p:cNvPr id="8211" name="Oval 25"/>
                  <p:cNvSpPr>
                    <a:spLocks noChangeArrowheads="1"/>
                  </p:cNvSpPr>
                  <p:nvPr/>
                </p:nvSpPr>
                <p:spPr bwMode="auto">
                  <a:xfrm rot="-3600000">
                    <a:off x="1008" y="2832"/>
                    <a:ext cx="288" cy="672"/>
                  </a:xfrm>
                  <a:prstGeom prst="ellipse">
                    <a:avLst/>
                  </a:prstGeom>
                  <a:noFill/>
                  <a:ln w="19050">
                    <a:solidFill>
                      <a:srgbClr val="292929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17375E"/>
                      </a:solidFill>
                    </a:endParaRPr>
                  </a:p>
                </p:txBody>
              </p:sp>
            </p:grpSp>
            <p:sp>
              <p:nvSpPr>
                <p:cNvPr id="80922" name="Oval 26"/>
                <p:cNvSpPr>
                  <a:spLocks noChangeArrowheads="1"/>
                </p:cNvSpPr>
                <p:nvPr/>
              </p:nvSpPr>
              <p:spPr bwMode="auto">
                <a:xfrm>
                  <a:off x="1104" y="2928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12699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17375E"/>
                    </a:solidFill>
                  </a:endParaRPr>
                </a:p>
              </p:txBody>
            </p:sp>
          </p:grpSp>
          <p:sp>
            <p:nvSpPr>
              <p:cNvPr id="8205" name="TextBox 26"/>
              <p:cNvSpPr txBox="1">
                <a:spLocks noChangeArrowheads="1"/>
              </p:cNvSpPr>
              <p:nvPr/>
            </p:nvSpPr>
            <p:spPr bwMode="auto">
              <a:xfrm>
                <a:off x="669925" y="3627438"/>
                <a:ext cx="113524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1pPr>
                <a:lvl2pPr marL="742950" indent="-28575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2pPr>
                <a:lvl3pPr marL="11430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3pPr>
                <a:lvl4pPr marL="16002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4pPr>
                <a:lvl5pPr marL="2057400" indent="-228600"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000099"/>
                    </a:solidFill>
                    <a:latin typeface="Gill Sans MT" pitchFamily="34" charset="0"/>
                  </a:defRPr>
                </a:lvl9pPr>
              </a:lstStyle>
              <a:p>
                <a:r>
                  <a:rPr lang="en-US" sz="2000">
                    <a:solidFill>
                      <a:srgbClr val="17375E"/>
                    </a:solidFill>
                  </a:rPr>
                  <a:t>Reactor</a:t>
                </a:r>
              </a:p>
            </p:txBody>
          </p:sp>
          <p:grpSp>
            <p:nvGrpSpPr>
              <p:cNvPr id="30" name="Group 7"/>
              <p:cNvGrpSpPr>
                <a:grpSpLocks/>
              </p:cNvGrpSpPr>
              <p:nvPr/>
            </p:nvGrpSpPr>
            <p:grpSpPr bwMode="auto">
              <a:xfrm>
                <a:off x="6743700" y="3682983"/>
                <a:ext cx="2209800" cy="2362200"/>
                <a:chOff x="4128" y="2448"/>
                <a:chExt cx="1392" cy="1488"/>
              </a:xfrm>
            </p:grpSpPr>
            <p:sp>
              <p:nvSpPr>
                <p:cNvPr id="3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56" y="2448"/>
                  <a:ext cx="86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699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1pPr>
                  <a:lvl2pPr marL="742950" indent="-28575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2pPr>
                  <a:lvl3pPr marL="11430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3pPr>
                  <a:lvl4pPr marL="16002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4pPr>
                  <a:lvl5pPr marL="20574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9pPr>
                </a:lstStyle>
                <a:p>
                  <a:pPr algn="l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sz="2000" b="0" dirty="0">
                      <a:solidFill>
                        <a:srgbClr val="17375E"/>
                      </a:solidFill>
                    </a:rPr>
                    <a:t>Cooling Source</a:t>
                  </a:r>
                </a:p>
              </p:txBody>
            </p:sp>
            <p:sp>
              <p:nvSpPr>
                <p:cNvPr id="3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128" y="3723"/>
                  <a:ext cx="1296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699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1pPr>
                  <a:lvl2pPr marL="742950" indent="-28575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2pPr>
                  <a:lvl3pPr marL="11430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3pPr>
                  <a:lvl4pPr marL="16002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4pPr>
                  <a:lvl5pPr marL="2057400" indent="-228600"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 b="1">
                      <a:solidFill>
                        <a:srgbClr val="000099"/>
                      </a:solidFill>
                      <a:latin typeface="Gill Sans MT" pitchFamily="34" charset="0"/>
                    </a:defRPr>
                  </a:lvl9pPr>
                </a:lstStyle>
                <a:p>
                  <a:pPr algn="l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en-US" sz="2000" b="0">
                      <a:solidFill>
                        <a:srgbClr val="17375E"/>
                      </a:solidFill>
                    </a:rPr>
                    <a:t>Circulating Pump</a:t>
                  </a:r>
                  <a:endParaRPr lang="en-US" sz="3200" b="0">
                    <a:solidFill>
                      <a:srgbClr val="17375E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324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   Boiling Water – Pressurized Water Reactors</a:t>
            </a:r>
          </a:p>
        </p:txBody>
      </p:sp>
      <p:pic>
        <p:nvPicPr>
          <p:cNvPr id="1229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24384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2362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3637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rot="5400000">
            <a:off x="685800" y="3733800"/>
            <a:ext cx="5486400" cy="0"/>
          </a:xfrm>
          <a:prstGeom prst="line">
            <a:avLst/>
          </a:prstGeom>
          <a:ln w="57150">
            <a:solidFill>
              <a:srgbClr val="FFFF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209675" y="787400"/>
            <a:ext cx="9909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375E"/>
                </a:solidFill>
              </a:rPr>
              <a:t>BWR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419600" y="1066800"/>
            <a:ext cx="984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17375E"/>
                </a:solidFill>
              </a:rPr>
              <a:t>PWR</a:t>
            </a:r>
            <a:endParaRPr lang="en-US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1628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BWR vs. PWR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28588" y="1111250"/>
            <a:ext cx="3321679" cy="532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Reactor Pressure Vessel</a:t>
            </a:r>
          </a:p>
          <a:p>
            <a:pPr algn="l"/>
            <a:endParaRPr lang="en-US" sz="2000">
              <a:solidFill>
                <a:srgbClr val="17375E"/>
              </a:solidFill>
              <a:latin typeface="Arial" charset="0"/>
            </a:endParaRPr>
          </a:p>
          <a:p>
            <a:pPr algn="l"/>
            <a:endParaRPr lang="en-US" sz="200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Number of Fuel Assemblies</a:t>
            </a:r>
          </a:p>
          <a:p>
            <a:pPr algn="l"/>
            <a:endParaRPr lang="en-US" sz="200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Fuel Rod Array</a:t>
            </a:r>
          </a:p>
          <a:p>
            <a:pPr algn="l"/>
            <a:endParaRPr lang="en-US" sz="200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Number of Control Rods</a:t>
            </a:r>
          </a:p>
          <a:p>
            <a:pPr algn="l"/>
            <a:endParaRPr lang="en-US" sz="200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Type</a:t>
            </a:r>
          </a:p>
          <a:p>
            <a:pPr algn="l"/>
            <a:endParaRPr lang="en-US" sz="200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Operating</a:t>
            </a: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Pressure</a:t>
            </a:r>
          </a:p>
          <a:p>
            <a:pPr algn="l"/>
            <a:endParaRPr lang="en-US" sz="200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Inlet Water Temperature</a:t>
            </a:r>
          </a:p>
          <a:p>
            <a:pPr algn="l"/>
            <a:endParaRPr lang="en-US" sz="200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Outlet Steam/Water Temp.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184650" y="1139825"/>
            <a:ext cx="20224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7.1x27.7M</a:t>
            </a:r>
            <a:br>
              <a:rPr lang="en-US" sz="2000">
                <a:solidFill>
                  <a:srgbClr val="17375E"/>
                </a:solidFill>
                <a:latin typeface="Arial" charset="0"/>
              </a:rPr>
            </a:br>
            <a:r>
              <a:rPr lang="en-US" sz="2000">
                <a:solidFill>
                  <a:srgbClr val="17375E"/>
                </a:solidFill>
                <a:latin typeface="Arial" charset="0"/>
              </a:rPr>
              <a:t>23.3x90.9 ft.</a:t>
            </a:r>
          </a:p>
          <a:p>
            <a:pPr algn="l"/>
            <a:endParaRPr lang="en-US" sz="200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624-800</a:t>
            </a:r>
          </a:p>
          <a:p>
            <a:pPr algn="l"/>
            <a:endParaRPr lang="en-US" sz="200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8x8 – 10x10</a:t>
            </a:r>
          </a:p>
          <a:p>
            <a:pPr algn="l"/>
            <a:endParaRPr lang="en-US" sz="200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145-205</a:t>
            </a:r>
          </a:p>
          <a:p>
            <a:pPr algn="l"/>
            <a:endParaRPr lang="en-US" sz="200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Cruciform</a:t>
            </a:r>
          </a:p>
          <a:p>
            <a:pPr algn="l"/>
            <a:endParaRPr lang="en-US" sz="200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73.1 Kg/cm</a:t>
            </a:r>
            <a:r>
              <a:rPr lang="en-US" sz="2000" baseline="30000">
                <a:solidFill>
                  <a:srgbClr val="17375E"/>
                </a:solidFill>
                <a:latin typeface="Arial" charset="0"/>
              </a:rPr>
              <a:t>2</a:t>
            </a: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1041.0 psi</a:t>
            </a:r>
          </a:p>
          <a:p>
            <a:pPr algn="l"/>
            <a:endParaRPr lang="en-US" sz="200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215.5 C/420.0 F</a:t>
            </a:r>
          </a:p>
          <a:p>
            <a:pPr algn="l"/>
            <a:endParaRPr lang="en-US" sz="200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>
                <a:solidFill>
                  <a:srgbClr val="17375E"/>
                </a:solidFill>
                <a:latin typeface="Arial" charset="0"/>
              </a:rPr>
              <a:t>287.0 C/550.0 F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735763" y="1139825"/>
            <a:ext cx="18383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4.6x15M</a:t>
            </a: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15.0x49.0 ft.</a:t>
            </a:r>
          </a:p>
          <a:p>
            <a:pPr algn="l"/>
            <a:endParaRPr lang="en-US" sz="2000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193-241</a:t>
            </a:r>
          </a:p>
          <a:p>
            <a:pPr algn="l"/>
            <a:endParaRPr lang="en-US" sz="2000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14x15 - 17x17</a:t>
            </a:r>
          </a:p>
          <a:p>
            <a:pPr algn="l"/>
            <a:endParaRPr lang="en-US" sz="2000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77-90</a:t>
            </a:r>
          </a:p>
          <a:p>
            <a:pPr algn="l"/>
            <a:endParaRPr lang="en-US" sz="2000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Finger</a:t>
            </a:r>
          </a:p>
          <a:p>
            <a:pPr algn="l"/>
            <a:endParaRPr lang="en-US" sz="2000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158 Kg/cm</a:t>
            </a:r>
            <a:r>
              <a:rPr lang="en-US" sz="2000" baseline="30000" dirty="0">
                <a:solidFill>
                  <a:srgbClr val="17375E"/>
                </a:solidFill>
                <a:latin typeface="Arial" charset="0"/>
              </a:rPr>
              <a:t>2</a:t>
            </a: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2250 psi</a:t>
            </a:r>
          </a:p>
          <a:p>
            <a:pPr algn="l"/>
            <a:endParaRPr lang="en-US" sz="2000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280 C/538 F</a:t>
            </a:r>
          </a:p>
          <a:p>
            <a:pPr algn="l"/>
            <a:endParaRPr lang="en-US" sz="2000" dirty="0">
              <a:solidFill>
                <a:srgbClr val="17375E"/>
              </a:solidFill>
              <a:latin typeface="Arial" charset="0"/>
            </a:endParaRPr>
          </a:p>
          <a:p>
            <a:pPr algn="l"/>
            <a:r>
              <a:rPr lang="en-US" sz="2000" dirty="0">
                <a:solidFill>
                  <a:srgbClr val="17375E"/>
                </a:solidFill>
                <a:latin typeface="Arial" charset="0"/>
              </a:rPr>
              <a:t>320 C/610F</a:t>
            </a:r>
          </a:p>
          <a:p>
            <a:pPr algn="l"/>
            <a:endParaRPr lang="en-US" sz="2000" dirty="0">
              <a:solidFill>
                <a:srgbClr val="17375E"/>
              </a:solidFill>
              <a:latin typeface="Arial" charset="0"/>
            </a:endParaRPr>
          </a:p>
          <a:p>
            <a:pPr algn="l"/>
            <a:endParaRPr lang="en-US" sz="2000" dirty="0">
              <a:solidFill>
                <a:srgbClr val="17375E"/>
              </a:solidFill>
              <a:latin typeface="Arial" charset="0"/>
            </a:endParaRPr>
          </a:p>
          <a:p>
            <a:pPr algn="l"/>
            <a:endParaRPr lang="en-US" sz="2000" dirty="0">
              <a:solidFill>
                <a:srgbClr val="17375E"/>
              </a:solidFill>
              <a:latin typeface="Arial" charset="0"/>
            </a:endParaRPr>
          </a:p>
        </p:txBody>
      </p:sp>
      <p:sp>
        <p:nvSpPr>
          <p:cNvPr id="13318" name="Line 16"/>
          <p:cNvSpPr>
            <a:spLocks noChangeShapeType="1"/>
          </p:cNvSpPr>
          <p:nvPr/>
        </p:nvSpPr>
        <p:spPr bwMode="auto">
          <a:xfrm>
            <a:off x="204788" y="1973263"/>
            <a:ext cx="8791575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17375E"/>
              </a:solidFill>
            </a:endParaRPr>
          </a:p>
        </p:txBody>
      </p:sp>
      <p:sp>
        <p:nvSpPr>
          <p:cNvPr id="13319" name="Line 17"/>
          <p:cNvSpPr>
            <a:spLocks noChangeShapeType="1"/>
          </p:cNvSpPr>
          <p:nvPr/>
        </p:nvSpPr>
        <p:spPr bwMode="auto">
          <a:xfrm>
            <a:off x="198438" y="2527300"/>
            <a:ext cx="8791575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17375E"/>
              </a:solidFill>
            </a:endParaRPr>
          </a:p>
        </p:txBody>
      </p:sp>
      <p:sp>
        <p:nvSpPr>
          <p:cNvPr id="13320" name="Line 18"/>
          <p:cNvSpPr>
            <a:spLocks noChangeShapeType="1"/>
          </p:cNvSpPr>
          <p:nvPr/>
        </p:nvSpPr>
        <p:spPr bwMode="auto">
          <a:xfrm>
            <a:off x="198438" y="3138488"/>
            <a:ext cx="8791575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17375E"/>
              </a:solidFill>
            </a:endParaRPr>
          </a:p>
        </p:txBody>
      </p:sp>
      <p:sp>
        <p:nvSpPr>
          <p:cNvPr id="13321" name="Line 19"/>
          <p:cNvSpPr>
            <a:spLocks noChangeShapeType="1"/>
          </p:cNvSpPr>
          <p:nvPr/>
        </p:nvSpPr>
        <p:spPr bwMode="auto">
          <a:xfrm>
            <a:off x="198438" y="3749675"/>
            <a:ext cx="8791575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17375E"/>
              </a:solidFill>
            </a:endParaRPr>
          </a:p>
        </p:txBody>
      </p:sp>
      <p:sp>
        <p:nvSpPr>
          <p:cNvPr id="13322" name="Line 20"/>
          <p:cNvSpPr>
            <a:spLocks noChangeShapeType="1"/>
          </p:cNvSpPr>
          <p:nvPr/>
        </p:nvSpPr>
        <p:spPr bwMode="auto">
          <a:xfrm>
            <a:off x="198438" y="4343400"/>
            <a:ext cx="8791575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17375E"/>
              </a:solidFill>
            </a:endParaRPr>
          </a:p>
        </p:txBody>
      </p:sp>
      <p:sp>
        <p:nvSpPr>
          <p:cNvPr id="13323" name="Line 21"/>
          <p:cNvSpPr>
            <a:spLocks noChangeShapeType="1"/>
          </p:cNvSpPr>
          <p:nvPr/>
        </p:nvSpPr>
        <p:spPr bwMode="auto">
          <a:xfrm>
            <a:off x="198438" y="5251450"/>
            <a:ext cx="8791575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17375E"/>
              </a:solidFill>
            </a:endParaRPr>
          </a:p>
        </p:txBody>
      </p:sp>
      <p:sp>
        <p:nvSpPr>
          <p:cNvPr id="13324" name="Line 22"/>
          <p:cNvSpPr>
            <a:spLocks noChangeShapeType="1"/>
          </p:cNvSpPr>
          <p:nvPr/>
        </p:nvSpPr>
        <p:spPr bwMode="auto">
          <a:xfrm>
            <a:off x="198438" y="5880100"/>
            <a:ext cx="8791575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Fuel Assemblies</a:t>
            </a:r>
          </a:p>
        </p:txBody>
      </p:sp>
      <p:pic>
        <p:nvPicPr>
          <p:cNvPr id="4099" name="Content Placeholder 4" descr="bw15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7696200" cy="1973263"/>
          </a:xfrm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103" name="Group 6"/>
          <p:cNvGrpSpPr>
            <a:grpSpLocks noChangeAspect="1"/>
          </p:cNvGrpSpPr>
          <p:nvPr/>
        </p:nvGrpSpPr>
        <p:grpSpPr bwMode="auto">
          <a:xfrm>
            <a:off x="3886200" y="3495675"/>
            <a:ext cx="4591050" cy="3362325"/>
            <a:chOff x="2527" y="2455"/>
            <a:chExt cx="5562" cy="4073"/>
          </a:xfrm>
        </p:grpSpPr>
        <p:sp>
          <p:nvSpPr>
            <p:cNvPr id="4107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527" y="2455"/>
              <a:ext cx="5550" cy="4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17375E"/>
                </a:solidFill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850" y="2674"/>
              <a:ext cx="2769" cy="276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600" dirty="0">
                  <a:solidFill>
                    <a:srgbClr val="17375E"/>
                  </a:solidFill>
                  <a:latin typeface="Arial Black" pitchFamily="34" charset="0"/>
                  <a:ea typeface="Calibri" pitchFamily="34" charset="0"/>
                  <a:cs typeface="Tahoma" pitchFamily="34" charset="0"/>
                </a:rPr>
                <a:t>PWR</a:t>
              </a:r>
              <a:br>
                <a:rPr lang="en-US" sz="2600" dirty="0">
                  <a:solidFill>
                    <a:srgbClr val="17375E"/>
                  </a:solidFill>
                  <a:latin typeface="Arial Black" pitchFamily="34" charset="0"/>
                  <a:ea typeface="Calibri" pitchFamily="34" charset="0"/>
                  <a:cs typeface="Tahoma" pitchFamily="34" charset="0"/>
                </a:rPr>
              </a:br>
              <a:r>
                <a:rPr lang="en-US" sz="2600" dirty="0">
                  <a:solidFill>
                    <a:srgbClr val="17375E"/>
                  </a:solidFill>
                  <a:latin typeface="Arial Black" pitchFamily="34" charset="0"/>
                  <a:ea typeface="Calibri" pitchFamily="34" charset="0"/>
                  <a:cs typeface="Tahoma" pitchFamily="34" charset="0"/>
                </a:rPr>
                <a:t>Fuel</a:t>
              </a: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6208" y="3182"/>
              <a:ext cx="1662" cy="166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600" dirty="0">
                  <a:solidFill>
                    <a:srgbClr val="17375E"/>
                  </a:solidFill>
                  <a:latin typeface="Arial Black" pitchFamily="34" charset="0"/>
                  <a:ea typeface="Calibri" pitchFamily="34" charset="0"/>
                  <a:cs typeface="Tahoma" pitchFamily="34" charset="0"/>
                </a:rPr>
                <a:t>BWR Fuel</a:t>
              </a:r>
              <a:endParaRPr lang="en-US" dirty="0">
                <a:solidFill>
                  <a:srgbClr val="17375E"/>
                </a:solidFill>
                <a:latin typeface="Arial" pitchFamily="34" charset="0"/>
              </a:endParaRPr>
            </a:p>
          </p:txBody>
        </p:sp>
        <p:cxnSp>
          <p:nvCxnSpPr>
            <p:cNvPr id="4110" name="AutoShape 10"/>
            <p:cNvCxnSpPr>
              <a:cxnSpLocks noChangeShapeType="1"/>
            </p:cNvCxnSpPr>
            <p:nvPr/>
          </p:nvCxnSpPr>
          <p:spPr bwMode="auto">
            <a:xfrm>
              <a:off x="2850" y="5570"/>
              <a:ext cx="2769" cy="1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1" name="AutoShape 9"/>
            <p:cNvCxnSpPr>
              <a:cxnSpLocks noChangeShapeType="1"/>
            </p:cNvCxnSpPr>
            <p:nvPr/>
          </p:nvCxnSpPr>
          <p:spPr bwMode="auto">
            <a:xfrm>
              <a:off x="6208" y="4958"/>
              <a:ext cx="1661" cy="1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12" name="Text Box 8"/>
            <p:cNvSpPr txBox="1">
              <a:spLocks noChangeArrowheads="1"/>
            </p:cNvSpPr>
            <p:nvPr/>
          </p:nvSpPr>
          <p:spPr bwMode="auto">
            <a:xfrm>
              <a:off x="2712" y="5651"/>
              <a:ext cx="3150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17375E"/>
                  </a:solidFill>
                  <a:latin typeface="Arial Black" pitchFamily="34" charset="0"/>
                  <a:ea typeface="Calibri" pitchFamily="34" charset="0"/>
                  <a:cs typeface="Tahoma" pitchFamily="34" charset="0"/>
                </a:rPr>
                <a:t>~8.4 inches</a:t>
              </a:r>
              <a:br>
                <a:rPr lang="en-US" sz="1600">
                  <a:solidFill>
                    <a:srgbClr val="17375E"/>
                  </a:solidFill>
                  <a:latin typeface="Arial Black" pitchFamily="34" charset="0"/>
                  <a:ea typeface="Calibri" pitchFamily="34" charset="0"/>
                  <a:cs typeface="Tahoma" pitchFamily="34" charset="0"/>
                </a:rPr>
              </a:br>
              <a:endParaRPr lang="en-US">
                <a:solidFill>
                  <a:srgbClr val="17375E"/>
                </a:solidFill>
                <a:ea typeface="Calibri" pitchFamily="34" charset="0"/>
                <a:cs typeface="Tahoma" pitchFamily="34" charset="0"/>
              </a:endParaRPr>
            </a:p>
          </p:txBody>
        </p:sp>
        <p:sp>
          <p:nvSpPr>
            <p:cNvPr id="4113" name="Text Box 7"/>
            <p:cNvSpPr txBox="1">
              <a:spLocks noChangeArrowheads="1"/>
            </p:cNvSpPr>
            <p:nvPr/>
          </p:nvSpPr>
          <p:spPr bwMode="auto">
            <a:xfrm>
              <a:off x="6035" y="5051"/>
              <a:ext cx="205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17375E"/>
                  </a:solidFill>
                  <a:latin typeface="Arial Black" pitchFamily="34" charset="0"/>
                  <a:ea typeface="Calibri" pitchFamily="34" charset="0"/>
                  <a:cs typeface="Tahoma" pitchFamily="34" charset="0"/>
                </a:rPr>
                <a:t>~5.1 inches</a:t>
              </a:r>
            </a:p>
            <a:p>
              <a:pPr algn="ctr"/>
              <a:endParaRPr lang="en-US" dirty="0">
                <a:solidFill>
                  <a:srgbClr val="17375E"/>
                </a:solidFill>
                <a:ea typeface="Calibri" pitchFamily="34" charset="0"/>
                <a:cs typeface="Tahoma" pitchFamily="34" charset="0"/>
              </a:endParaRPr>
            </a:p>
          </p:txBody>
        </p:sp>
      </p:grpSp>
      <p:sp>
        <p:nvSpPr>
          <p:cNvPr id="4104" name="TextBox 21"/>
          <p:cNvSpPr txBox="1">
            <a:spLocks noChangeArrowheads="1"/>
          </p:cNvSpPr>
          <p:nvPr/>
        </p:nvSpPr>
        <p:spPr bwMode="auto">
          <a:xfrm>
            <a:off x="762000" y="3200400"/>
            <a:ext cx="4630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17375E"/>
                </a:solidFill>
                <a:latin typeface="Arial Black" pitchFamily="34" charset="0"/>
              </a:rPr>
              <a:t>15x15 PWR Fuel Assembly</a:t>
            </a:r>
          </a:p>
        </p:txBody>
      </p:sp>
      <p:sp>
        <p:nvSpPr>
          <p:cNvPr id="4105" name="TextBox 22"/>
          <p:cNvSpPr txBox="1">
            <a:spLocks noChangeArrowheads="1"/>
          </p:cNvSpPr>
          <p:nvPr/>
        </p:nvSpPr>
        <p:spPr bwMode="auto">
          <a:xfrm>
            <a:off x="1066800" y="4114800"/>
            <a:ext cx="2894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17375E"/>
                </a:solidFill>
                <a:latin typeface="Arial Black" pitchFamily="34" charset="0"/>
              </a:rPr>
              <a:t>Relative size of </a:t>
            </a:r>
            <a:br>
              <a:rPr lang="en-US" sz="2400" dirty="0">
                <a:solidFill>
                  <a:srgbClr val="17375E"/>
                </a:solidFill>
                <a:latin typeface="Arial Black" pitchFamily="34" charset="0"/>
              </a:rPr>
            </a:br>
            <a:r>
              <a:rPr lang="en-US" sz="2400" dirty="0">
                <a:solidFill>
                  <a:srgbClr val="17375E"/>
                </a:solidFill>
                <a:latin typeface="Arial Black" pitchFamily="34" charset="0"/>
              </a:rPr>
              <a:t>PWR and BWR </a:t>
            </a:r>
            <a:br>
              <a:rPr lang="en-US" sz="2400" dirty="0">
                <a:solidFill>
                  <a:srgbClr val="17375E"/>
                </a:solidFill>
                <a:latin typeface="Arial Black" pitchFamily="34" charset="0"/>
              </a:rPr>
            </a:br>
            <a:r>
              <a:rPr lang="en-US" sz="2400" dirty="0">
                <a:solidFill>
                  <a:srgbClr val="17375E"/>
                </a:solidFill>
                <a:latin typeface="Arial Black" pitchFamily="34" charset="0"/>
              </a:rPr>
              <a:t>fuel assemblies</a:t>
            </a:r>
          </a:p>
        </p:txBody>
      </p:sp>
      <p:sp>
        <p:nvSpPr>
          <p:cNvPr id="4106" name="TextBox 16"/>
          <p:cNvSpPr txBox="1">
            <a:spLocks noChangeArrowheads="1"/>
          </p:cNvSpPr>
          <p:nvPr/>
        </p:nvSpPr>
        <p:spPr bwMode="auto">
          <a:xfrm>
            <a:off x="1066800" y="5486400"/>
            <a:ext cx="2930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17375E"/>
                </a:solidFill>
                <a:latin typeface="Arial Black" pitchFamily="34" charset="0"/>
              </a:rPr>
              <a:t>Number of Operating </a:t>
            </a:r>
            <a:br>
              <a:rPr lang="en-US" dirty="0">
                <a:solidFill>
                  <a:srgbClr val="17375E"/>
                </a:solidFill>
                <a:latin typeface="Arial Black" pitchFamily="34" charset="0"/>
              </a:rPr>
            </a:br>
            <a:r>
              <a:rPr lang="en-US" dirty="0">
                <a:solidFill>
                  <a:srgbClr val="17375E"/>
                </a:solidFill>
                <a:latin typeface="Arial Black" pitchFamily="34" charset="0"/>
              </a:rPr>
              <a:t>Reactors</a:t>
            </a:r>
          </a:p>
          <a:p>
            <a:pPr eaLnBrk="1" hangingPunct="1"/>
            <a:r>
              <a:rPr lang="en-US" dirty="0">
                <a:solidFill>
                  <a:srgbClr val="17375E"/>
                </a:solidFill>
                <a:latin typeface="Arial Black" pitchFamily="34" charset="0"/>
              </a:rPr>
              <a:t>PWR – 69, BWR – 35 </a:t>
            </a:r>
          </a:p>
        </p:txBody>
      </p:sp>
    </p:spTree>
    <p:extLst>
      <p:ext uri="{BB962C8B-B14F-4D97-AF65-F5344CB8AC3E}">
        <p14:creationId xmlns:p14="http://schemas.microsoft.com/office/powerpoint/2010/main" val="17533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64"/>
            <a:ext cx="8229600" cy="500248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How does a nuclear reactor work</a:t>
            </a:r>
            <a:r>
              <a:rPr lang="en-US" b="1" dirty="0" smtClean="0"/>
              <a:t>? - NEI</a:t>
            </a:r>
          </a:p>
          <a:p>
            <a:r>
              <a:rPr lang="en-US" b="1" dirty="0" smtClean="0"/>
              <a:t>What </a:t>
            </a:r>
            <a:r>
              <a:rPr lang="en-US" b="1" dirty="0"/>
              <a:t>is a fuel assembly</a:t>
            </a:r>
            <a:r>
              <a:rPr lang="en-US" b="1" dirty="0" smtClean="0"/>
              <a:t>? - NEI</a:t>
            </a:r>
          </a:p>
          <a:p>
            <a:r>
              <a:rPr lang="en-US" b="1" dirty="0"/>
              <a:t>Where do used, or spent, fuel rods go after they are discharged from the reactor</a:t>
            </a:r>
            <a:r>
              <a:rPr lang="en-US" b="1" dirty="0" smtClean="0"/>
              <a:t>? - NEI</a:t>
            </a:r>
            <a:endParaRPr lang="en-US" b="1" dirty="0"/>
          </a:p>
          <a:p>
            <a:r>
              <a:rPr lang="en-US" b="1" dirty="0"/>
              <a:t>Where do used, or spent, fuel assemblies go once the pools inside the reactor building reach capacity</a:t>
            </a:r>
            <a:r>
              <a:rPr lang="en-US" b="1" dirty="0" smtClean="0"/>
              <a:t>? - NEI</a:t>
            </a:r>
          </a:p>
          <a:p>
            <a:r>
              <a:rPr lang="en-US" b="1" dirty="0"/>
              <a:t>What is plutonium and where does it come from</a:t>
            </a:r>
            <a:r>
              <a:rPr lang="en-US" b="1" dirty="0" smtClean="0"/>
              <a:t>? - NEI</a:t>
            </a:r>
          </a:p>
          <a:p>
            <a:r>
              <a:rPr lang="en-US" b="1" dirty="0"/>
              <a:t>Spent Fuel Storage at Diablo Canyon Power </a:t>
            </a:r>
            <a:r>
              <a:rPr lang="en-US" b="1" dirty="0" smtClean="0"/>
              <a:t>Plant – PG&amp;E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EI Theme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ACE87"/>
      </a:accent1>
      <a:accent2>
        <a:srgbClr val="78B6E3"/>
      </a:accent2>
      <a:accent3>
        <a:srgbClr val="DE6C27"/>
      </a:accent3>
      <a:accent4>
        <a:srgbClr val="FBAF3F"/>
      </a:accent4>
      <a:accent5>
        <a:srgbClr val="B67DB6"/>
      </a:accent5>
      <a:accent6>
        <a:srgbClr val="FFD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On-screen Show (4:3)</PresentationFormat>
  <Paragraphs>339</Paragraphs>
  <Slides>39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1_Office Theme</vt:lpstr>
      <vt:lpstr>Document</vt:lpstr>
      <vt:lpstr>   Nuclear Energy  Fundamentals     Everett Redmond 202-739-8122 elr@nei.org</vt:lpstr>
      <vt:lpstr>Overview</vt:lpstr>
      <vt:lpstr>Thermal (Steam) Power Plant</vt:lpstr>
      <vt:lpstr>Boiling Water Reactor</vt:lpstr>
      <vt:lpstr>Pressurized Water Reactor</vt:lpstr>
      <vt:lpstr>   Boiling Water – Pressurized Water Reactors</vt:lpstr>
      <vt:lpstr>BWR vs. PWR</vt:lpstr>
      <vt:lpstr>Fuel Assemblies</vt:lpstr>
      <vt:lpstr>YouTube Videos</vt:lpstr>
      <vt:lpstr>Nuclear Fuel - Uranium</vt:lpstr>
      <vt:lpstr>Enrichment</vt:lpstr>
      <vt:lpstr>Nuclear Fission</vt:lpstr>
      <vt:lpstr>Moderator Present – Fission Occurs</vt:lpstr>
      <vt:lpstr>Plutonium Creation in Reactors</vt:lpstr>
      <vt:lpstr>Difference in Nuclear Fuel</vt:lpstr>
      <vt:lpstr>PWR Reactor Fuel/Control Rods</vt:lpstr>
      <vt:lpstr>BWR Reactor Fuel/Control Rods</vt:lpstr>
      <vt:lpstr>Reactor Startup</vt:lpstr>
      <vt:lpstr>Open Fuel Cycle</vt:lpstr>
      <vt:lpstr>Enhanced Fuel Cycle</vt:lpstr>
      <vt:lpstr>Safety Principles</vt:lpstr>
      <vt:lpstr>Defense-in-Depth</vt:lpstr>
      <vt:lpstr>Multiple Barrier Protection </vt:lpstr>
      <vt:lpstr>Safety Systems</vt:lpstr>
      <vt:lpstr>Safety Systems</vt:lpstr>
      <vt:lpstr>Power Systems</vt:lpstr>
      <vt:lpstr>Support Systems</vt:lpstr>
      <vt:lpstr>ESBWR</vt:lpstr>
      <vt:lpstr>PowerPoint Presentation</vt:lpstr>
      <vt:lpstr>PowerPoint Presentation</vt:lpstr>
      <vt:lpstr>New Design Improvement Examples</vt:lpstr>
      <vt:lpstr>Spent Fuel Pool</vt:lpstr>
      <vt:lpstr>Dry Cask Storage</vt:lpstr>
      <vt:lpstr>PowerPoint Presentation</vt:lpstr>
      <vt:lpstr>Used Nuclear Fuel Assembly Being Loaded into DPC Basket In Spent Fuel Pool at Nuclear Reactor Site</vt:lpstr>
      <vt:lpstr>DPC Placement into Vertical Storage Cask</vt:lpstr>
      <vt:lpstr>Loading Horizontal Storage Modules</vt:lpstr>
      <vt:lpstr>Moving Storage Casks</vt:lpstr>
      <vt:lpstr>Transportation Cask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2013-03-25T15:50:11Z</dcterms:created>
  <dcterms:modified xsi:type="dcterms:W3CDTF">2013-04-01T14:10:21Z</dcterms:modified>
</cp:coreProperties>
</file>