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86" r:id="rId5"/>
    <p:sldId id="287" r:id="rId6"/>
    <p:sldId id="296" r:id="rId7"/>
    <p:sldId id="297" r:id="rId8"/>
    <p:sldId id="292" r:id="rId9"/>
    <p:sldId id="293" r:id="rId10"/>
    <p:sldId id="303" r:id="rId11"/>
    <p:sldId id="305" r:id="rId12"/>
    <p:sldId id="314" r:id="rId13"/>
    <p:sldId id="315" r:id="rId14"/>
    <p:sldId id="272" r:id="rId15"/>
    <p:sldId id="273" r:id="rId16"/>
    <p:sldId id="312" r:id="rId17"/>
    <p:sldId id="313" r:id="rId18"/>
    <p:sldId id="306" r:id="rId19"/>
    <p:sldId id="307" r:id="rId20"/>
    <p:sldId id="280" r:id="rId21"/>
    <p:sldId id="281" r:id="rId22"/>
    <p:sldId id="299" r:id="rId23"/>
    <p:sldId id="300" r:id="rId24"/>
    <p:sldId id="308" r:id="rId25"/>
    <p:sldId id="309" r:id="rId26"/>
    <p:sldId id="310" r:id="rId27"/>
    <p:sldId id="311" r:id="rId28"/>
    <p:sldId id="316" r:id="rId2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59" autoAdjust="0"/>
  </p:normalViewPr>
  <p:slideViewPr>
    <p:cSldViewPr>
      <p:cViewPr>
        <p:scale>
          <a:sx n="109" d="100"/>
          <a:sy n="109" d="100"/>
        </p:scale>
        <p:origin x="-159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2"/>
          <c:order val="2"/>
          <c:tx>
            <c:strRef>
              <c:f>Sheet1!$B$1</c:f>
              <c:strCache>
                <c:ptCount val="1"/>
                <c:pt idx="0">
                  <c:v>Electricity Production 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Electricity Production 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Electricity Production 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Electricity Production 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2"/>
          <c:order val="2"/>
          <c:tx>
            <c:strRef>
              <c:f>Sheet1!$B$1</c:f>
              <c:strCache>
                <c:ptCount val="1"/>
                <c:pt idx="0">
                  <c:v>Electricity Production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Electricity Production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Electricity Production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Electricity Production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06C1B33-0C03-4EEA-BB30-3A8D759AF8A6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F9A4F10-DB0B-4416-9943-8A7CEFF5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7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BONUS QUESTION:  What is</a:t>
            </a:r>
            <a:r>
              <a:rPr lang="en-US" baseline="0" dirty="0" smtClean="0"/>
              <a:t> coming out of the cooling towers in this picture?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F10-DB0B-4416-9943-8A7CEFF563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3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Bonus question answer:  </a:t>
            </a:r>
            <a:r>
              <a:rPr lang="en-US" dirty="0" smtClean="0">
                <a:solidFill>
                  <a:schemeClr val="accent1"/>
                </a:solidFill>
              </a:rPr>
              <a:t>Oil refineries, chemical plants and power stations (fossil plants) use cooling towers to transfer waste heat to the atmosphere.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F10-DB0B-4416-9943-8A7CEFF563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Bonus question answer:  By truck, rail, and cargo ships.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F10-DB0B-4416-9943-8A7CEFF563F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5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Bonus question answer:  banana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F10-DB0B-4416-9943-8A7CEFF563F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67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to be careful just like</a:t>
            </a:r>
            <a:r>
              <a:rPr lang="en-US" baseline="0" dirty="0" smtClean="0"/>
              <a:t> they are in lab!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F10-DB0B-4416-9943-8A7CEFF563F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5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Airports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F10-DB0B-4416-9943-8A7CEFF563F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8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7E07A94-896A-472B-8356-005FDFD39909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7A94-896A-472B-8356-005FDFD39909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7A94-896A-472B-8356-005FDFD39909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7A94-896A-472B-8356-005FDFD39909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7A94-896A-472B-8356-005FDFD39909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7A94-896A-472B-8356-005FDFD39909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E07A94-896A-472B-8356-005FDFD39909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7E07A94-896A-472B-8356-005FDFD39909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7A94-896A-472B-8356-005FDFD39909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7A94-896A-472B-8356-005FDFD39909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7A94-896A-472B-8356-005FDFD39909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7E07A94-896A-472B-8356-005FDFD39909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m/imgres?imgurl=http://www.wapa.gov/ugp/images/xmissionline.jpg&amp;imgrefurl=http://nfttu.blogspot.com/2006_03_01_archive.html&amp;usg=__GhRoqh8-_y28WDnvS8STV8PU7AA=&amp;h=323&amp;w=481&amp;sz=22&amp;hl=en&amp;start=85&amp;um=1&amp;tbnid=uz8OQQQc6kJaIM:&amp;tbnh=87&amp;tbnw=129&amp;prev=/images?q=powerline+cartoon&amp;ndsp=20&amp;hl=en&amp;rlz=1T4GGIC_en___US218&amp;sa=N&amp;start=80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m/imgres?imgurl=http://www.wapa.gov/ugp/images/xmissionline.jpg&amp;imgrefurl=http://nfttu.blogspot.com/2006_03_01_archive.html&amp;usg=__GhRoqh8-_y28WDnvS8STV8PU7AA=&amp;h=323&amp;w=481&amp;sz=22&amp;hl=en&amp;start=85&amp;um=1&amp;tbnid=uz8OQQQc6kJaIM:&amp;tbnh=87&amp;tbnw=129&amp;prev=/images?q=powerline+cartoon&amp;ndsp=20&amp;hl=en&amp;rlz=1T4GGIC_en___US218&amp;sa=N&amp;start=80&amp;u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imgres?imgurl=http://www.bath.ac.uk/internal/bio-sci/Images/image18.gif&amp;imgrefurl=http://www.bath.ac.uk/internal/bio-sci/bbsafe/lab3_3.htm&amp;h=391&amp;w=448&amp;sz=4&amp;tbnid=S1KllvsyRtNSJM::&amp;tbnh=111&amp;tbnw=127&amp;prev=/images?q=radiation+symbol&amp;usg=__MJIMpxGXg3yXD3pADvgauGMII_U=&amp;ei=LYy6Sc3fCuH8tgex_MHEDQ&amp;sa=X&amp;oi=image_result&amp;resnum=2&amp;ct=image&amp;cd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524000"/>
            <a:ext cx="4038600" cy="1524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Myths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7772400" cy="9144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00B050"/>
                </a:solidFill>
              </a:rPr>
              <a:t>Facts </a:t>
            </a:r>
            <a:r>
              <a:rPr lang="en-US" sz="6000" b="1" dirty="0" smtClean="0">
                <a:solidFill>
                  <a:schemeClr val="tx1"/>
                </a:solidFill>
              </a:rPr>
              <a:t>or …</a:t>
            </a:r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91000"/>
            <a:ext cx="290371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3630" y="4038600"/>
            <a:ext cx="31907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86200" y="5105400"/>
            <a:ext cx="1269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or …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Nuclear power plants are the only plants with cooling towers.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8" descr="http://www.utilities-me.com/pictures/gallery/Stock/power-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38200"/>
            <a:ext cx="5638800" cy="387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30580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Nuclear power plants are </a:t>
            </a:r>
            <a:r>
              <a:rPr lang="en-US" u="sng" dirty="0" smtClean="0">
                <a:solidFill>
                  <a:schemeClr val="accent1"/>
                </a:solidFill>
              </a:rPr>
              <a:t>NOT</a:t>
            </a:r>
            <a:r>
              <a:rPr lang="en-US" dirty="0" smtClean="0">
                <a:solidFill>
                  <a:schemeClr val="accent1"/>
                </a:solidFill>
              </a:rPr>
              <a:t> the only plants with cooling towers.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" y="1828800"/>
            <a:ext cx="2971800" cy="1143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MYTH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2895600" cy="207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4114800"/>
            <a:ext cx="3810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 smtClean="0">
                <a:solidFill>
                  <a:schemeClr val="accent1"/>
                </a:solidFill>
              </a:rPr>
              <a:t>BONUS </a:t>
            </a:r>
            <a:r>
              <a:rPr lang="en-US" sz="1900" b="1" dirty="0" smtClean="0">
                <a:solidFill>
                  <a:schemeClr val="accent1"/>
                </a:solidFill>
                <a:latin typeface="Verdana (Heading)"/>
              </a:rPr>
              <a:t>QUESTION</a:t>
            </a:r>
            <a:r>
              <a:rPr lang="en-US" sz="1900" b="1" dirty="0" smtClean="0">
                <a:solidFill>
                  <a:schemeClr val="accent1"/>
                </a:solidFill>
              </a:rPr>
              <a:t>:  Name one other type of plant that has cooling towers.  </a:t>
            </a:r>
            <a:endParaRPr lang="en-US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Nuclear waste cannot be safely transported.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71600"/>
            <a:ext cx="430855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Nuclear waste is safely transported.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2209800"/>
            <a:ext cx="2971800" cy="1143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MYTH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133600"/>
            <a:ext cx="44005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4114800"/>
            <a:ext cx="3810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 smtClean="0">
                <a:solidFill>
                  <a:schemeClr val="accent1"/>
                </a:solidFill>
              </a:rPr>
              <a:t>BONUS </a:t>
            </a:r>
            <a:r>
              <a:rPr lang="en-US" sz="1900" b="1" dirty="0" smtClean="0">
                <a:solidFill>
                  <a:schemeClr val="accent1"/>
                </a:solidFill>
                <a:latin typeface="Verdana (Heading)"/>
              </a:rPr>
              <a:t>QUESTION</a:t>
            </a:r>
            <a:r>
              <a:rPr lang="en-US" sz="1900" b="1" dirty="0" smtClean="0">
                <a:solidFill>
                  <a:schemeClr val="accent1"/>
                </a:solidFill>
              </a:rPr>
              <a:t>:  How is nuclear waste safely transported?</a:t>
            </a:r>
            <a:endParaRPr lang="en-US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Manufacturing a nuclear weapon is different from using nuclear power to produce electricity.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218" name="Picture 2" descr="xmissionli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17145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609600"/>
            <a:ext cx="239307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57600" y="1295400"/>
            <a:ext cx="60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=</a:t>
            </a:r>
            <a:endParaRPr lang="en-US" sz="6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667000"/>
            <a:ext cx="192761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514600"/>
            <a:ext cx="239307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876800" y="2819400"/>
            <a:ext cx="60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=</a:t>
            </a:r>
            <a:endParaRPr lang="en-US" sz="6600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4914900" y="3238500"/>
            <a:ext cx="762000" cy="381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4838700" y="3238500"/>
            <a:ext cx="9144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Manufacturing a nuclear weapon is different from using nuclear power to produce electricity.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7200" y="4114800"/>
            <a:ext cx="60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=</a:t>
            </a:r>
            <a:endParaRPr lang="en-US" sz="6600" dirty="0"/>
          </a:p>
        </p:txBody>
      </p:sp>
      <p:sp>
        <p:nvSpPr>
          <p:cNvPr id="19" name="Rounded Rectangle 18"/>
          <p:cNvSpPr/>
          <p:nvPr/>
        </p:nvSpPr>
        <p:spPr>
          <a:xfrm>
            <a:off x="5486400" y="2895600"/>
            <a:ext cx="2971800" cy="11430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FACT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0" name="Picture 2" descr="xmissionli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267200"/>
            <a:ext cx="17145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810000"/>
            <a:ext cx="239307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48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Cancer rates are higher near nuclear power plants.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90600"/>
            <a:ext cx="35242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Cancer rates are </a:t>
            </a:r>
            <a:r>
              <a:rPr lang="en-US" u="sng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higher near nuclear power plants.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2057400"/>
            <a:ext cx="2971800" cy="1143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MYTH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0"/>
            <a:ext cx="4191000" cy="303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Americans get most of their yearly radiation dose from nuclear power plants.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24000"/>
            <a:ext cx="3200400" cy="21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27717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600200"/>
            <a:ext cx="11906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58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average American's yearly radiation dose from a nuclear power plant is about the same as the one we get from eating 1 banana per year.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600" y="685800"/>
            <a:ext cx="2971800" cy="1143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MYTH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057400"/>
            <a:ext cx="43434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 smtClean="0">
                <a:solidFill>
                  <a:schemeClr val="accent1"/>
                </a:solidFill>
              </a:rPr>
              <a:t>BONUS </a:t>
            </a:r>
            <a:r>
              <a:rPr lang="en-US" sz="1900" b="1" dirty="0" smtClean="0">
                <a:solidFill>
                  <a:schemeClr val="accent1"/>
                </a:solidFill>
                <a:latin typeface="Verdana (Heading)"/>
              </a:rPr>
              <a:t>QUESTION</a:t>
            </a:r>
            <a:r>
              <a:rPr lang="en-US" sz="1900" b="1" dirty="0" smtClean="0">
                <a:solidFill>
                  <a:schemeClr val="accent1"/>
                </a:solidFill>
              </a:rPr>
              <a:t>:  Name a fruit that gives us a small, safe dose of radiation each time we eat it.</a:t>
            </a:r>
            <a:endParaRPr lang="en-US" sz="1900" b="1" dirty="0"/>
          </a:p>
        </p:txBody>
      </p:sp>
      <p:pic>
        <p:nvPicPr>
          <p:cNvPr id="7" name="Picture 2" descr="C:\Users\acard\AppData\Local\Microsoft\Windows\Temporary Internet Files\Content.IE5\ZCP466I4\Banan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14400"/>
            <a:ext cx="3505763" cy="280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Nuclear energy provides about 20% of America’s electricity.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286000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1524000" cy="101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495800"/>
            <a:ext cx="1066800" cy="81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581400"/>
            <a:ext cx="8297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18288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stCxn id="2052" idx="3"/>
          </p:cNvCxnSpPr>
          <p:nvPr/>
        </p:nvCxnSpPr>
        <p:spPr>
          <a:xfrm>
            <a:off x="2590800" y="2171700"/>
            <a:ext cx="762000" cy="1028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It is safer to work in a nuclear power plant than an office.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85800"/>
            <a:ext cx="2800350" cy="393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Recent studies have proven that it is safer to work in a nuclear power plant than an office*.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2895600"/>
            <a:ext cx="2971800" cy="11430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FACT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667000"/>
            <a:ext cx="412129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5562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NEI website</a:t>
            </a:r>
            <a:endParaRPr lang="en-US" dirty="0"/>
          </a:p>
        </p:txBody>
      </p:sp>
      <p:pic>
        <p:nvPicPr>
          <p:cNvPr id="3074" name="Picture 2" descr="C:\Users\acard\AppData\Local\Microsoft\Windows\Temporary Internet Files\Content.IE5\ZCP466I4\hard-hat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5334000"/>
            <a:ext cx="1880826" cy="1370013"/>
          </a:xfrm>
          <a:prstGeom prst="rect">
            <a:avLst/>
          </a:prstGeom>
          <a:noFill/>
        </p:spPr>
      </p:pic>
      <p:pic>
        <p:nvPicPr>
          <p:cNvPr id="3075" name="Picture 3" descr="C:\Users\acard\AppData\Local\Microsoft\Windows\Temporary Internet Files\Content.IE5\2394DSL6\31D6S09XJJL._SL500_AA300_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364162"/>
            <a:ext cx="1493838" cy="149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Any amount of radiation can cause death.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4" descr="http://www.bath.ac.uk/internal/bio-sci/bbsafe/lab3_3.ht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2514600" cy="219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95400"/>
            <a:ext cx="291253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3800" y="2514600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=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190500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Every human being is continuously exposed to different forms of radiation every moment of their life.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2971800"/>
            <a:ext cx="2971800" cy="1143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MYTH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3456" y="2743200"/>
            <a:ext cx="2685194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4504492"/>
            <a:ext cx="3810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 smtClean="0">
                <a:solidFill>
                  <a:schemeClr val="accent1"/>
                </a:solidFill>
              </a:rPr>
              <a:t>BONUS </a:t>
            </a:r>
            <a:r>
              <a:rPr lang="en-US" sz="1900" b="1" dirty="0" smtClean="0">
                <a:solidFill>
                  <a:schemeClr val="accent1"/>
                </a:solidFill>
                <a:latin typeface="Verdana (Heading)"/>
              </a:rPr>
              <a:t>QUESTION</a:t>
            </a:r>
            <a:r>
              <a:rPr lang="en-US" sz="1900" b="1" dirty="0" smtClean="0">
                <a:solidFill>
                  <a:schemeClr val="accent1"/>
                </a:solidFill>
              </a:rPr>
              <a:t>:  Name another source of radiation.</a:t>
            </a:r>
            <a:endParaRPr lang="en-US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30580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Nuclear energy produces no greenhouse gases or air pollutants.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448701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30580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Nuclear energy produces no greenhouse gases or air pollutants.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209800"/>
            <a:ext cx="2581531" cy="96830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FACT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09800"/>
            <a:ext cx="31623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Program Files (x86)\Microsoft Office\MEDIA\CAGCAT10\j028536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05200"/>
            <a:ext cx="2500311" cy="3081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24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Nuclear weapons can be made at US commercial power plants.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066800"/>
            <a:ext cx="44005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41532"/>
            <a:ext cx="5645541" cy="270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24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Nuclear weapons can </a:t>
            </a:r>
            <a:r>
              <a:rPr lang="en-US" u="sng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be made at US commercial power plants.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533400"/>
            <a:ext cx="2971800" cy="1143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MYTH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1600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Countries in the non-proliferation treaty.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pic>
        <p:nvPicPr>
          <p:cNvPr id="5122" name="Picture 2" descr="C:\Users\acard\AppData\Local\Microsoft\Windows\Temporary Internet Files\Content.IE5\D55WHKJJ\Question-Mark-pin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962400"/>
            <a:ext cx="1475573" cy="2021535"/>
          </a:xfrm>
          <a:prstGeom prst="rect">
            <a:avLst/>
          </a:prstGeom>
          <a:noFill/>
        </p:spPr>
      </p:pic>
      <p:pic>
        <p:nvPicPr>
          <p:cNvPr id="5123" name="Picture 3" descr="C:\Users\acard\AppData\Local\Microsoft\Windows\Temporary Internet Files\Content.IE5\NLNK1UFR\question-mark-in-blue-round-button-6154-larg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438400"/>
            <a:ext cx="1371600" cy="1371600"/>
          </a:xfrm>
          <a:prstGeom prst="rect">
            <a:avLst/>
          </a:prstGeom>
          <a:noFill/>
        </p:spPr>
      </p:pic>
      <p:pic>
        <p:nvPicPr>
          <p:cNvPr id="5124" name="Picture 4" descr="C:\Users\acard\AppData\Local\Microsoft\Windows\Temporary Internet Files\Content.IE5\OEKF925K\question-mark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9739" y="3344121"/>
            <a:ext cx="3294261" cy="3513879"/>
          </a:xfrm>
          <a:prstGeom prst="rect">
            <a:avLst/>
          </a:prstGeom>
          <a:noFill/>
        </p:spPr>
      </p:pic>
      <p:pic>
        <p:nvPicPr>
          <p:cNvPr id="5125" name="Picture 5" descr="C:\Users\acard\AppData\Local\Microsoft\Windows\Temporary Internet Files\Content.IE5\JSA0NH7F\question-mark-face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209800"/>
            <a:ext cx="2498018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2819400" y="2590800"/>
          <a:ext cx="5897562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81000" y="762000"/>
            <a:ext cx="8183880" cy="105156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Nuclear energy provides about 20% of America’s electricity.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2133600"/>
            <a:ext cx="2971800" cy="11430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FACT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962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50%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4267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20%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3657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20%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3200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7%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Radioactive materials escape through the cooling towers at nuclear power plants.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3733800" cy="274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30580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Radioactive materials do </a:t>
            </a:r>
            <a:r>
              <a:rPr lang="en-US" u="sng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escape through the cooling towers at nuclear power plants.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09800"/>
            <a:ext cx="448701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2667000" y="3276600"/>
            <a:ext cx="22860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loud Callout 8"/>
          <p:cNvSpPr/>
          <p:nvPr/>
        </p:nvSpPr>
        <p:spPr>
          <a:xfrm>
            <a:off x="1295400" y="3962400"/>
            <a:ext cx="1524000" cy="762000"/>
          </a:xfrm>
          <a:prstGeom prst="cloudCallout">
            <a:avLst>
              <a:gd name="adj1" fmla="val -13260"/>
              <a:gd name="adj2" fmla="val 25218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Water Vapor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V="1">
            <a:off x="2818130" y="3048000"/>
            <a:ext cx="442087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09600" y="2362200"/>
            <a:ext cx="2971800" cy="1143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MYTH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3400" y="4800600"/>
            <a:ext cx="3200400" cy="1051560"/>
          </a:xfrm>
          <a:prstGeom prst="rect">
            <a:avLst/>
          </a:prstGeom>
        </p:spPr>
        <p:txBody>
          <a:bodyPr vert="horz" anchor="b"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Verdana (Body)"/>
                <a:ea typeface="+mj-ea"/>
                <a:cs typeface="+mj-cs"/>
              </a:rPr>
              <a:t>BONUS QUESTION:  What is coming out of the cooling towers in this picture?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latin typeface="Verdana (Body)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Nuclear power plants produce huge quantities of toxic radioactive waste.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25579" y="551021"/>
            <a:ext cx="3464241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Nuclear power plants do </a:t>
            </a:r>
            <a:r>
              <a:rPr lang="en-US" u="sng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produce huge quantities of toxic radioactive waste.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914400"/>
            <a:ext cx="2971800" cy="1143000"/>
          </a:xfrm>
          <a:prstGeom prst="round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MYTH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3000"/>
            <a:ext cx="25241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Nuclear plants are designed to safely shut down during an earthquake, tornado, flood or terrorist attack.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2209800" cy="33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066800"/>
            <a:ext cx="44386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Nuclear plants are designed to safely shut down during an earthquake, tornado, flood or terrorist attack.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343400"/>
            <a:ext cx="61150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85800" y="2971800"/>
            <a:ext cx="2971800" cy="11430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FACT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410200"/>
            <a:ext cx="563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Newspaper title following hurricane “Irene”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333</TotalTime>
  <Words>537</Words>
  <Application>Microsoft Office PowerPoint</Application>
  <PresentationFormat>On-screen Show (4:3)</PresentationFormat>
  <Paragraphs>75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Urban</vt:lpstr>
      <vt:lpstr>Myths</vt:lpstr>
      <vt:lpstr>Nuclear energy provides about 20% of America’s electricity.</vt:lpstr>
      <vt:lpstr>PowerPoint Presentation</vt:lpstr>
      <vt:lpstr>Radioactive materials escape through the cooling towers at nuclear power plants.</vt:lpstr>
      <vt:lpstr>Radioactive materials do NOT escape through the cooling towers at nuclear power plants.</vt:lpstr>
      <vt:lpstr>Nuclear power plants produce huge quantities of toxic radioactive waste.</vt:lpstr>
      <vt:lpstr>Nuclear power plants do NOT produce huge quantities of toxic radioactive waste.</vt:lpstr>
      <vt:lpstr>Nuclear plants are designed to safely shut down during an earthquake, tornado, flood or terrorist attack.</vt:lpstr>
      <vt:lpstr>Nuclear plants are designed to safely shut down during an earthquake, tornado, flood or terrorist attack.</vt:lpstr>
      <vt:lpstr>Nuclear power plants are the only plants with cooling towers.</vt:lpstr>
      <vt:lpstr>Nuclear power plants are NOT the only plants with cooling towers. </vt:lpstr>
      <vt:lpstr>Nuclear waste cannot be safely transported. </vt:lpstr>
      <vt:lpstr>Nuclear waste is safely transported. </vt:lpstr>
      <vt:lpstr>Manufacturing a nuclear weapon is different from using nuclear power to produce electricity.</vt:lpstr>
      <vt:lpstr>Manufacturing a nuclear weapon is different from using nuclear power to produce electricity.</vt:lpstr>
      <vt:lpstr>Cancer rates are higher near nuclear power plants.</vt:lpstr>
      <vt:lpstr>Cancer rates are NOT higher near nuclear power plants.</vt:lpstr>
      <vt:lpstr>Americans get most of their yearly radiation dose from nuclear power plants.</vt:lpstr>
      <vt:lpstr>The average American's yearly radiation dose from a nuclear power plant is about the same as the one we get from eating 1 banana per year. </vt:lpstr>
      <vt:lpstr>It is safer to work in a nuclear power plant than an office.</vt:lpstr>
      <vt:lpstr>Recent studies have proven that it is safer to work in a nuclear power plant than an office*.</vt:lpstr>
      <vt:lpstr>Any amount of radiation can cause death.</vt:lpstr>
      <vt:lpstr>Every human being is continuously exposed to different forms of radiation every moment of their life. </vt:lpstr>
      <vt:lpstr>Nuclear energy produces no greenhouse gases or air pollutants.</vt:lpstr>
      <vt:lpstr>Nuclear energy produces no greenhouse gases or air pollutants.</vt:lpstr>
      <vt:lpstr>Nuclear weapons can be made at US commercial power plants.</vt:lpstr>
      <vt:lpstr>Nuclear weapons can NOT be made at US commercial power plants.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Myths….</dc:title>
  <dc:creator>Dobrowolski, Laurene</dc:creator>
  <cp:lastModifiedBy>Flory-MaGatz, Carolyn J:(GenCo-Nuc)</cp:lastModifiedBy>
  <cp:revision>43</cp:revision>
  <cp:lastPrinted>2017-02-20T16:06:19Z</cp:lastPrinted>
  <dcterms:created xsi:type="dcterms:W3CDTF">2011-09-08T13:28:55Z</dcterms:created>
  <dcterms:modified xsi:type="dcterms:W3CDTF">2017-02-20T16:06:34Z</dcterms:modified>
</cp:coreProperties>
</file>