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6" r:id="rId5"/>
    <p:sldId id="287" r:id="rId6"/>
    <p:sldId id="296" r:id="rId7"/>
    <p:sldId id="297" r:id="rId8"/>
    <p:sldId id="292" r:id="rId9"/>
    <p:sldId id="293" r:id="rId10"/>
    <p:sldId id="303" r:id="rId11"/>
    <p:sldId id="305" r:id="rId12"/>
    <p:sldId id="314" r:id="rId13"/>
    <p:sldId id="315" r:id="rId14"/>
    <p:sldId id="272" r:id="rId15"/>
    <p:sldId id="273" r:id="rId16"/>
    <p:sldId id="312" r:id="rId17"/>
    <p:sldId id="313" r:id="rId18"/>
    <p:sldId id="306" r:id="rId19"/>
    <p:sldId id="307" r:id="rId20"/>
    <p:sldId id="298" r:id="rId21"/>
    <p:sldId id="276" r:id="rId22"/>
    <p:sldId id="277" r:id="rId23"/>
    <p:sldId id="280" r:id="rId24"/>
    <p:sldId id="281" r:id="rId25"/>
    <p:sldId id="299" r:id="rId26"/>
    <p:sldId id="300" r:id="rId27"/>
    <p:sldId id="308" r:id="rId28"/>
    <p:sldId id="309" r:id="rId29"/>
    <p:sldId id="310" r:id="rId30"/>
    <p:sldId id="31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45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view3D>
      <c:rotX val="30"/>
      <c:perspective val="30"/>
    </c:view3D>
    <c:plotArea>
      <c:layout/>
      <c:pie3DChart>
        <c:varyColors val="1"/>
        <c:ser>
          <c:idx val="2"/>
          <c:order val="2"/>
          <c:tx>
            <c:strRef>
              <c:f>Sheet1!$B$1</c:f>
              <c:strCache>
                <c:ptCount val="1"/>
                <c:pt idx="0">
                  <c:v>Electricity Production 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Coal</c:v>
                </c:pt>
                <c:pt idx="1">
                  <c:v>Nuclear </c:v>
                </c:pt>
                <c:pt idx="2">
                  <c:v>Natural gas </c:v>
                </c:pt>
                <c:pt idx="3">
                  <c:v>Hydro-electric</c:v>
                </c:pt>
                <c:pt idx="4">
                  <c:v>Petroleum</c:v>
                </c:pt>
                <c:pt idx="5">
                  <c:v>Other Renewables</c:v>
                </c:pt>
                <c:pt idx="6">
                  <c:v>Others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49</c:v>
                </c:pt>
                <c:pt idx="1">
                  <c:v>19.5</c:v>
                </c:pt>
                <c:pt idx="2">
                  <c:v>20</c:v>
                </c:pt>
                <c:pt idx="3">
                  <c:v>7</c:v>
                </c:pt>
                <c:pt idx="4">
                  <c:v>1.5</c:v>
                </c:pt>
                <c:pt idx="5">
                  <c:v>2.5</c:v>
                </c:pt>
                <c:pt idx="6">
                  <c:v>0.5</c:v>
                </c:pt>
              </c:numCache>
            </c:numRef>
          </c:val>
        </c:ser>
        <c:ser>
          <c:idx val="3"/>
          <c:order val="3"/>
          <c:tx>
            <c:strRef>
              <c:f>Sheet1!$B$1</c:f>
              <c:strCache>
                <c:ptCount val="1"/>
                <c:pt idx="0">
                  <c:v>Electricity Production 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Coal</c:v>
                </c:pt>
                <c:pt idx="1">
                  <c:v>Nuclear </c:v>
                </c:pt>
                <c:pt idx="2">
                  <c:v>Natural gas </c:v>
                </c:pt>
                <c:pt idx="3">
                  <c:v>Hydro-electric</c:v>
                </c:pt>
                <c:pt idx="4">
                  <c:v>Petroleum</c:v>
                </c:pt>
                <c:pt idx="5">
                  <c:v>Other Renewables</c:v>
                </c:pt>
                <c:pt idx="6">
                  <c:v>Others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49</c:v>
                </c:pt>
                <c:pt idx="1">
                  <c:v>19.5</c:v>
                </c:pt>
                <c:pt idx="2">
                  <c:v>20</c:v>
                </c:pt>
                <c:pt idx="3">
                  <c:v>7</c:v>
                </c:pt>
                <c:pt idx="4">
                  <c:v>1.5</c:v>
                </c:pt>
                <c:pt idx="5">
                  <c:v>2.5</c:v>
                </c:pt>
                <c:pt idx="6">
                  <c:v>0.5</c:v>
                </c:pt>
              </c:numCache>
            </c:numRef>
          </c:val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Electricity Production 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Coal</c:v>
                </c:pt>
                <c:pt idx="1">
                  <c:v>Nuclear </c:v>
                </c:pt>
                <c:pt idx="2">
                  <c:v>Natural gas </c:v>
                </c:pt>
                <c:pt idx="3">
                  <c:v>Hydro-electric</c:v>
                </c:pt>
                <c:pt idx="4">
                  <c:v>Petroleum</c:v>
                </c:pt>
                <c:pt idx="5">
                  <c:v>Other Renewables</c:v>
                </c:pt>
                <c:pt idx="6">
                  <c:v>Others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49</c:v>
                </c:pt>
                <c:pt idx="1">
                  <c:v>19.5</c:v>
                </c:pt>
                <c:pt idx="2">
                  <c:v>20</c:v>
                </c:pt>
                <c:pt idx="3">
                  <c:v>7</c:v>
                </c:pt>
                <c:pt idx="4">
                  <c:v>1.5</c:v>
                </c:pt>
                <c:pt idx="5">
                  <c:v>2.5</c:v>
                </c:pt>
                <c:pt idx="6">
                  <c:v>0.5</c:v>
                </c:pt>
              </c:numCache>
            </c:numRef>
          </c:val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Electricity Production 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Coal</c:v>
                </c:pt>
                <c:pt idx="1">
                  <c:v>Nuclear </c:v>
                </c:pt>
                <c:pt idx="2">
                  <c:v>Natural gas </c:v>
                </c:pt>
                <c:pt idx="3">
                  <c:v>Hydro-electric</c:v>
                </c:pt>
                <c:pt idx="4">
                  <c:v>Petroleum</c:v>
                </c:pt>
                <c:pt idx="5">
                  <c:v>Other Renewables</c:v>
                </c:pt>
                <c:pt idx="6">
                  <c:v>Others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49</c:v>
                </c:pt>
                <c:pt idx="1">
                  <c:v>19.5</c:v>
                </c:pt>
                <c:pt idx="2">
                  <c:v>20</c:v>
                </c:pt>
                <c:pt idx="3">
                  <c:v>7</c:v>
                </c:pt>
                <c:pt idx="4">
                  <c:v>1.5</c:v>
                </c:pt>
                <c:pt idx="5">
                  <c:v>2.5</c:v>
                </c:pt>
                <c:pt idx="6">
                  <c:v>0.5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view3D>
      <c:rotX val="30"/>
      <c:perspective val="30"/>
    </c:view3D>
    <c:plotArea>
      <c:layout/>
      <c:pie3DChart>
        <c:varyColors val="1"/>
        <c:ser>
          <c:idx val="2"/>
          <c:order val="2"/>
          <c:tx>
            <c:strRef>
              <c:f>Sheet1!$B$1</c:f>
              <c:strCache>
                <c:ptCount val="1"/>
                <c:pt idx="0">
                  <c:v>Electricity Production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Coal</c:v>
                </c:pt>
                <c:pt idx="1">
                  <c:v>Nuclear </c:v>
                </c:pt>
                <c:pt idx="2">
                  <c:v>Natural gas </c:v>
                </c:pt>
                <c:pt idx="3">
                  <c:v>Hydro-electric</c:v>
                </c:pt>
                <c:pt idx="4">
                  <c:v>Petroleum</c:v>
                </c:pt>
                <c:pt idx="5">
                  <c:v>Other Renewables</c:v>
                </c:pt>
                <c:pt idx="6">
                  <c:v>Others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49</c:v>
                </c:pt>
                <c:pt idx="1">
                  <c:v>19.5</c:v>
                </c:pt>
                <c:pt idx="2">
                  <c:v>20</c:v>
                </c:pt>
                <c:pt idx="3">
                  <c:v>7</c:v>
                </c:pt>
                <c:pt idx="4">
                  <c:v>1.5</c:v>
                </c:pt>
                <c:pt idx="5">
                  <c:v>2.5</c:v>
                </c:pt>
                <c:pt idx="6">
                  <c:v>0.5</c:v>
                </c:pt>
              </c:numCache>
            </c:numRef>
          </c:val>
        </c:ser>
        <c:ser>
          <c:idx val="3"/>
          <c:order val="3"/>
          <c:tx>
            <c:strRef>
              <c:f>Sheet1!$B$1</c:f>
              <c:strCache>
                <c:ptCount val="1"/>
                <c:pt idx="0">
                  <c:v>Electricity Production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Coal</c:v>
                </c:pt>
                <c:pt idx="1">
                  <c:v>Nuclear </c:v>
                </c:pt>
                <c:pt idx="2">
                  <c:v>Natural gas </c:v>
                </c:pt>
                <c:pt idx="3">
                  <c:v>Hydro-electric</c:v>
                </c:pt>
                <c:pt idx="4">
                  <c:v>Petroleum</c:v>
                </c:pt>
                <c:pt idx="5">
                  <c:v>Other Renewables</c:v>
                </c:pt>
                <c:pt idx="6">
                  <c:v>Others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49</c:v>
                </c:pt>
                <c:pt idx="1">
                  <c:v>19.5</c:v>
                </c:pt>
                <c:pt idx="2">
                  <c:v>20</c:v>
                </c:pt>
                <c:pt idx="3">
                  <c:v>7</c:v>
                </c:pt>
                <c:pt idx="4">
                  <c:v>1.5</c:v>
                </c:pt>
                <c:pt idx="5">
                  <c:v>2.5</c:v>
                </c:pt>
                <c:pt idx="6">
                  <c:v>0.5</c:v>
                </c:pt>
              </c:numCache>
            </c:numRef>
          </c:val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Electricity Production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Coal</c:v>
                </c:pt>
                <c:pt idx="1">
                  <c:v>Nuclear </c:v>
                </c:pt>
                <c:pt idx="2">
                  <c:v>Natural gas </c:v>
                </c:pt>
                <c:pt idx="3">
                  <c:v>Hydro-electric</c:v>
                </c:pt>
                <c:pt idx="4">
                  <c:v>Petroleum</c:v>
                </c:pt>
                <c:pt idx="5">
                  <c:v>Other Renewables</c:v>
                </c:pt>
                <c:pt idx="6">
                  <c:v>Others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49</c:v>
                </c:pt>
                <c:pt idx="1">
                  <c:v>19.5</c:v>
                </c:pt>
                <c:pt idx="2">
                  <c:v>20</c:v>
                </c:pt>
                <c:pt idx="3">
                  <c:v>7</c:v>
                </c:pt>
                <c:pt idx="4">
                  <c:v>1.5</c:v>
                </c:pt>
                <c:pt idx="5">
                  <c:v>2.5</c:v>
                </c:pt>
                <c:pt idx="6">
                  <c:v>0.5</c:v>
                </c:pt>
              </c:numCache>
            </c:numRef>
          </c:val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Electricity Production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Coal</c:v>
                </c:pt>
                <c:pt idx="1">
                  <c:v>Nuclear </c:v>
                </c:pt>
                <c:pt idx="2">
                  <c:v>Natural gas </c:v>
                </c:pt>
                <c:pt idx="3">
                  <c:v>Hydro-electric</c:v>
                </c:pt>
                <c:pt idx="4">
                  <c:v>Petroleum</c:v>
                </c:pt>
                <c:pt idx="5">
                  <c:v>Other Renewables</c:v>
                </c:pt>
                <c:pt idx="6">
                  <c:v>Others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49</c:v>
                </c:pt>
                <c:pt idx="1">
                  <c:v>19.5</c:v>
                </c:pt>
                <c:pt idx="2">
                  <c:v>20</c:v>
                </c:pt>
                <c:pt idx="3">
                  <c:v>7</c:v>
                </c:pt>
                <c:pt idx="4">
                  <c:v>1.5</c:v>
                </c:pt>
                <c:pt idx="5">
                  <c:v>2.5</c:v>
                </c:pt>
                <c:pt idx="6">
                  <c:v>0.5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2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E07A94-896A-472B-8356-005FDFD39909}" type="datetimeFigureOut">
              <a:rPr lang="en-US" smtClean="0"/>
              <a:pPr/>
              <a:t>2/3/2012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58423A-341E-4358-BF7F-A3410B7438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E07A94-896A-472B-8356-005FDFD39909}" type="datetimeFigureOut">
              <a:rPr lang="en-US" smtClean="0"/>
              <a:pPr/>
              <a:t>2/3/2012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58423A-341E-4358-BF7F-A3410B7438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E07A94-896A-472B-8356-005FDFD39909}" type="datetimeFigureOut">
              <a:rPr lang="en-US" smtClean="0"/>
              <a:pPr/>
              <a:t>2/3/2012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58423A-341E-4358-BF7F-A3410B7438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E07A94-896A-472B-8356-005FDFD39909}" type="datetimeFigureOut">
              <a:rPr lang="en-US" smtClean="0"/>
              <a:pPr/>
              <a:t>2/3/2012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58423A-341E-4358-BF7F-A3410B7438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E07A94-896A-472B-8356-005FDFD39909}" type="datetimeFigureOut">
              <a:rPr lang="en-US" smtClean="0"/>
              <a:pPr/>
              <a:t>2/3/2012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58423A-341E-4358-BF7F-A3410B7438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E07A94-896A-472B-8356-005FDFD39909}" type="datetimeFigureOut">
              <a:rPr lang="en-US" smtClean="0"/>
              <a:pPr/>
              <a:t>2/3/2012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58423A-341E-4358-BF7F-A3410B7438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E07A94-896A-472B-8356-005FDFD39909}" type="datetimeFigureOut">
              <a:rPr lang="en-US" smtClean="0"/>
              <a:pPr/>
              <a:t>2/3/2012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58423A-341E-4358-BF7F-A3410B7438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E07A94-896A-472B-8356-005FDFD39909}" type="datetimeFigureOut">
              <a:rPr lang="en-US" smtClean="0"/>
              <a:pPr/>
              <a:t>2/3/2012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58423A-341E-4358-BF7F-A3410B7438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E07A94-896A-472B-8356-005FDFD39909}" type="datetimeFigureOut">
              <a:rPr lang="en-US" smtClean="0"/>
              <a:pPr/>
              <a:t>2/3/2012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58423A-341E-4358-BF7F-A3410B7438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E07A94-896A-472B-8356-005FDFD39909}" type="datetimeFigureOut">
              <a:rPr lang="en-US" smtClean="0"/>
              <a:pPr/>
              <a:t>2/3/2012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58423A-341E-4358-BF7F-A3410B7438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E07A94-896A-472B-8356-005FDFD39909}" type="datetimeFigureOut">
              <a:rPr lang="en-US" smtClean="0"/>
              <a:pPr/>
              <a:t>2/3/2012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58423A-341E-4358-BF7F-A3410B7438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7E07A94-896A-472B-8356-005FDFD39909}" type="datetimeFigureOut">
              <a:rPr lang="en-US" smtClean="0"/>
              <a:pPr/>
              <a:t>2/3/2012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C58423A-341E-4358-BF7F-A3410B7438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www.google.com/imgres?imgurl=http://www.bath.ac.uk/internal/bio-sci/Images/image18.gif&amp;imgrefurl=http://www.bath.ac.uk/internal/bio-sci/bbsafe/lab3_3.htm&amp;h=391&amp;w=448&amp;sz=4&amp;tbnid=S1KllvsyRtNSJM::&amp;tbnh=111&amp;tbnw=127&amp;prev=/images?q=radiation+symbol&amp;usg=__MJIMpxGXg3yXD3pADvgauGMII_U=&amp;ei=LYy6Sc3fCuH8tgex_MHEDQ&amp;sa=X&amp;oi=image_result&amp;resnum=2&amp;ct=image&amp;cd=1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google.com/imgres?imgurl=http://www.wapa.gov/ugp/images/xmissionline.jpg&amp;imgrefurl=http://nfttu.blogspot.com/2006_03_01_archive.html&amp;usg=__GhRoqh8-_y28WDnvS8STV8PU7AA=&amp;h=323&amp;w=481&amp;sz=22&amp;hl=en&amp;start=85&amp;um=1&amp;tbnid=uz8OQQQc6kJaIM:&amp;tbnh=87&amp;tbnw=129&amp;prev=/images?q=powerline+cartoon&amp;ndsp=20&amp;hl=en&amp;rlz=1T4GGIC_en___US218&amp;sa=N&amp;start=80&amp;um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google.com/imgres?imgurl=http://www.wapa.gov/ugp/images/xmissionline.jpg&amp;imgrefurl=http://nfttu.blogspot.com/2006_03_01_archive.html&amp;usg=__GhRoqh8-_y28WDnvS8STV8PU7AA=&amp;h=323&amp;w=481&amp;sz=22&amp;hl=en&amp;start=85&amp;um=1&amp;tbnid=uz8OQQQc6kJaIM:&amp;tbnh=87&amp;tbnw=129&amp;prev=/images?q=powerline+cartoon&amp;ndsp=20&amp;hl=en&amp;rlz=1T4GGIC_en___US218&amp;sa=N&amp;start=80&amp;um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imgres?imgurl=http://www.bath.ac.uk/internal/bio-sci/Images/image18.gif&amp;imgrefurl=http://www.bath.ac.uk/internal/bio-sci/bbsafe/lab3_3.htm&amp;h=391&amp;w=448&amp;sz=4&amp;tbnid=S1KllvsyRtNSJM::&amp;tbnh=111&amp;tbnw=127&amp;prev=/images?q=radiation+symbol&amp;usg=__MJIMpxGXg3yXD3pADvgauGMII_U=&amp;ei=LYy6Sc3fCuH8tgex_MHEDQ&amp;sa=X&amp;oi=image_result&amp;resnum=2&amp;ct=image&amp;cd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1524000"/>
            <a:ext cx="4038600" cy="1524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Myths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762000"/>
            <a:ext cx="7772400" cy="914400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solidFill>
                  <a:srgbClr val="00B050"/>
                </a:solidFill>
              </a:rPr>
              <a:t>Facts or …</a:t>
            </a:r>
            <a:endParaRPr lang="en-US" sz="6000" b="1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1"/>
            <a:ext cx="290371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3630" y="3657601"/>
            <a:ext cx="319076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bath.ac.uk/internal/bio-sci/bbsafe/lab3_3.ht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4267200"/>
            <a:ext cx="12096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006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Nuclear power plants are the only plants with cooling towers.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8" descr="http://www.utilities-me.com/pictures/gallery/Stock/power-pl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838200"/>
            <a:ext cx="5638800" cy="387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30580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Nuclear power plants are </a:t>
            </a:r>
            <a:r>
              <a:rPr lang="en-US" u="sng" dirty="0" smtClean="0">
                <a:solidFill>
                  <a:schemeClr val="accent1"/>
                </a:solidFill>
              </a:rPr>
              <a:t>NOT</a:t>
            </a:r>
            <a:r>
              <a:rPr lang="en-US" dirty="0" smtClean="0">
                <a:solidFill>
                  <a:schemeClr val="accent1"/>
                </a:solidFill>
              </a:rPr>
              <a:t> the only plants with cooling towers. Oil refineries, chemical plants and power stations use cooling towers to transfer waste heat to the atmosphere.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000" y="4191000"/>
            <a:ext cx="2971800" cy="1143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MYTH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05200"/>
            <a:ext cx="2895600" cy="207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768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Nuclear waste cannot be safely transported.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371600"/>
            <a:ext cx="430855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Nuclear waste is safely transported by truck, rail and cargo ships.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62000" y="2209800"/>
            <a:ext cx="2971800" cy="1143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MYTH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590800"/>
            <a:ext cx="44005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768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Manufacturing a nuclear weapon is different from using nuclear power to produce electricity.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9218" name="Picture 2" descr="xmissionlin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219200"/>
            <a:ext cx="17145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609600"/>
            <a:ext cx="239307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657600" y="1295400"/>
            <a:ext cx="609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/>
              <a:t>=</a:t>
            </a:r>
            <a:endParaRPr lang="en-US" sz="66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2667000"/>
            <a:ext cx="192761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2514600"/>
            <a:ext cx="239307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876800" y="2819400"/>
            <a:ext cx="609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/>
              <a:t>=</a:t>
            </a:r>
            <a:endParaRPr lang="en-US" sz="6600" dirty="0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4914900" y="3238500"/>
            <a:ext cx="762000" cy="381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4838700" y="3238500"/>
            <a:ext cx="914400" cy="381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06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Manufacturing a nuclear weapon is different from using nuclear power to produce electricity.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67200" y="4114800"/>
            <a:ext cx="609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/>
              <a:t>=</a:t>
            </a:r>
            <a:endParaRPr lang="en-US" sz="6600" dirty="0"/>
          </a:p>
        </p:txBody>
      </p:sp>
      <p:sp>
        <p:nvSpPr>
          <p:cNvPr id="19" name="Rounded Rectangle 18"/>
          <p:cNvSpPr/>
          <p:nvPr/>
        </p:nvSpPr>
        <p:spPr>
          <a:xfrm>
            <a:off x="2895600" y="2209800"/>
            <a:ext cx="2971800" cy="11430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FACT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20" name="Picture 2" descr="xmissionlin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267200"/>
            <a:ext cx="17145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810000"/>
            <a:ext cx="239307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6482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Cancer rates are higher near nuclear power plants.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990600"/>
            <a:ext cx="35242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Cancer rates are </a:t>
            </a:r>
            <a:r>
              <a:rPr lang="en-US" u="sng" dirty="0" smtClean="0">
                <a:solidFill>
                  <a:schemeClr val="accent1"/>
                </a:solidFill>
              </a:rPr>
              <a:t>NOT</a:t>
            </a:r>
            <a:r>
              <a:rPr lang="en-US" dirty="0" smtClean="0">
                <a:solidFill>
                  <a:schemeClr val="accent1"/>
                </a:solidFill>
              </a:rPr>
              <a:t> higher near nuclear power plants.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" y="2057400"/>
            <a:ext cx="2971800" cy="1143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MYTH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286000"/>
            <a:ext cx="4191000" cy="3034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768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Americans get most of their yearly radiation dose from nuclear power plants.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524000"/>
            <a:ext cx="3200400" cy="21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143000"/>
            <a:ext cx="27717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1600200"/>
            <a:ext cx="11906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average American's yearly radiation dose from nuclear power plant is about the same as the one we get from eating 1 banana per year. 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990600" y="3276600"/>
            <a:ext cx="2971800" cy="1143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MYTH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520978"/>
            <a:ext cx="2325425" cy="316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768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Nuclear energy provides about 20% of America’s electricity.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828800"/>
            <a:ext cx="1524000" cy="101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743200"/>
            <a:ext cx="1066800" cy="815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1828800"/>
            <a:ext cx="82973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5334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>
            <a:stCxn id="2052" idx="3"/>
          </p:cNvCxnSpPr>
          <p:nvPr/>
        </p:nvCxnSpPr>
        <p:spPr>
          <a:xfrm>
            <a:off x="2057400" y="876300"/>
            <a:ext cx="762000" cy="1028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768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Most Americans do not support nuclear power.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295400"/>
            <a:ext cx="340042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70% of Americans support nuclear power.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914400" y="2209800"/>
            <a:ext cx="2971800" cy="1143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MYTH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828800"/>
            <a:ext cx="402907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867400" y="3810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3352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768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It is safer to work in a nuclear power plant than an office.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685800"/>
            <a:ext cx="2800350" cy="393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Recent studies have proved that it is safer to work in a nuclear power plant than an office*.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2133600"/>
            <a:ext cx="2971800" cy="11430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FACT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667000"/>
            <a:ext cx="4121297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0" y="5562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NEI website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768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Any amount of radiation can cause death.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4" descr="http://www.bath.ac.uk/internal/bio-sci/bbsafe/lab3_3.ht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905000"/>
            <a:ext cx="2514600" cy="219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295400"/>
            <a:ext cx="291253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733800" y="2514600"/>
            <a:ext cx="60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=</a:t>
            </a:r>
            <a:endParaRPr lang="en-US" sz="8000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1905000"/>
            <a:ext cx="83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?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478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Every human being is continuously exposed to different forms of radiation every moment of their life. 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38200" y="2971800"/>
            <a:ext cx="2971800" cy="1143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MYTH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3456" y="3276600"/>
            <a:ext cx="2685194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830580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Nuclear energy produces no greenhouse gases or air pollutants.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143000"/>
            <a:ext cx="448701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30580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Nuclear energy produces no greenhouse gases or air pollutants.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" y="2209800"/>
            <a:ext cx="2971800" cy="11430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FACT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209800"/>
            <a:ext cx="31623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244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Nuclear weapons can be made at US commercial power plants.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066800"/>
            <a:ext cx="440055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 noGrp="1"/>
          </p:cNvGraphicFramePr>
          <p:nvPr>
            <p:ph idx="1"/>
          </p:nvPr>
        </p:nvGraphicFramePr>
        <p:xfrm>
          <a:off x="2819400" y="2590800"/>
          <a:ext cx="5897562" cy="312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33400" y="762000"/>
            <a:ext cx="8183880" cy="1051560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Nuclear energy provides about 20% of America’s electricity.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0" y="2133600"/>
            <a:ext cx="2971800" cy="11430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FACT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3962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50%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42672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20%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3657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20%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0" y="3200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7%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941532"/>
            <a:ext cx="5645541" cy="270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244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Nuclear weapons can </a:t>
            </a:r>
            <a:r>
              <a:rPr lang="en-US" u="sng" dirty="0" smtClean="0"/>
              <a:t>NOT</a:t>
            </a:r>
            <a:r>
              <a:rPr lang="en-US" dirty="0" smtClean="0"/>
              <a:t> be made at US commercial power plants.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85800" y="533400"/>
            <a:ext cx="2971800" cy="1143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MYTH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16002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Countries in the non-proliferation treaty.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006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Radioactive materials escape through the cooling towers at nuclear power plants.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219200"/>
            <a:ext cx="3733800" cy="2743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30580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Radioactive materials do </a:t>
            </a:r>
            <a:r>
              <a:rPr lang="en-US" u="sng" dirty="0" smtClean="0">
                <a:solidFill>
                  <a:schemeClr val="accent1"/>
                </a:solidFill>
              </a:rPr>
              <a:t>NOT</a:t>
            </a:r>
            <a:r>
              <a:rPr lang="en-US" dirty="0" smtClean="0">
                <a:solidFill>
                  <a:schemeClr val="accent1"/>
                </a:solidFill>
              </a:rPr>
              <a:t> escape through the cooling towers at nuclear power plants.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209800"/>
            <a:ext cx="448701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2667000" y="3276600"/>
            <a:ext cx="22860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Cloud Callout 8"/>
          <p:cNvSpPr/>
          <p:nvPr/>
        </p:nvSpPr>
        <p:spPr>
          <a:xfrm>
            <a:off x="1295400" y="3962400"/>
            <a:ext cx="1524000" cy="762000"/>
          </a:xfrm>
          <a:prstGeom prst="cloudCallout">
            <a:avLst>
              <a:gd name="adj1" fmla="val -13260"/>
              <a:gd name="adj2" fmla="val 25218"/>
            </a:avLst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Water Vapor</a:t>
            </a:r>
            <a:endParaRPr lang="en-US" dirty="0"/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 flipV="1">
            <a:off x="2818130" y="3048000"/>
            <a:ext cx="4420870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609600" y="2209800"/>
            <a:ext cx="2971800" cy="1143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MYTH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768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Nuclear power plants produce huge quantities of toxic radioactive waste.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725579" y="551021"/>
            <a:ext cx="3464241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768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Nuclear power plants do </a:t>
            </a:r>
            <a:r>
              <a:rPr lang="en-US" u="sng" dirty="0" smtClean="0"/>
              <a:t>NOT</a:t>
            </a:r>
            <a:r>
              <a:rPr lang="en-US" dirty="0" smtClean="0"/>
              <a:t> produce huge quantities of toxic radioactive waste.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85800" y="914400"/>
            <a:ext cx="2971800" cy="1143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MYTH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43000"/>
            <a:ext cx="25241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768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Nuclear plants are designed to safely shut down during an earthquake, tornado, flood or terrorist attack.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09600"/>
            <a:ext cx="2209800" cy="330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066800"/>
            <a:ext cx="44386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Nuclear plants are designed to safely shut down during an earthquake, tornado, flood or terrorist attack.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343400"/>
            <a:ext cx="61150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762000" y="2743200"/>
            <a:ext cx="2971800" cy="11430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FACT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199" y="3052763"/>
            <a:ext cx="4114801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52600" y="5410200"/>
            <a:ext cx="563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Newspaper title following hurricane “Irene”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268</TotalTime>
  <Words>428</Words>
  <Application>Microsoft Office PowerPoint</Application>
  <PresentationFormat>On-screen Show (4:3)</PresentationFormat>
  <Paragraphs>61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Aspect</vt:lpstr>
      <vt:lpstr>Myths</vt:lpstr>
      <vt:lpstr>Nuclear energy provides about 20% of America’s electricity.</vt:lpstr>
      <vt:lpstr>Slide 3</vt:lpstr>
      <vt:lpstr>Radioactive materials escape through the cooling towers at nuclear power plants.</vt:lpstr>
      <vt:lpstr>Radioactive materials do NOT escape through the cooling towers at nuclear power plants.</vt:lpstr>
      <vt:lpstr>Nuclear power plants produce huge quantities of toxic radioactive waste.</vt:lpstr>
      <vt:lpstr>Nuclear power plants do NOT produce huge quantities of toxic radioactive waste.</vt:lpstr>
      <vt:lpstr>Nuclear plants are designed to safely shut down during an earthquake, tornado, flood or terrorist attack.</vt:lpstr>
      <vt:lpstr>Nuclear plants are designed to safely shut down during an earthquake, tornado, flood or terrorist attack.</vt:lpstr>
      <vt:lpstr>Nuclear power plants are the only plants with cooling towers.</vt:lpstr>
      <vt:lpstr>Nuclear power plants are NOT the only plants with cooling towers. Oil refineries, chemical plants and power stations use cooling towers to transfer waste heat to the atmosphere.</vt:lpstr>
      <vt:lpstr>Nuclear waste cannot be safely transported. </vt:lpstr>
      <vt:lpstr>Nuclear waste is safely transported by truck, rail and cargo ships. </vt:lpstr>
      <vt:lpstr>Manufacturing a nuclear weapon is different from using nuclear power to produce electricity.</vt:lpstr>
      <vt:lpstr>Manufacturing a nuclear weapon is different from using nuclear power to produce electricity.</vt:lpstr>
      <vt:lpstr>Cancer rates are higher near nuclear power plants.</vt:lpstr>
      <vt:lpstr>Cancer rates are NOT higher near nuclear power plants.</vt:lpstr>
      <vt:lpstr>Americans get most of their yearly radiation dose from nuclear power plants.</vt:lpstr>
      <vt:lpstr>The average American's yearly radiation dose from nuclear power plant is about the same as the one we get from eating 1 banana per year. </vt:lpstr>
      <vt:lpstr>Slide 20</vt:lpstr>
      <vt:lpstr>Most Americans do not support nuclear power. </vt:lpstr>
      <vt:lpstr>70% of Americans support nuclear power. </vt:lpstr>
      <vt:lpstr>It is safer to work in a nuclear power plant than an office.</vt:lpstr>
      <vt:lpstr>Recent studies have proved that it is safer to work in a nuclear power plant than an office*.</vt:lpstr>
      <vt:lpstr>Any amount of radiation can cause death.</vt:lpstr>
      <vt:lpstr>Every human being is continuously exposed to different forms of radiation every moment of their life. </vt:lpstr>
      <vt:lpstr>Nuclear energy produces no greenhouse gases or air pollutants.</vt:lpstr>
      <vt:lpstr>Nuclear energy produces no greenhouse gases or air pollutants.</vt:lpstr>
      <vt:lpstr>Nuclear weapons can be made at US commercial power plants.</vt:lpstr>
      <vt:lpstr>Nuclear weapons can NOT be made at US commercial power plants.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Myths….</dc:title>
  <dc:creator>Dobrowolski, Laurene</dc:creator>
  <cp:lastModifiedBy>Suzanne McKillop</cp:lastModifiedBy>
  <cp:revision>35</cp:revision>
  <dcterms:created xsi:type="dcterms:W3CDTF">2011-09-08T13:28:55Z</dcterms:created>
  <dcterms:modified xsi:type="dcterms:W3CDTF">2012-02-03T17:08:36Z</dcterms:modified>
</cp:coreProperties>
</file>