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2" r:id="rId4"/>
    <p:sldId id="263" r:id="rId5"/>
    <p:sldId id="264" r:id="rId6"/>
    <p:sldId id="269" r:id="rId7"/>
    <p:sldId id="270" r:id="rId8"/>
    <p:sldId id="265" r:id="rId9"/>
    <p:sldId id="266" r:id="rId10"/>
    <p:sldId id="267" r:id="rId11"/>
    <p:sldId id="268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30"/>
      <c:perspective val="30"/>
    </c:view3D>
    <c:plotArea>
      <c:layout/>
      <c:pie3DChart>
        <c:varyColors val="1"/>
        <c:ser>
          <c:idx val="2"/>
          <c:order val="2"/>
          <c:tx>
            <c:strRef>
              <c:f>Sheet1!$B$1</c:f>
              <c:strCache>
                <c:ptCount val="1"/>
                <c:pt idx="0">
                  <c:v>Electricity Production 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Coal</c:v>
                </c:pt>
                <c:pt idx="1">
                  <c:v>Nuclear </c:v>
                </c:pt>
                <c:pt idx="2">
                  <c:v>Natural gas </c:v>
                </c:pt>
                <c:pt idx="3">
                  <c:v>Hydro-electric</c:v>
                </c:pt>
                <c:pt idx="4">
                  <c:v>Petroleum</c:v>
                </c:pt>
                <c:pt idx="5">
                  <c:v>Other Renewables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19.5</c:v>
                </c:pt>
                <c:pt idx="2">
                  <c:v>20</c:v>
                </c:pt>
                <c:pt idx="3">
                  <c:v>7</c:v>
                </c:pt>
                <c:pt idx="4">
                  <c:v>1.5</c:v>
                </c:pt>
                <c:pt idx="5">
                  <c:v>2.5</c:v>
                </c:pt>
                <c:pt idx="6">
                  <c:v>0.5</c:v>
                </c:pt>
              </c:numCache>
            </c:numRef>
          </c:val>
        </c:ser>
        <c:ser>
          <c:idx val="3"/>
          <c:order val="3"/>
          <c:tx>
            <c:strRef>
              <c:f>Sheet1!$B$1</c:f>
              <c:strCache>
                <c:ptCount val="1"/>
                <c:pt idx="0">
                  <c:v>Electricity Production 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Coal</c:v>
                </c:pt>
                <c:pt idx="1">
                  <c:v>Nuclear </c:v>
                </c:pt>
                <c:pt idx="2">
                  <c:v>Natural gas </c:v>
                </c:pt>
                <c:pt idx="3">
                  <c:v>Hydro-electric</c:v>
                </c:pt>
                <c:pt idx="4">
                  <c:v>Petroleum</c:v>
                </c:pt>
                <c:pt idx="5">
                  <c:v>Other Renewables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19.5</c:v>
                </c:pt>
                <c:pt idx="2">
                  <c:v>20</c:v>
                </c:pt>
                <c:pt idx="3">
                  <c:v>7</c:v>
                </c:pt>
                <c:pt idx="4">
                  <c:v>1.5</c:v>
                </c:pt>
                <c:pt idx="5">
                  <c:v>2.5</c:v>
                </c:pt>
                <c:pt idx="6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Electricity Production 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Coal</c:v>
                </c:pt>
                <c:pt idx="1">
                  <c:v>Nuclear </c:v>
                </c:pt>
                <c:pt idx="2">
                  <c:v>Natural gas </c:v>
                </c:pt>
                <c:pt idx="3">
                  <c:v>Hydro-electric</c:v>
                </c:pt>
                <c:pt idx="4">
                  <c:v>Petroleum</c:v>
                </c:pt>
                <c:pt idx="5">
                  <c:v>Other Renewables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19.5</c:v>
                </c:pt>
                <c:pt idx="2">
                  <c:v>20</c:v>
                </c:pt>
                <c:pt idx="3">
                  <c:v>7</c:v>
                </c:pt>
                <c:pt idx="4">
                  <c:v>1.5</c:v>
                </c:pt>
                <c:pt idx="5">
                  <c:v>2.5</c:v>
                </c:pt>
                <c:pt idx="6">
                  <c:v>0.5</c:v>
                </c:pt>
              </c:numCache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Electricity Production 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Coal</c:v>
                </c:pt>
                <c:pt idx="1">
                  <c:v>Nuclear </c:v>
                </c:pt>
                <c:pt idx="2">
                  <c:v>Natural gas </c:v>
                </c:pt>
                <c:pt idx="3">
                  <c:v>Hydro-electric</c:v>
                </c:pt>
                <c:pt idx="4">
                  <c:v>Petroleum</c:v>
                </c:pt>
                <c:pt idx="5">
                  <c:v>Other Renewables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19.5</c:v>
                </c:pt>
                <c:pt idx="2">
                  <c:v>20</c:v>
                </c:pt>
                <c:pt idx="3">
                  <c:v>7</c:v>
                </c:pt>
                <c:pt idx="4">
                  <c:v>1.5</c:v>
                </c:pt>
                <c:pt idx="5">
                  <c:v>2.5</c:v>
                </c:pt>
                <c:pt idx="6">
                  <c:v>0.5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30"/>
      <c:perspective val="30"/>
    </c:view3D>
    <c:plotArea>
      <c:layout/>
      <c:pie3DChart>
        <c:varyColors val="1"/>
        <c:ser>
          <c:idx val="2"/>
          <c:order val="2"/>
          <c:tx>
            <c:strRef>
              <c:f>Sheet1!$B$1</c:f>
              <c:strCache>
                <c:ptCount val="1"/>
                <c:pt idx="0">
                  <c:v>Electricity Production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Coal</c:v>
                </c:pt>
                <c:pt idx="1">
                  <c:v>Nuclear </c:v>
                </c:pt>
                <c:pt idx="2">
                  <c:v>Natural gas </c:v>
                </c:pt>
                <c:pt idx="3">
                  <c:v>Hydro-electric</c:v>
                </c:pt>
                <c:pt idx="4">
                  <c:v>Petroleum</c:v>
                </c:pt>
                <c:pt idx="5">
                  <c:v>Other Renewables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19.5</c:v>
                </c:pt>
                <c:pt idx="2">
                  <c:v>20</c:v>
                </c:pt>
                <c:pt idx="3">
                  <c:v>7</c:v>
                </c:pt>
                <c:pt idx="4">
                  <c:v>1.5</c:v>
                </c:pt>
                <c:pt idx="5">
                  <c:v>2.5</c:v>
                </c:pt>
                <c:pt idx="6">
                  <c:v>0.5</c:v>
                </c:pt>
              </c:numCache>
            </c:numRef>
          </c:val>
        </c:ser>
        <c:ser>
          <c:idx val="3"/>
          <c:order val="3"/>
          <c:tx>
            <c:strRef>
              <c:f>Sheet1!$B$1</c:f>
              <c:strCache>
                <c:ptCount val="1"/>
                <c:pt idx="0">
                  <c:v>Electricity Production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Coal</c:v>
                </c:pt>
                <c:pt idx="1">
                  <c:v>Nuclear </c:v>
                </c:pt>
                <c:pt idx="2">
                  <c:v>Natural gas </c:v>
                </c:pt>
                <c:pt idx="3">
                  <c:v>Hydro-electric</c:v>
                </c:pt>
                <c:pt idx="4">
                  <c:v>Petroleum</c:v>
                </c:pt>
                <c:pt idx="5">
                  <c:v>Other Renewables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19.5</c:v>
                </c:pt>
                <c:pt idx="2">
                  <c:v>20</c:v>
                </c:pt>
                <c:pt idx="3">
                  <c:v>7</c:v>
                </c:pt>
                <c:pt idx="4">
                  <c:v>1.5</c:v>
                </c:pt>
                <c:pt idx="5">
                  <c:v>2.5</c:v>
                </c:pt>
                <c:pt idx="6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Electricity Production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Coal</c:v>
                </c:pt>
                <c:pt idx="1">
                  <c:v>Nuclear </c:v>
                </c:pt>
                <c:pt idx="2">
                  <c:v>Natural gas </c:v>
                </c:pt>
                <c:pt idx="3">
                  <c:v>Hydro-electric</c:v>
                </c:pt>
                <c:pt idx="4">
                  <c:v>Petroleum</c:v>
                </c:pt>
                <c:pt idx="5">
                  <c:v>Other Renewables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19.5</c:v>
                </c:pt>
                <c:pt idx="2">
                  <c:v>20</c:v>
                </c:pt>
                <c:pt idx="3">
                  <c:v>7</c:v>
                </c:pt>
                <c:pt idx="4">
                  <c:v>1.5</c:v>
                </c:pt>
                <c:pt idx="5">
                  <c:v>2.5</c:v>
                </c:pt>
                <c:pt idx="6">
                  <c:v>0.5</c:v>
                </c:pt>
              </c:numCache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Electricity Production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Coal</c:v>
                </c:pt>
                <c:pt idx="1">
                  <c:v>Nuclear </c:v>
                </c:pt>
                <c:pt idx="2">
                  <c:v>Natural gas </c:v>
                </c:pt>
                <c:pt idx="3">
                  <c:v>Hydro-electric</c:v>
                </c:pt>
                <c:pt idx="4">
                  <c:v>Petroleum</c:v>
                </c:pt>
                <c:pt idx="5">
                  <c:v>Other Renewables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19.5</c:v>
                </c:pt>
                <c:pt idx="2">
                  <c:v>20</c:v>
                </c:pt>
                <c:pt idx="3">
                  <c:v>7</c:v>
                </c:pt>
                <c:pt idx="4">
                  <c:v>1.5</c:v>
                </c:pt>
                <c:pt idx="5">
                  <c:v>2.5</c:v>
                </c:pt>
                <c:pt idx="6">
                  <c:v>0.5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684CA-4707-4F5B-87F9-69A5EB43F4DA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0D72C-ADAE-4CA7-AC24-EDC5ECA0D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</a:t>
            </a:r>
            <a:r>
              <a:rPr lang="en-US" baseline="0" dirty="0" smtClean="0"/>
              <a:t> Plants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0D72C-ADAE-4CA7-AC24-EDC5ECA0D7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0D72C-ADAE-4CA7-AC24-EDC5ECA0D7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Plants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0D72C-ADAE-4CA7-AC24-EDC5ECA0D70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Fuel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0D72C-ADAE-4CA7-AC24-EDC5ECA0D70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Could improve</a:t>
            </a:r>
            <a:r>
              <a:rPr lang="en-US" baseline="0" dirty="0" smtClean="0"/>
              <a:t> this slide by adding in more details on quantity of waste produced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0D72C-ADAE-4CA7-AC24-EDC5ECA0D7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0D72C-ADAE-4CA7-AC24-EDC5ECA0D70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Fuel</a:t>
            </a:r>
            <a:r>
              <a:rPr lang="en-US" baseline="0" dirty="0" smtClean="0"/>
              <a:t> Cycle – enrichment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0D72C-ADAE-4CA7-AC24-EDC5ECA0D7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0080" y="2847975"/>
            <a:ext cx="6096760" cy="1172210"/>
          </a:xfrm>
        </p:spPr>
        <p:txBody>
          <a:bodyPr>
            <a:normAutofit/>
          </a:bodyPr>
          <a:lstStyle>
            <a:lvl1pPr algn="ctr"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4200" y="4148455"/>
            <a:ext cx="5656747" cy="111760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D1C-6584-0440-AF5C-8243A0D15C8C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64F1-F196-1B45-9203-881A7AE1C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267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D1C-6584-0440-AF5C-8243A0D15C8C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64F1-F196-1B45-9203-881A7AE1C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677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D1C-6584-0440-AF5C-8243A0D15C8C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64F1-F196-1B45-9203-881A7AE1C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222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D1C-6584-0440-AF5C-8243A0D15C8C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64F1-F196-1B45-9203-881A7AE1C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337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D1C-6584-0440-AF5C-8243A0D15C8C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64F1-F196-1B45-9203-881A7AE1C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044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D1C-6584-0440-AF5C-8243A0D15C8C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64F1-F196-1B45-9203-881A7AE1C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063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D1C-6584-0440-AF5C-8243A0D15C8C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64F1-F196-1B45-9203-881A7AE1C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686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D1C-6584-0440-AF5C-8243A0D15C8C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64F1-F196-1B45-9203-881A7AE1C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735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D1C-6584-0440-AF5C-8243A0D15C8C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64F1-F196-1B45-9203-881A7AE1C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563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D1C-6584-0440-AF5C-8243A0D15C8C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64F1-F196-1B45-9203-881A7AE1C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315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D1C-6584-0440-AF5C-8243A0D15C8C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64F1-F196-1B45-9203-881A7AE1C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260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9347D1C-6584-0440-AF5C-8243A0D15C8C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83064F1-F196-1B45-9203-881A7AE1C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184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rgbClr val="FF8000"/>
        </a:buClr>
        <a:buFont typeface="Arial"/>
        <a:buChar char="•"/>
        <a:defRPr sz="3200" kern="1200"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FF8000"/>
        </a:buClr>
        <a:buFont typeface="Arial"/>
        <a:buChar char="•"/>
        <a:defRPr sz="2800" kern="1200"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Clr>
          <a:srgbClr val="FF8000"/>
        </a:buClr>
        <a:buFont typeface="Arial"/>
        <a:buChar char="•"/>
        <a:defRPr sz="2400" kern="1200"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Clr>
          <a:srgbClr val="FF8000"/>
        </a:buClr>
        <a:buFont typeface="Arial"/>
        <a:buChar char="•"/>
        <a:defRPr sz="2000" kern="1200"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Clr>
          <a:srgbClr val="FF8000"/>
        </a:buClr>
        <a:buFont typeface="Arial"/>
        <a:buChar char="•"/>
        <a:defRPr sz="2000" kern="1200"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wapa.gov/ugp/images/xmissionline.jpg&amp;imgrefurl=http://nfttu.blogspot.com/2006_03_01_archive.html&amp;usg=__GhRoqh8-_y28WDnvS8STV8PU7AA=&amp;h=323&amp;w=481&amp;sz=22&amp;hl=en&amp;start=85&amp;um=1&amp;tbnid=uz8OQQQc6kJaIM:&amp;tbnh=87&amp;tbnw=129&amp;prev=/images?q=powerline+cartoon&amp;ndsp=20&amp;hl=en&amp;rlz=1T4GGIC_en___US218&amp;sa=N&amp;start=80&amp;um=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google.com/imgres?imgurl=http://www.wapa.gov/ugp/images/xmissionline.jpg&amp;imgrefurl=http://nfttu.blogspot.com/2006_03_01_archive.html&amp;usg=__GhRoqh8-_y28WDnvS8STV8PU7AA=&amp;h=323&amp;w=481&amp;sz=22&amp;hl=en&amp;start=85&amp;um=1&amp;tbnid=uz8OQQQc6kJaIM:&amp;tbnh=87&amp;tbnw=129&amp;prev=/images?q=powerline+cartoon&amp;ndsp=20&amp;hl=en&amp;rlz=1T4GGIC_en___US218&amp;sa=N&amp;start=80&amp;um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8728" y="2847975"/>
            <a:ext cx="6096760" cy="1172210"/>
          </a:xfrm>
        </p:spPr>
        <p:txBody>
          <a:bodyPr>
            <a:normAutofit/>
          </a:bodyPr>
          <a:lstStyle/>
          <a:p>
            <a:r>
              <a:rPr lang="en-US" dirty="0" smtClean="0"/>
              <a:t>Nuclear Facts or Myths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7190" y="4292996"/>
            <a:ext cx="5499836" cy="1036294"/>
          </a:xfrm>
        </p:spPr>
        <p:txBody>
          <a:bodyPr>
            <a:normAutofit/>
          </a:bodyPr>
          <a:lstStyle/>
          <a:p>
            <a:r>
              <a:rPr lang="en-US" dirty="0" smtClean="0"/>
              <a:t>Speaker Name</a:t>
            </a:r>
          </a:p>
          <a:p>
            <a:r>
              <a:rPr lang="en-US" sz="2400" b="0" dirty="0" smtClean="0"/>
              <a:t>Speaker Title and Date</a:t>
            </a:r>
            <a:endParaRPr lang="en-US" sz="2400" b="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606040" y="4766524"/>
            <a:ext cx="6400800" cy="528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457200" rtl="0" eaLnBrk="1" latinLnBrk="0" hangingPunct="1">
              <a:lnSpc>
                <a:spcPct val="80000"/>
              </a:lnSpc>
              <a:spcBef>
                <a:spcPct val="20000"/>
              </a:spcBef>
              <a:buClr>
                <a:srgbClr val="FF8000"/>
              </a:buClr>
              <a:buFont typeface="Arial"/>
              <a:buNone/>
              <a:defRPr sz="2800" b="1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F8000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FF8000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FF8000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FF8000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1394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3815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Nuclear plants are designed to safely shut down during an earthquake, tornado, flood or terrorist attack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09600"/>
            <a:ext cx="2209800" cy="33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066800"/>
            <a:ext cx="44386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Nuclear plants are designed to safely shut down during an earthquake, tornado, flood or terrorist attack, although they cannot be designed for every imaginable scenario.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705350"/>
            <a:ext cx="61150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762000" y="3181350"/>
            <a:ext cx="2971800" cy="1143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FACT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199" y="3490913"/>
            <a:ext cx="411480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52600" y="5715000"/>
            <a:ext cx="563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Newspaper title following hurricane “Irene”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19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Manufacturing a nuclear weapon is different from using nuclear power to produce electricity.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9218" name="Picture 2" descr="xmissionlin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762000"/>
            <a:ext cx="17145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52400"/>
            <a:ext cx="239307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657600" y="838200"/>
            <a:ext cx="60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/>
              <a:t>=</a:t>
            </a:r>
            <a:endParaRPr lang="en-US" sz="6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2209800"/>
            <a:ext cx="192761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057400"/>
            <a:ext cx="239307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876800" y="2362200"/>
            <a:ext cx="60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/>
              <a:t>=</a:t>
            </a:r>
            <a:endParaRPr lang="en-US" sz="6600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4914900" y="2781300"/>
            <a:ext cx="762000" cy="381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4838700" y="2781300"/>
            <a:ext cx="9144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600075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Manufacturing a nuclear weapon is different from using nuclear power to produce electricity.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67200" y="4114800"/>
            <a:ext cx="60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/>
              <a:t>=</a:t>
            </a:r>
            <a:endParaRPr lang="en-US" sz="6600" dirty="0"/>
          </a:p>
        </p:txBody>
      </p:sp>
      <p:sp>
        <p:nvSpPr>
          <p:cNvPr id="19" name="Rounded Rectangle 18"/>
          <p:cNvSpPr/>
          <p:nvPr/>
        </p:nvSpPr>
        <p:spPr>
          <a:xfrm>
            <a:off x="2895600" y="2209800"/>
            <a:ext cx="2971800" cy="1143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FACT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20" name="Picture 2" descr="xmissionli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267200"/>
            <a:ext cx="17145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810000"/>
            <a:ext cx="239307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Nuclear energy provides about 20% of America’s electricity.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828800"/>
            <a:ext cx="1524000" cy="101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743200"/>
            <a:ext cx="1066800" cy="81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1828800"/>
            <a:ext cx="8297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5334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>
            <a:stCxn id="2052" idx="3"/>
          </p:cNvCxnSpPr>
          <p:nvPr/>
        </p:nvCxnSpPr>
        <p:spPr>
          <a:xfrm>
            <a:off x="2057400" y="876300"/>
            <a:ext cx="762000" cy="1028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2819400" y="2590800"/>
          <a:ext cx="5897562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33400" y="762000"/>
            <a:ext cx="8183880" cy="1051560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Nuclear energy provides about 20% of America’s electricity.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2133600"/>
            <a:ext cx="2971800" cy="1143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FACT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3962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50%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4267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20%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3657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20%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3200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7%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95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Radioactive materials escape through the cooling towers at nuclear power plants.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219200"/>
            <a:ext cx="3733800" cy="274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33425"/>
            <a:ext cx="830580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Radioactive materials do </a:t>
            </a:r>
            <a:r>
              <a:rPr lang="en-US" u="sng" dirty="0" smtClean="0">
                <a:solidFill>
                  <a:srgbClr val="FFC000"/>
                </a:solidFill>
              </a:rPr>
              <a:t>NOT</a:t>
            </a:r>
            <a:r>
              <a:rPr lang="en-US" dirty="0" smtClean="0">
                <a:solidFill>
                  <a:srgbClr val="FFC000"/>
                </a:solidFill>
              </a:rPr>
              <a:t> escape through the cooling towers at nuclear power plants.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209800"/>
            <a:ext cx="448701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2667000" y="3276600"/>
            <a:ext cx="22860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loud Callout 8"/>
          <p:cNvSpPr/>
          <p:nvPr/>
        </p:nvSpPr>
        <p:spPr>
          <a:xfrm>
            <a:off x="1295400" y="3962400"/>
            <a:ext cx="1524000" cy="762000"/>
          </a:xfrm>
          <a:prstGeom prst="cloudCallout">
            <a:avLst>
              <a:gd name="adj1" fmla="val -13260"/>
              <a:gd name="adj2" fmla="val 25218"/>
            </a:avLst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Water Vapor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flipV="1">
            <a:off x="2818130" y="3048000"/>
            <a:ext cx="442087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09600" y="2209800"/>
            <a:ext cx="2971800" cy="1143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MYTH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Nuclear power plants are the only sites with cooling towers.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8" descr="http://www.utilities-me.com/pictures/gallery/Stock/power-pl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838200"/>
            <a:ext cx="5638800" cy="387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6825"/>
            <a:ext cx="830580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Nuclear power plants are </a:t>
            </a:r>
            <a:r>
              <a:rPr lang="en-US" u="sng" dirty="0" smtClean="0">
                <a:solidFill>
                  <a:srgbClr val="FFC000"/>
                </a:solidFill>
              </a:rPr>
              <a:t>NOT</a:t>
            </a:r>
            <a:r>
              <a:rPr lang="en-US" dirty="0" smtClean="0">
                <a:solidFill>
                  <a:srgbClr val="FFC000"/>
                </a:solidFill>
              </a:rPr>
              <a:t> the only plants with cooling towers. Oil refineries, chemical plants and power stations use cooling towers to transfer waste heat to the atmosphere.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0" y="4191000"/>
            <a:ext cx="2971800" cy="1143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MYTH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5200"/>
            <a:ext cx="2895600" cy="207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62475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Nuclear power plants produce huge quantities of toxic radioactive waste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725579" y="551021"/>
            <a:ext cx="3464241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Nuclear power plants do </a:t>
            </a:r>
            <a:r>
              <a:rPr lang="en-US" u="sng" dirty="0" smtClean="0">
                <a:solidFill>
                  <a:srgbClr val="FFC000"/>
                </a:solidFill>
              </a:rPr>
              <a:t>NOT</a:t>
            </a:r>
            <a:r>
              <a:rPr lang="en-US" dirty="0" smtClean="0">
                <a:solidFill>
                  <a:srgbClr val="FFC000"/>
                </a:solidFill>
              </a:rPr>
              <a:t> produce huge quantities of toxic radioactive waste.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914400"/>
            <a:ext cx="2971800" cy="1143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MYTH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25241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261</Words>
  <Application>Microsoft Office PowerPoint</Application>
  <PresentationFormat>On-screen Show (4:3)</PresentationFormat>
  <Paragraphs>46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Nuclear Facts or Myths</vt:lpstr>
      <vt:lpstr>Nuclear energy provides about 20% of America’s electricity.</vt:lpstr>
      <vt:lpstr>Slide 3</vt:lpstr>
      <vt:lpstr>Radioactive materials escape through the cooling towers at nuclear power plants.</vt:lpstr>
      <vt:lpstr>Radioactive materials do NOT escape through the cooling towers at nuclear power plants.</vt:lpstr>
      <vt:lpstr>Nuclear power plants are the only sites with cooling towers.</vt:lpstr>
      <vt:lpstr>Nuclear power plants are NOT the only plants with cooling towers. Oil refineries, chemical plants and power stations use cooling towers to transfer waste heat to the atmosphere.</vt:lpstr>
      <vt:lpstr>Nuclear power plants produce huge quantities of toxic radioactive waste.</vt:lpstr>
      <vt:lpstr>Nuclear power plants do NOT produce huge quantities of toxic radioactive waste.</vt:lpstr>
      <vt:lpstr>Nuclear plants are designed to safely shut down during an earthquake, tornado, flood or terrorist attack.</vt:lpstr>
      <vt:lpstr>Nuclear plants are designed to safely shut down during an earthquake, tornado, flood or terrorist attack, although they cannot be designed for every imaginable scenario.</vt:lpstr>
      <vt:lpstr>Manufacturing a nuclear weapon is different from using nuclear power to produce electricity.</vt:lpstr>
      <vt:lpstr>Manufacturing a nuclear weapon is different from using nuclear power to produce electricity.</vt:lpstr>
    </vt:vector>
  </TitlesOfParts>
  <Company>NEI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Calvin Haden</dc:creator>
  <cp:lastModifiedBy>smckillo</cp:lastModifiedBy>
  <cp:revision>12</cp:revision>
  <dcterms:created xsi:type="dcterms:W3CDTF">2013-02-19T16:31:28Z</dcterms:created>
  <dcterms:modified xsi:type="dcterms:W3CDTF">2015-01-31T20:53:44Z</dcterms:modified>
</cp:coreProperties>
</file>