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23"/>
  </p:notesMasterIdLst>
  <p:sldIdLst>
    <p:sldId id="268" r:id="rId6"/>
    <p:sldId id="274" r:id="rId7"/>
    <p:sldId id="275" r:id="rId8"/>
    <p:sldId id="276" r:id="rId9"/>
    <p:sldId id="277" r:id="rId10"/>
    <p:sldId id="287" r:id="rId11"/>
    <p:sldId id="288" r:id="rId12"/>
    <p:sldId id="294" r:id="rId13"/>
    <p:sldId id="280" r:id="rId14"/>
    <p:sldId id="282" r:id="rId15"/>
    <p:sldId id="295" r:id="rId16"/>
    <p:sldId id="284" r:id="rId17"/>
    <p:sldId id="285" r:id="rId18"/>
    <p:sldId id="286" r:id="rId19"/>
    <p:sldId id="289" r:id="rId20"/>
    <p:sldId id="292" r:id="rId21"/>
    <p:sldId id="293" r:id="rId2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141" autoAdjust="0"/>
  </p:normalViewPr>
  <p:slideViewPr>
    <p:cSldViewPr snapToGrid="0">
      <p:cViewPr varScale="1">
        <p:scale>
          <a:sx n="102" d="100"/>
          <a:sy n="102" d="100"/>
        </p:scale>
        <p:origin x="188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BC6959-E18C-43E3-B25A-7AF0CC7D4282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AF9723-8925-4805-B9B2-451ACD948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9740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knowledge.allianz.com/?840/generate-energy-at-home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Potential: Energy during</a:t>
            </a:r>
            <a:r>
              <a:rPr lang="en-US" baseline="0" dirty="0"/>
              <a:t> to position (due to gravity)</a:t>
            </a:r>
          </a:p>
          <a:p>
            <a:endParaRPr lang="en-US" baseline="0" dirty="0"/>
          </a:p>
          <a:p>
            <a:r>
              <a:rPr lang="en-US" baseline="0" dirty="0"/>
              <a:t>Kinetic: Energy of motion</a:t>
            </a:r>
            <a:endParaRPr lang="en-US" dirty="0"/>
          </a:p>
          <a:p>
            <a:endParaRPr lang="en-US" dirty="0"/>
          </a:p>
          <a:p>
            <a:r>
              <a:rPr lang="en-US" dirty="0"/>
              <a:t>Electromagnetic energy is energy from radiation like solar power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D579B7-FDBC-42E8-A6A9-87BC9D4EC2AB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8979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83D685-2F58-4791-8DBB-E2642691F07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2259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dirty="0">
                <a:latin typeface="Mufferaw"/>
              </a:rPr>
              <a:t>The heat generated through the fission process is used to create steam, which is then used to generate electricity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D579B7-FDBC-42E8-A6A9-87BC9D4EC2A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0789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83D685-2F58-4791-8DBB-E2642691F07D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3926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Talk about how when</a:t>
            </a:r>
            <a:r>
              <a:rPr lang="en-US" baseline="0" dirty="0"/>
              <a:t> you each chemical energy is converted to kinetic energy</a:t>
            </a:r>
          </a:p>
          <a:p>
            <a:endParaRPr lang="en-US" baseline="0" dirty="0"/>
          </a:p>
          <a:p>
            <a:r>
              <a:rPr lang="en-US" baseline="0" dirty="0"/>
              <a:t>Plants turn radiant energy into chemical energy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83D685-2F58-4791-8DBB-E2642691F07D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9437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Electrical Energy is moving electrons….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D579B7-FDBC-42E8-A6A9-87BC9D4EC2AB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5440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83D685-2F58-4791-8DBB-E2642691F07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0282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D579B7-FDBC-42E8-A6A9-87BC9D4EC2A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5443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Balloon exercise- have all of the participants take a balloon, hold it high and stand close.  You will throw up one balloon and when it hits one of the participants, they throw up their balloon, and this continues resulting in a chain reaction.</a:t>
            </a:r>
          </a:p>
          <a:p>
            <a:endParaRPr lang="en-US" baseline="0" dirty="0"/>
          </a:p>
          <a:p>
            <a:r>
              <a:rPr lang="en-US" baseline="0" dirty="0"/>
              <a:t>Then ask how do you stop a chain reaction?  For a nuclear power plant, you use control rods.  Have one adult be a control rod and try to know down all of the balloons that are thrown in the air 3 seconds after the initial chain reaction starts.  </a:t>
            </a:r>
          </a:p>
          <a:p>
            <a:endParaRPr lang="en-US" baseline="0" dirty="0"/>
          </a:p>
          <a:p>
            <a:r>
              <a:rPr lang="en-US" baseline="0" dirty="0"/>
              <a:t>See outreach library for full write up/instructions.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F9723-8925-4805-B9B2-451ACD948DE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2131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B9FAAC-39A4-4A43-B808-F586A235A9B4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1842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err="1"/>
              <a:t>Pic</a:t>
            </a:r>
            <a:r>
              <a:rPr lang="en-US"/>
              <a:t> </a:t>
            </a:r>
            <a:r>
              <a:rPr lang="en-US">
                <a:hlinkClick r:id="rId3"/>
              </a:rPr>
              <a:t>http://knowledge.allianz.com/?840/generate-energy-at-home</a:t>
            </a:r>
            <a:endParaRPr lang="en-US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D0EE9E-3922-4B3E-8864-5CEAA62C09D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1424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Solar thermal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83D685-2F58-4791-8DBB-E2642691F07D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99172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10287"/>
            <a:ext cx="7772400" cy="135867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fld id="{E971C465-B694-445E-AD2F-5C7A23710E25}" type="datetimeFigureOut">
              <a:rPr lang="en-US" smtClean="0"/>
              <a:pPr/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7AD4E47A-45E5-41B6-8B25-DB074255DA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1353" y="275772"/>
            <a:ext cx="1255571" cy="1242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610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6705600"/>
            <a:ext cx="2486537" cy="152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2018806" y="6705600"/>
            <a:ext cx="3490002" cy="152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5508807" y="6705600"/>
            <a:ext cx="617517" cy="152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6126325" y="6705600"/>
            <a:ext cx="1793174" cy="15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1"/>
          <p:cNvSpPr/>
          <p:nvPr userDrawn="1"/>
        </p:nvSpPr>
        <p:spPr>
          <a:xfrm flipH="1">
            <a:off x="7677397" y="5830785"/>
            <a:ext cx="1466603" cy="1027216"/>
          </a:xfrm>
          <a:custGeom>
            <a:avLst/>
            <a:gdLst>
              <a:gd name="connsiteX0" fmla="*/ 0 w 1564574"/>
              <a:gd name="connsiteY0" fmla="*/ 0 h 800431"/>
              <a:gd name="connsiteX1" fmla="*/ 1564574 w 1564574"/>
              <a:gd name="connsiteY1" fmla="*/ 0 h 800431"/>
              <a:gd name="connsiteX2" fmla="*/ 1564574 w 1564574"/>
              <a:gd name="connsiteY2" fmla="*/ 800431 h 800431"/>
              <a:gd name="connsiteX3" fmla="*/ 0 w 1564574"/>
              <a:gd name="connsiteY3" fmla="*/ 800431 h 800431"/>
              <a:gd name="connsiteX4" fmla="*/ 0 w 1564574"/>
              <a:gd name="connsiteY4" fmla="*/ 0 h 800431"/>
              <a:gd name="connsiteX0" fmla="*/ 0 w 1564574"/>
              <a:gd name="connsiteY0" fmla="*/ 0 h 800431"/>
              <a:gd name="connsiteX1" fmla="*/ 681980 w 1564574"/>
              <a:gd name="connsiteY1" fmla="*/ 349858 h 800431"/>
              <a:gd name="connsiteX2" fmla="*/ 1564574 w 1564574"/>
              <a:gd name="connsiteY2" fmla="*/ 800431 h 800431"/>
              <a:gd name="connsiteX3" fmla="*/ 0 w 1564574"/>
              <a:gd name="connsiteY3" fmla="*/ 800431 h 800431"/>
              <a:gd name="connsiteX4" fmla="*/ 0 w 1564574"/>
              <a:gd name="connsiteY4" fmla="*/ 0 h 800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4574" h="800431">
                <a:moveTo>
                  <a:pt x="0" y="0"/>
                </a:moveTo>
                <a:lnTo>
                  <a:pt x="681980" y="349858"/>
                </a:lnTo>
                <a:lnTo>
                  <a:pt x="1564574" y="800431"/>
                </a:lnTo>
                <a:lnTo>
                  <a:pt x="0" y="80043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 userDrawn="1"/>
        </p:nvSpPr>
        <p:spPr>
          <a:xfrm>
            <a:off x="0" y="0"/>
            <a:ext cx="9144000" cy="83457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 userDrawn="1"/>
        </p:nvSpPr>
        <p:spPr>
          <a:xfrm>
            <a:off x="7480111" y="5735782"/>
            <a:ext cx="1663889" cy="9698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540" y="214256"/>
            <a:ext cx="8686800" cy="47284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540" y="966156"/>
            <a:ext cx="8686800" cy="553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32913" y="6516914"/>
            <a:ext cx="2133600" cy="204561"/>
          </a:xfrm>
        </p:spPr>
        <p:txBody>
          <a:bodyPr/>
          <a:lstStyle/>
          <a:p>
            <a:fld id="{E971C465-B694-445E-AD2F-5C7A23710E25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1993" y="6516914"/>
            <a:ext cx="2133600" cy="204561"/>
          </a:xfrm>
        </p:spPr>
        <p:txBody>
          <a:bodyPr/>
          <a:lstStyle/>
          <a:p>
            <a:fld id="{7AD4E47A-45E5-41B6-8B25-DB074255DA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07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705600"/>
            <a:ext cx="2486537" cy="152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2018806" y="6705600"/>
            <a:ext cx="3490002" cy="152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5508807" y="6705600"/>
            <a:ext cx="617517" cy="152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6126325" y="6705600"/>
            <a:ext cx="1793174" cy="15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1"/>
          <p:cNvSpPr/>
          <p:nvPr userDrawn="1"/>
        </p:nvSpPr>
        <p:spPr>
          <a:xfrm flipH="1">
            <a:off x="7677397" y="5830785"/>
            <a:ext cx="1466603" cy="1027216"/>
          </a:xfrm>
          <a:custGeom>
            <a:avLst/>
            <a:gdLst>
              <a:gd name="connsiteX0" fmla="*/ 0 w 1564574"/>
              <a:gd name="connsiteY0" fmla="*/ 0 h 800431"/>
              <a:gd name="connsiteX1" fmla="*/ 1564574 w 1564574"/>
              <a:gd name="connsiteY1" fmla="*/ 0 h 800431"/>
              <a:gd name="connsiteX2" fmla="*/ 1564574 w 1564574"/>
              <a:gd name="connsiteY2" fmla="*/ 800431 h 800431"/>
              <a:gd name="connsiteX3" fmla="*/ 0 w 1564574"/>
              <a:gd name="connsiteY3" fmla="*/ 800431 h 800431"/>
              <a:gd name="connsiteX4" fmla="*/ 0 w 1564574"/>
              <a:gd name="connsiteY4" fmla="*/ 0 h 800431"/>
              <a:gd name="connsiteX0" fmla="*/ 0 w 1564574"/>
              <a:gd name="connsiteY0" fmla="*/ 0 h 800431"/>
              <a:gd name="connsiteX1" fmla="*/ 681980 w 1564574"/>
              <a:gd name="connsiteY1" fmla="*/ 349858 h 800431"/>
              <a:gd name="connsiteX2" fmla="*/ 1564574 w 1564574"/>
              <a:gd name="connsiteY2" fmla="*/ 800431 h 800431"/>
              <a:gd name="connsiteX3" fmla="*/ 0 w 1564574"/>
              <a:gd name="connsiteY3" fmla="*/ 800431 h 800431"/>
              <a:gd name="connsiteX4" fmla="*/ 0 w 1564574"/>
              <a:gd name="connsiteY4" fmla="*/ 0 h 800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4574" h="800431">
                <a:moveTo>
                  <a:pt x="0" y="0"/>
                </a:moveTo>
                <a:lnTo>
                  <a:pt x="681980" y="349858"/>
                </a:lnTo>
                <a:lnTo>
                  <a:pt x="1564574" y="800431"/>
                </a:lnTo>
                <a:lnTo>
                  <a:pt x="0" y="80043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7480111" y="5735782"/>
            <a:ext cx="1663889" cy="9698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540" y="214256"/>
            <a:ext cx="8686800" cy="4728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540" y="966156"/>
            <a:ext cx="8686800" cy="553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32913" y="6516914"/>
            <a:ext cx="2133600" cy="204561"/>
          </a:xfrm>
        </p:spPr>
        <p:txBody>
          <a:bodyPr/>
          <a:lstStyle/>
          <a:p>
            <a:fld id="{E971C465-B694-445E-AD2F-5C7A23710E25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1993" y="6516914"/>
            <a:ext cx="2133600" cy="204561"/>
          </a:xfrm>
        </p:spPr>
        <p:txBody>
          <a:bodyPr/>
          <a:lstStyle/>
          <a:p>
            <a:fld id="{7AD4E47A-45E5-41B6-8B25-DB074255DA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490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705600"/>
            <a:ext cx="2486537" cy="152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2018806" y="6705600"/>
            <a:ext cx="3490002" cy="152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5508807" y="6705600"/>
            <a:ext cx="617517" cy="152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6126325" y="6705600"/>
            <a:ext cx="1793174" cy="15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 flipH="1">
            <a:off x="7677397" y="5830785"/>
            <a:ext cx="1466603" cy="1027216"/>
          </a:xfrm>
          <a:custGeom>
            <a:avLst/>
            <a:gdLst>
              <a:gd name="connsiteX0" fmla="*/ 0 w 1564574"/>
              <a:gd name="connsiteY0" fmla="*/ 0 h 800431"/>
              <a:gd name="connsiteX1" fmla="*/ 1564574 w 1564574"/>
              <a:gd name="connsiteY1" fmla="*/ 0 h 800431"/>
              <a:gd name="connsiteX2" fmla="*/ 1564574 w 1564574"/>
              <a:gd name="connsiteY2" fmla="*/ 800431 h 800431"/>
              <a:gd name="connsiteX3" fmla="*/ 0 w 1564574"/>
              <a:gd name="connsiteY3" fmla="*/ 800431 h 800431"/>
              <a:gd name="connsiteX4" fmla="*/ 0 w 1564574"/>
              <a:gd name="connsiteY4" fmla="*/ 0 h 800431"/>
              <a:gd name="connsiteX0" fmla="*/ 0 w 1564574"/>
              <a:gd name="connsiteY0" fmla="*/ 0 h 800431"/>
              <a:gd name="connsiteX1" fmla="*/ 681980 w 1564574"/>
              <a:gd name="connsiteY1" fmla="*/ 349858 h 800431"/>
              <a:gd name="connsiteX2" fmla="*/ 1564574 w 1564574"/>
              <a:gd name="connsiteY2" fmla="*/ 800431 h 800431"/>
              <a:gd name="connsiteX3" fmla="*/ 0 w 1564574"/>
              <a:gd name="connsiteY3" fmla="*/ 800431 h 800431"/>
              <a:gd name="connsiteX4" fmla="*/ 0 w 1564574"/>
              <a:gd name="connsiteY4" fmla="*/ 0 h 800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4574" h="800431">
                <a:moveTo>
                  <a:pt x="0" y="0"/>
                </a:moveTo>
                <a:lnTo>
                  <a:pt x="681980" y="349858"/>
                </a:lnTo>
                <a:lnTo>
                  <a:pt x="1564574" y="800431"/>
                </a:lnTo>
                <a:lnTo>
                  <a:pt x="0" y="80043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0" y="0"/>
            <a:ext cx="9144000" cy="83457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7480111" y="5735782"/>
            <a:ext cx="1663889" cy="9698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540" y="214256"/>
            <a:ext cx="8686800" cy="47284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1540" y="966156"/>
            <a:ext cx="4254260" cy="5538157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66156"/>
            <a:ext cx="4280140" cy="5538157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41539" y="6516914"/>
            <a:ext cx="2133600" cy="204561"/>
          </a:xfrm>
        </p:spPr>
        <p:txBody>
          <a:bodyPr/>
          <a:lstStyle/>
          <a:p>
            <a:fld id="{E971C465-B694-445E-AD2F-5C7A23710E25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03366" y="6516914"/>
            <a:ext cx="2133600" cy="204561"/>
          </a:xfrm>
        </p:spPr>
        <p:txBody>
          <a:bodyPr/>
          <a:lstStyle/>
          <a:p>
            <a:fld id="{7AD4E47A-45E5-41B6-8B25-DB074255DA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408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705600"/>
            <a:ext cx="2486537" cy="152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2018806" y="6705600"/>
            <a:ext cx="3490002" cy="152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5508807" y="6705600"/>
            <a:ext cx="617517" cy="152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6126325" y="6705600"/>
            <a:ext cx="1793174" cy="15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 flipH="1">
            <a:off x="7677397" y="5830785"/>
            <a:ext cx="1466603" cy="1027216"/>
          </a:xfrm>
          <a:custGeom>
            <a:avLst/>
            <a:gdLst>
              <a:gd name="connsiteX0" fmla="*/ 0 w 1564574"/>
              <a:gd name="connsiteY0" fmla="*/ 0 h 800431"/>
              <a:gd name="connsiteX1" fmla="*/ 1564574 w 1564574"/>
              <a:gd name="connsiteY1" fmla="*/ 0 h 800431"/>
              <a:gd name="connsiteX2" fmla="*/ 1564574 w 1564574"/>
              <a:gd name="connsiteY2" fmla="*/ 800431 h 800431"/>
              <a:gd name="connsiteX3" fmla="*/ 0 w 1564574"/>
              <a:gd name="connsiteY3" fmla="*/ 800431 h 800431"/>
              <a:gd name="connsiteX4" fmla="*/ 0 w 1564574"/>
              <a:gd name="connsiteY4" fmla="*/ 0 h 800431"/>
              <a:gd name="connsiteX0" fmla="*/ 0 w 1564574"/>
              <a:gd name="connsiteY0" fmla="*/ 0 h 800431"/>
              <a:gd name="connsiteX1" fmla="*/ 681980 w 1564574"/>
              <a:gd name="connsiteY1" fmla="*/ 349858 h 800431"/>
              <a:gd name="connsiteX2" fmla="*/ 1564574 w 1564574"/>
              <a:gd name="connsiteY2" fmla="*/ 800431 h 800431"/>
              <a:gd name="connsiteX3" fmla="*/ 0 w 1564574"/>
              <a:gd name="connsiteY3" fmla="*/ 800431 h 800431"/>
              <a:gd name="connsiteX4" fmla="*/ 0 w 1564574"/>
              <a:gd name="connsiteY4" fmla="*/ 0 h 800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4574" h="800431">
                <a:moveTo>
                  <a:pt x="0" y="0"/>
                </a:moveTo>
                <a:lnTo>
                  <a:pt x="681980" y="349858"/>
                </a:lnTo>
                <a:lnTo>
                  <a:pt x="1564574" y="800431"/>
                </a:lnTo>
                <a:lnTo>
                  <a:pt x="0" y="80043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7480111" y="5735782"/>
            <a:ext cx="1663889" cy="9698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540" y="214256"/>
            <a:ext cx="8686800" cy="47284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1540" y="966156"/>
            <a:ext cx="4254260" cy="5538157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66156"/>
            <a:ext cx="4280140" cy="5538157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41539" y="6516914"/>
            <a:ext cx="2133600" cy="204561"/>
          </a:xfrm>
        </p:spPr>
        <p:txBody>
          <a:bodyPr/>
          <a:lstStyle/>
          <a:p>
            <a:fld id="{E971C465-B694-445E-AD2F-5C7A23710E25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03366" y="6516914"/>
            <a:ext cx="2133600" cy="204561"/>
          </a:xfrm>
        </p:spPr>
        <p:txBody>
          <a:bodyPr/>
          <a:lstStyle/>
          <a:p>
            <a:fld id="{7AD4E47A-45E5-41B6-8B25-DB074255DA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675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705600"/>
            <a:ext cx="2486537" cy="152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2018806" y="6705600"/>
            <a:ext cx="3490002" cy="152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5508807" y="6705600"/>
            <a:ext cx="617517" cy="152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6126325" y="6705600"/>
            <a:ext cx="1793174" cy="15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 flipH="1">
            <a:off x="7677397" y="5830785"/>
            <a:ext cx="1466603" cy="1027216"/>
          </a:xfrm>
          <a:custGeom>
            <a:avLst/>
            <a:gdLst>
              <a:gd name="connsiteX0" fmla="*/ 0 w 1564574"/>
              <a:gd name="connsiteY0" fmla="*/ 0 h 800431"/>
              <a:gd name="connsiteX1" fmla="*/ 1564574 w 1564574"/>
              <a:gd name="connsiteY1" fmla="*/ 0 h 800431"/>
              <a:gd name="connsiteX2" fmla="*/ 1564574 w 1564574"/>
              <a:gd name="connsiteY2" fmla="*/ 800431 h 800431"/>
              <a:gd name="connsiteX3" fmla="*/ 0 w 1564574"/>
              <a:gd name="connsiteY3" fmla="*/ 800431 h 800431"/>
              <a:gd name="connsiteX4" fmla="*/ 0 w 1564574"/>
              <a:gd name="connsiteY4" fmla="*/ 0 h 800431"/>
              <a:gd name="connsiteX0" fmla="*/ 0 w 1564574"/>
              <a:gd name="connsiteY0" fmla="*/ 0 h 800431"/>
              <a:gd name="connsiteX1" fmla="*/ 681980 w 1564574"/>
              <a:gd name="connsiteY1" fmla="*/ 349858 h 800431"/>
              <a:gd name="connsiteX2" fmla="*/ 1564574 w 1564574"/>
              <a:gd name="connsiteY2" fmla="*/ 800431 h 800431"/>
              <a:gd name="connsiteX3" fmla="*/ 0 w 1564574"/>
              <a:gd name="connsiteY3" fmla="*/ 800431 h 800431"/>
              <a:gd name="connsiteX4" fmla="*/ 0 w 1564574"/>
              <a:gd name="connsiteY4" fmla="*/ 0 h 800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4574" h="800431">
                <a:moveTo>
                  <a:pt x="0" y="0"/>
                </a:moveTo>
                <a:lnTo>
                  <a:pt x="681980" y="349858"/>
                </a:lnTo>
                <a:lnTo>
                  <a:pt x="1564574" y="800431"/>
                </a:lnTo>
                <a:lnTo>
                  <a:pt x="0" y="80043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83457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486" y="187554"/>
            <a:ext cx="8686800" cy="47284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1C465-B694-445E-AD2F-5C7A23710E25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7480111" y="5735782"/>
            <a:ext cx="1663889" cy="9698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4E47A-45E5-41B6-8B25-DB074255DA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961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876" y="2070196"/>
            <a:ext cx="2746248" cy="2717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380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47D1C-6584-0440-AF5C-8243A0D15C8C}" type="datetimeFigureOut">
              <a:rPr lang="en-US" smtClean="0"/>
              <a:pPr/>
              <a:t>2/21/2019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064F1-F196-1B45-9203-881A7AE1CD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392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1540" y="214256"/>
            <a:ext cx="8686800" cy="4728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1540" y="966156"/>
            <a:ext cx="8686800" cy="553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1540" y="6516914"/>
            <a:ext cx="2133600" cy="2045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E971C465-B694-445E-AD2F-5C7A23710E25}" type="datetimeFigureOut">
              <a:rPr lang="en-US" smtClean="0"/>
              <a:pPr/>
              <a:t>2/21/2019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16914"/>
            <a:ext cx="2895600" cy="2045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03366" y="6516914"/>
            <a:ext cx="2133600" cy="2045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7AD4E47A-45E5-41B6-8B25-DB074255DA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680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63" r:id="rId3"/>
    <p:sldLayoutId id="2147483652" r:id="rId4"/>
    <p:sldLayoutId id="2147483664" r:id="rId5"/>
    <p:sldLayoutId id="2147483662" r:id="rId6"/>
    <p:sldLayoutId id="2147483655" r:id="rId7"/>
    <p:sldLayoutId id="2147483666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32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i.org/" TargetMode="External"/><Relationship Id="rId2" Type="http://schemas.openxmlformats.org/officeDocument/2006/relationships/hyperlink" Target="http://www.ans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hps.org/" TargetMode="External"/><Relationship Id="rId4" Type="http://schemas.openxmlformats.org/officeDocument/2006/relationships/hyperlink" Target="http://www.eia.gov/kids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Get to Know Nuclear!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54323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do steam power plants work?</a:t>
            </a:r>
          </a:p>
        </p:txBody>
      </p:sp>
      <p:pic>
        <p:nvPicPr>
          <p:cNvPr id="13316" name="Picture 6" descr="http://assets.knowledge.allianz.com/img/steam_power_plant_river_ah_255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83955" y="1767704"/>
            <a:ext cx="6185026" cy="3972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741826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Steam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energy in the steam from a tea kettle can spin the blades of a pin wheel</a:t>
            </a:r>
          </a:p>
          <a:p>
            <a:r>
              <a:rPr lang="en-US" dirty="0"/>
              <a:t>Imagine the steam inside of a power plant turning the blades of a giant turbine which spins the shaft of a huge generator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4" descr="tea kettle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2655" y="4119888"/>
            <a:ext cx="1508498" cy="1444579"/>
          </a:xfrm>
          <a:prstGeom prst="rect">
            <a:avLst/>
          </a:prstGeom>
        </p:spPr>
      </p:pic>
      <p:pic>
        <p:nvPicPr>
          <p:cNvPr id="5" name="Picture 18" descr="pin wheel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01153" y="2908790"/>
            <a:ext cx="1765300" cy="2032000"/>
          </a:xfrm>
          <a:prstGeom prst="rect">
            <a:avLst/>
          </a:prstGeom>
          <a:noFill/>
        </p:spPr>
      </p:pic>
      <p:pic>
        <p:nvPicPr>
          <p:cNvPr id="6" name="Picture 2" descr="http://image.ec21.com/image/cindyjin19810925/oimg_GC03741370_CA03741529/Turbine_and_Generato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3223056"/>
            <a:ext cx="3810000" cy="24833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289517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07912" y="2560963"/>
            <a:ext cx="4354056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Solar Power Plant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41540" y="966156"/>
            <a:ext cx="8686800" cy="5538157"/>
          </a:xfrm>
        </p:spPr>
        <p:txBody>
          <a:bodyPr/>
          <a:lstStyle/>
          <a:p>
            <a:r>
              <a:rPr lang="en-US" dirty="0"/>
              <a:t>Sunlight is reflected using mirrors to heat water</a:t>
            </a:r>
          </a:p>
          <a:p>
            <a:r>
              <a:rPr lang="en-US" dirty="0"/>
              <a:t>Water turns to steam</a:t>
            </a:r>
          </a:p>
          <a:p>
            <a:r>
              <a:rPr lang="en-US" dirty="0"/>
              <a:t>The steam turns the turbine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9776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http://www.aecom.com/deployedfiles/Internet/Capabilities/Energy/_images/NYPA_Poletti_500_MW_Combined_Cycle_Power_Plant_mainim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540" y="2581916"/>
            <a:ext cx="4830746" cy="2485384"/>
          </a:xfrm>
          <a:prstGeom prst="rect">
            <a:avLst/>
          </a:prstGeom>
          <a:noFill/>
        </p:spPr>
      </p:pic>
      <p:pic>
        <p:nvPicPr>
          <p:cNvPr id="8" name="Picture 8" descr="C:\Documents and Settings\jreynolds\My Documents\_Work\_Clients\Luminant\Photos\IMG_128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17305" y="3648075"/>
            <a:ext cx="3611036" cy="2708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Fossil-Fueled Power Plant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1540" y="966156"/>
            <a:ext cx="8686800" cy="5538157"/>
          </a:xfrm>
        </p:spPr>
        <p:txBody>
          <a:bodyPr/>
          <a:lstStyle/>
          <a:p>
            <a:r>
              <a:rPr lang="en-US" dirty="0"/>
              <a:t>Coal, gas or oil is burned to heat water in a boiler</a:t>
            </a:r>
          </a:p>
          <a:p>
            <a:r>
              <a:rPr lang="en-US" dirty="0"/>
              <a:t>Water turns to steam</a:t>
            </a:r>
          </a:p>
          <a:p>
            <a:r>
              <a:rPr lang="en-US" dirty="0"/>
              <a:t>The steam turns the turbine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67069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Nuclear Power Plant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Nothing is burned</a:t>
            </a:r>
          </a:p>
          <a:p>
            <a:r>
              <a:rPr lang="en-US" dirty="0"/>
              <a:t>Heat created by splitting atoms (nuclear reaction)</a:t>
            </a:r>
          </a:p>
          <a:p>
            <a:r>
              <a:rPr lang="en-US" dirty="0"/>
              <a:t>Heat turns water into steam</a:t>
            </a:r>
          </a:p>
          <a:p>
            <a:r>
              <a:rPr lang="en-US" dirty="0"/>
              <a:t>The steam turns the turbine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0328" y="3726819"/>
            <a:ext cx="4168012" cy="2776537"/>
          </a:xfrm>
          <a:prstGeom prst="rect">
            <a:avLst/>
          </a:prstGeom>
        </p:spPr>
      </p:pic>
      <p:pic>
        <p:nvPicPr>
          <p:cNvPr id="11" name="Picture 10" descr="S:\Workgroups\SNC Southern Nuclear\Corporate\Communications\Photo Share\Vogtle\2014\Vogtle1and2towers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38" r="-2"/>
          <a:stretch/>
        </p:blipFill>
        <p:spPr bwMode="auto">
          <a:xfrm>
            <a:off x="241540" y="2821469"/>
            <a:ext cx="4254260" cy="27425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94876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rved Down Arrow 4"/>
          <p:cNvSpPr/>
          <p:nvPr/>
        </p:nvSpPr>
        <p:spPr>
          <a:xfrm rot="20027223">
            <a:off x="5577752" y="2951300"/>
            <a:ext cx="415510" cy="308367"/>
          </a:xfrm>
          <a:prstGeom prst="curvedDownArrow">
            <a:avLst>
              <a:gd name="adj1" fmla="val 25000"/>
              <a:gd name="adj2" fmla="val 62926"/>
              <a:gd name="adj3" fmla="val 68783"/>
            </a:avLst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Curved Down Arrow 5"/>
          <p:cNvSpPr/>
          <p:nvPr/>
        </p:nvSpPr>
        <p:spPr>
          <a:xfrm rot="20027223">
            <a:off x="2605953" y="2951300"/>
            <a:ext cx="415510" cy="308367"/>
          </a:xfrm>
          <a:prstGeom prst="curvedDownArrow">
            <a:avLst>
              <a:gd name="adj1" fmla="val 25000"/>
              <a:gd name="adj2" fmla="val 62926"/>
              <a:gd name="adj3" fmla="val 68783"/>
            </a:avLst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7" name="Straight Connector 6"/>
          <p:cNvCxnSpPr>
            <a:stCxn id="15" idx="0"/>
          </p:cNvCxnSpPr>
          <p:nvPr/>
        </p:nvCxnSpPr>
        <p:spPr>
          <a:xfrm flipV="1">
            <a:off x="1262877" y="3219367"/>
            <a:ext cx="6096000" cy="1"/>
          </a:xfrm>
          <a:prstGeom prst="line">
            <a:avLst/>
          </a:prstGeom>
          <a:ln w="57150">
            <a:solidFill>
              <a:schemeClr val="accent4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>
          <a:xfrm>
            <a:off x="6286347" y="2945045"/>
            <a:ext cx="1097280" cy="548640"/>
          </a:xfrm>
          <a:prstGeom prst="roundRect">
            <a:avLst>
              <a:gd name="adj" fmla="val 28451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1262877" y="3494860"/>
            <a:ext cx="0" cy="759069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14" idx="0"/>
          </p:cNvCxnSpPr>
          <p:nvPr/>
        </p:nvCxnSpPr>
        <p:spPr>
          <a:xfrm flipH="1" flipV="1">
            <a:off x="4310876" y="3174973"/>
            <a:ext cx="1" cy="1193256"/>
          </a:xfrm>
          <a:prstGeom prst="straightConnector1">
            <a:avLst/>
          </a:prstGeom>
          <a:ln w="57150">
            <a:solidFill>
              <a:srgbClr val="7FFDE2"/>
            </a:solidFill>
            <a:headEnd type="triangle"/>
            <a:tailEnd type="none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13" idx="3"/>
            <a:endCxn id="14" idx="1"/>
          </p:cNvCxnSpPr>
          <p:nvPr/>
        </p:nvCxnSpPr>
        <p:spPr>
          <a:xfrm>
            <a:off x="2482077" y="4711129"/>
            <a:ext cx="914400" cy="0"/>
          </a:xfrm>
          <a:prstGeom prst="straightConnector1">
            <a:avLst/>
          </a:prstGeom>
          <a:ln w="57150">
            <a:solidFill>
              <a:srgbClr val="006BB4"/>
            </a:solidFill>
            <a:headEnd type="triangle"/>
            <a:tailEnd type="none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U-Turn Arrow 11"/>
          <p:cNvSpPr/>
          <p:nvPr/>
        </p:nvSpPr>
        <p:spPr>
          <a:xfrm>
            <a:off x="2079741" y="2330523"/>
            <a:ext cx="2340864" cy="856605"/>
          </a:xfrm>
          <a:prstGeom prst="uturnArrow">
            <a:avLst>
              <a:gd name="adj1" fmla="val 7298"/>
              <a:gd name="adj2" fmla="val 12888"/>
              <a:gd name="adj3" fmla="val 29203"/>
              <a:gd name="adj4" fmla="val 45613"/>
              <a:gd name="adj5" fmla="val 74068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34277" y="4253929"/>
            <a:ext cx="1447800" cy="914400"/>
          </a:xfrm>
          <a:prstGeom prst="rect">
            <a:avLst/>
          </a:prstGeom>
          <a:gradFill>
            <a:gsLst>
              <a:gs pos="0">
                <a:schemeClr val="bg1"/>
              </a:gs>
              <a:gs pos="25000">
                <a:schemeClr val="bg1">
                  <a:lumMod val="85000"/>
                </a:schemeClr>
              </a:gs>
              <a:gs pos="75000">
                <a:srgbClr val="FF3B3B"/>
              </a:gs>
              <a:gs pos="100000">
                <a:srgbClr val="FF0000"/>
              </a:gs>
            </a:gsLst>
            <a:lin ang="5400000" scaled="1"/>
          </a:gradFill>
          <a:ln>
            <a:noFill/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396477" y="4368229"/>
            <a:ext cx="1828800" cy="685800"/>
          </a:xfrm>
          <a:prstGeom prst="rect">
            <a:avLst/>
          </a:prstGeom>
          <a:gradFill flip="none" rotWithShape="1">
            <a:gsLst>
              <a:gs pos="0">
                <a:srgbClr val="7FFDE2"/>
              </a:gs>
              <a:gs pos="25000">
                <a:srgbClr val="21D6E0"/>
              </a:gs>
              <a:gs pos="75000">
                <a:srgbClr val="006BB4"/>
              </a:gs>
              <a:gs pos="100000">
                <a:srgbClr val="004796"/>
              </a:gs>
            </a:gsLst>
            <a:lin ang="5400000" scaled="1"/>
            <a:tileRect/>
          </a:gradFill>
          <a:ln>
            <a:noFill/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rapezoid 14"/>
          <p:cNvSpPr/>
          <p:nvPr/>
        </p:nvSpPr>
        <p:spPr>
          <a:xfrm rot="16200000">
            <a:off x="1224777" y="2762168"/>
            <a:ext cx="990600" cy="914400"/>
          </a:xfrm>
          <a:prstGeom prst="trapezoid">
            <a:avLst/>
          </a:prstGeom>
          <a:solidFill>
            <a:schemeClr val="accent4"/>
          </a:solidFill>
          <a:ln>
            <a:solidFill>
              <a:schemeClr val="accent4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lIns="0" tIns="0" rIns="0" bIns="0" rtlCol="0" anchor="ctr"/>
          <a:lstStyle/>
          <a:p>
            <a:pPr algn="ctr"/>
            <a:endParaRPr lang="en-US" sz="1200" spc="-150" dirty="0">
              <a:solidFill>
                <a:schemeClr val="tx1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3487916" y="2762168"/>
            <a:ext cx="1645920" cy="914400"/>
            <a:chOff x="4343400" y="3390899"/>
            <a:chExt cx="1828800" cy="990601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7" name="Trapezoid 16"/>
            <p:cNvSpPr/>
            <p:nvPr/>
          </p:nvSpPr>
          <p:spPr>
            <a:xfrm rot="16200000">
              <a:off x="5219700" y="3429000"/>
              <a:ext cx="990600" cy="914400"/>
            </a:xfrm>
            <a:prstGeom prst="trapezoid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/>
            </a:p>
          </p:txBody>
        </p:sp>
        <p:sp>
          <p:nvSpPr>
            <p:cNvPr id="18" name="Trapezoid 17"/>
            <p:cNvSpPr/>
            <p:nvPr/>
          </p:nvSpPr>
          <p:spPr>
            <a:xfrm rot="5400000">
              <a:off x="4305300" y="3428999"/>
              <a:ext cx="990600" cy="914400"/>
            </a:xfrm>
            <a:prstGeom prst="trapezoid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1034277" y="4368229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Steam</a:t>
            </a:r>
          </a:p>
          <a:p>
            <a:pPr algn="ctr"/>
            <a:r>
              <a:rPr lang="en-US" dirty="0"/>
              <a:t>Generator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559214" y="1845125"/>
            <a:ext cx="13844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Low Pressure Steam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310878" y="3714667"/>
            <a:ext cx="8392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Cooled Steam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396478" y="4506728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Condenser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635568" y="4422407"/>
            <a:ext cx="6868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Water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920587" y="3050088"/>
            <a:ext cx="1828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Generator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396478" y="2896202"/>
            <a:ext cx="18288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dirty="0">
                <a:solidFill>
                  <a:schemeClr val="bg1"/>
                </a:solidFill>
              </a:rPr>
              <a:t>Low Pressure Turbine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43777" y="2803867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High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</a:rPr>
              <a:t>Pressure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</a:rPr>
              <a:t>Turbine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328307" y="2653729"/>
            <a:ext cx="9143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Rotation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356508" y="2653729"/>
            <a:ext cx="9143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Rotation</a:t>
            </a:r>
          </a:p>
        </p:txBody>
      </p:sp>
      <p:sp>
        <p:nvSpPr>
          <p:cNvPr id="29" name="Lightning Bolt 28"/>
          <p:cNvSpPr/>
          <p:nvPr/>
        </p:nvSpPr>
        <p:spPr>
          <a:xfrm flipH="1">
            <a:off x="7477147" y="2185770"/>
            <a:ext cx="365760" cy="822960"/>
          </a:xfrm>
          <a:prstGeom prst="lightningBolt">
            <a:avLst/>
          </a:prstGeom>
          <a:solidFill>
            <a:srgbClr val="FFFF00"/>
          </a:solidFill>
          <a:ln>
            <a:solidFill>
              <a:schemeClr val="accent6">
                <a:lumMod val="20000"/>
                <a:lumOff val="80000"/>
              </a:schemeClr>
            </a:solidFill>
          </a:ln>
          <a:effectLst>
            <a:glow rad="63500">
              <a:srgbClr val="FFFF00">
                <a:alpha val="40000"/>
              </a:srgb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Lightning Bolt 29"/>
          <p:cNvSpPr/>
          <p:nvPr/>
        </p:nvSpPr>
        <p:spPr>
          <a:xfrm rot="1870511" flipH="1">
            <a:off x="7714932" y="2446465"/>
            <a:ext cx="365760" cy="822960"/>
          </a:xfrm>
          <a:prstGeom prst="lightningBolt">
            <a:avLst/>
          </a:prstGeom>
          <a:solidFill>
            <a:srgbClr val="FFFF00"/>
          </a:solidFill>
          <a:ln>
            <a:solidFill>
              <a:schemeClr val="accent6">
                <a:lumMod val="20000"/>
                <a:lumOff val="80000"/>
              </a:schemeClr>
            </a:solidFill>
          </a:ln>
          <a:effectLst>
            <a:glow rad="63500">
              <a:srgbClr val="FFFF00">
                <a:alpha val="40000"/>
              </a:srgb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Lightning Bolt 30"/>
          <p:cNvSpPr/>
          <p:nvPr/>
        </p:nvSpPr>
        <p:spPr>
          <a:xfrm rot="3893015" flipH="1">
            <a:off x="7823929" y="2807887"/>
            <a:ext cx="365760" cy="822960"/>
          </a:xfrm>
          <a:prstGeom prst="lightningBolt">
            <a:avLst/>
          </a:prstGeom>
          <a:solidFill>
            <a:srgbClr val="FFFF00"/>
          </a:solidFill>
          <a:ln>
            <a:solidFill>
              <a:schemeClr val="accent6">
                <a:lumMod val="20000"/>
                <a:lumOff val="80000"/>
              </a:schemeClr>
            </a:solidFill>
          </a:ln>
          <a:effectLst>
            <a:glow rad="63500">
              <a:srgbClr val="FFFF00">
                <a:alpha val="40000"/>
              </a:srgb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Lightning Bolt 31"/>
          <p:cNvSpPr/>
          <p:nvPr/>
        </p:nvSpPr>
        <p:spPr>
          <a:xfrm rot="5642341" flipH="1">
            <a:off x="7768797" y="3148131"/>
            <a:ext cx="365760" cy="822960"/>
          </a:xfrm>
          <a:prstGeom prst="lightningBolt">
            <a:avLst/>
          </a:prstGeom>
          <a:solidFill>
            <a:srgbClr val="FFFF00"/>
          </a:solidFill>
          <a:ln>
            <a:solidFill>
              <a:schemeClr val="accent6">
                <a:lumMod val="20000"/>
                <a:lumOff val="80000"/>
              </a:schemeClr>
            </a:solidFill>
          </a:ln>
          <a:effectLst>
            <a:glow rad="63500">
              <a:srgbClr val="FFFF00">
                <a:alpha val="40000"/>
              </a:srgb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Lightning Bolt 32"/>
          <p:cNvSpPr/>
          <p:nvPr/>
        </p:nvSpPr>
        <p:spPr>
          <a:xfrm rot="7514077" flipH="1">
            <a:off x="7531290" y="3406585"/>
            <a:ext cx="365760" cy="822960"/>
          </a:xfrm>
          <a:prstGeom prst="lightningBolt">
            <a:avLst/>
          </a:prstGeom>
          <a:solidFill>
            <a:srgbClr val="FFFF00"/>
          </a:solidFill>
          <a:ln>
            <a:solidFill>
              <a:schemeClr val="accent6">
                <a:lumMod val="20000"/>
                <a:lumOff val="80000"/>
              </a:schemeClr>
            </a:solidFill>
          </a:ln>
          <a:effectLst>
            <a:glow rad="63500">
              <a:srgbClr val="FFFF00">
                <a:alpha val="40000"/>
              </a:srgb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7383627" y="4111709"/>
            <a:ext cx="1028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Electrical</a:t>
            </a:r>
          </a:p>
          <a:p>
            <a:pPr algn="ctr"/>
            <a:r>
              <a:rPr lang="en-US" sz="1400" dirty="0"/>
              <a:t>Output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Power Cycle</a:t>
            </a:r>
          </a:p>
        </p:txBody>
      </p:sp>
    </p:spTree>
    <p:extLst>
      <p:ext uri="{BB962C8B-B14F-4D97-AF65-F5344CB8AC3E}">
        <p14:creationId xmlns:p14="http://schemas.microsoft.com/office/powerpoint/2010/main" val="29786084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Careers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Utility </a:t>
            </a:r>
          </a:p>
          <a:p>
            <a:pPr lvl="1"/>
            <a:r>
              <a:rPr lang="en-US" dirty="0"/>
              <a:t>Engineers</a:t>
            </a:r>
          </a:p>
          <a:p>
            <a:pPr lvl="1"/>
            <a:r>
              <a:rPr lang="en-US" dirty="0"/>
              <a:t>Radiation Physics (Dose Monitoring)</a:t>
            </a:r>
          </a:p>
          <a:p>
            <a:pPr lvl="1"/>
            <a:r>
              <a:rPr lang="en-US" dirty="0"/>
              <a:t>Licensing</a:t>
            </a:r>
          </a:p>
          <a:p>
            <a:r>
              <a:rPr lang="en-US" dirty="0"/>
              <a:t>Public Communications and Advocacy</a:t>
            </a:r>
          </a:p>
          <a:p>
            <a:r>
              <a:rPr lang="en-US" dirty="0"/>
              <a:t>Regulation and Licensing</a:t>
            </a:r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Lawyers</a:t>
            </a:r>
          </a:p>
          <a:p>
            <a:r>
              <a:rPr lang="en-US" dirty="0"/>
              <a:t>Medical Physics</a:t>
            </a:r>
          </a:p>
          <a:p>
            <a:pPr lvl="1"/>
            <a:r>
              <a:rPr lang="en-US" dirty="0"/>
              <a:t>Oncology</a:t>
            </a:r>
          </a:p>
          <a:p>
            <a:pPr lvl="1"/>
            <a:r>
              <a:rPr lang="en-US" dirty="0"/>
              <a:t>Technician</a:t>
            </a:r>
          </a:p>
          <a:p>
            <a:r>
              <a:rPr lang="en-US" dirty="0"/>
              <a:t>Academia</a:t>
            </a:r>
          </a:p>
          <a:p>
            <a:pPr lvl="1"/>
            <a:r>
              <a:rPr lang="en-US" dirty="0"/>
              <a:t>Professor</a:t>
            </a:r>
          </a:p>
          <a:p>
            <a:pPr lvl="1"/>
            <a:r>
              <a:rPr lang="en-US" dirty="0"/>
              <a:t>Researcher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540" y="4407450"/>
            <a:ext cx="3314867" cy="18362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602" y="4146876"/>
            <a:ext cx="2000249" cy="235743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4741" y="4407450"/>
            <a:ext cx="2754433" cy="183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3997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References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http://www.ans.org</a:t>
            </a:r>
            <a:endParaRPr lang="en-US" dirty="0"/>
          </a:p>
          <a:p>
            <a:r>
              <a:rPr lang="en-US" dirty="0">
                <a:hlinkClick r:id="rId3"/>
              </a:rPr>
              <a:t>http://www.nei.org</a:t>
            </a:r>
            <a:endParaRPr lang="en-US" dirty="0"/>
          </a:p>
          <a:p>
            <a:r>
              <a:rPr lang="en-US" dirty="0">
                <a:hlinkClick r:id="rId4"/>
              </a:rPr>
              <a:t>http://www.eia.gov/kids</a:t>
            </a:r>
            <a:endParaRPr lang="en-US" dirty="0"/>
          </a:p>
          <a:p>
            <a:r>
              <a:rPr lang="en-US" dirty="0">
                <a:hlinkClick r:id="rId5"/>
              </a:rPr>
              <a:t>http://www.hps.org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To access the references above, right-click, open hyperlink.</a:t>
            </a:r>
          </a:p>
        </p:txBody>
      </p:sp>
    </p:spTree>
    <p:extLst>
      <p:ext uri="{BB962C8B-B14F-4D97-AF65-F5344CB8AC3E}">
        <p14:creationId xmlns:p14="http://schemas.microsoft.com/office/powerpoint/2010/main" val="39368246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Energy</a:t>
            </a:r>
          </a:p>
        </p:txBody>
      </p:sp>
      <p:pic>
        <p:nvPicPr>
          <p:cNvPr id="35844" name="Picture 4" descr="http://ffden-2.phys.uaf.edu/211_fall2002.web.dir/shawna_sastamoinen/Velocity&amp;Kinetic_files/image0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76726" y="2536357"/>
            <a:ext cx="2618584" cy="3967956"/>
          </a:xfrm>
          <a:prstGeom prst="rect">
            <a:avLst/>
          </a:prstGeom>
          <a:noFill/>
        </p:spPr>
      </p:pic>
      <p:pic>
        <p:nvPicPr>
          <p:cNvPr id="6" name="Picture 2" descr="http://upload.wikimedia.org/wikipedia/commons/thumb/2/26/Plasma-lamp_2.jpg/250px-Plasma-lamp_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24575" y="1067638"/>
            <a:ext cx="2657475" cy="2689365"/>
          </a:xfrm>
          <a:prstGeom prst="rect">
            <a:avLst/>
          </a:prstGeom>
          <a:noFill/>
        </p:spPr>
      </p:pic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41540" y="966156"/>
            <a:ext cx="8686800" cy="5538157"/>
          </a:xfrm>
        </p:spPr>
        <p:txBody>
          <a:bodyPr/>
          <a:lstStyle/>
          <a:p>
            <a:r>
              <a:rPr lang="en-US" dirty="0"/>
              <a:t>Energy is the ability to do work</a:t>
            </a:r>
          </a:p>
          <a:p>
            <a:r>
              <a:rPr lang="en-US" dirty="0"/>
              <a:t>Potential: stored energy</a:t>
            </a:r>
          </a:p>
          <a:p>
            <a:pPr lvl="1"/>
            <a:r>
              <a:rPr lang="en-US" dirty="0"/>
              <a:t>Gravity</a:t>
            </a:r>
          </a:p>
          <a:p>
            <a:pPr lvl="1"/>
            <a:r>
              <a:rPr lang="en-US" dirty="0"/>
              <a:t>Mechanical Energy</a:t>
            </a:r>
          </a:p>
          <a:p>
            <a:pPr lvl="1"/>
            <a:r>
              <a:rPr lang="en-US" dirty="0"/>
              <a:t>Chemical reaction</a:t>
            </a:r>
          </a:p>
          <a:p>
            <a:pPr lvl="1"/>
            <a:r>
              <a:rPr lang="en-US" dirty="0"/>
              <a:t>Nuclear reaction</a:t>
            </a:r>
          </a:p>
          <a:p>
            <a:r>
              <a:rPr lang="en-US" dirty="0"/>
              <a:t>Kinetic: energy of motion</a:t>
            </a:r>
          </a:p>
          <a:p>
            <a:pPr lvl="1"/>
            <a:r>
              <a:rPr lang="en-US" dirty="0"/>
              <a:t>Moving Object</a:t>
            </a:r>
          </a:p>
          <a:p>
            <a:pPr lvl="1"/>
            <a:r>
              <a:rPr lang="en-US" dirty="0"/>
              <a:t>Electromagnetic (Radiant)</a:t>
            </a:r>
          </a:p>
          <a:p>
            <a:pPr lvl="1"/>
            <a:r>
              <a:rPr lang="en-US" dirty="0"/>
              <a:t>Thermal</a:t>
            </a:r>
          </a:p>
          <a:p>
            <a:pPr lvl="1"/>
            <a:r>
              <a:rPr lang="en-US" dirty="0"/>
              <a:t>Electrical Energy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27423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Energy Transformation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1540" y="966156"/>
            <a:ext cx="8686800" cy="5538157"/>
          </a:xfrm>
        </p:spPr>
        <p:txBody>
          <a:bodyPr/>
          <a:lstStyle/>
          <a:p>
            <a:r>
              <a:rPr lang="en-US" dirty="0"/>
              <a:t>Energy cannot be created or destroyed, but it changes form</a:t>
            </a:r>
          </a:p>
        </p:txBody>
      </p:sp>
      <p:pic>
        <p:nvPicPr>
          <p:cNvPr id="5" name="Content Placeholder 4" descr="EnergyTransformations.g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2853538" y="1588649"/>
            <a:ext cx="3462804" cy="4712269"/>
          </a:xfrm>
        </p:spPr>
      </p:pic>
    </p:spTree>
    <p:extLst>
      <p:ext uri="{BB962C8B-B14F-4D97-AF65-F5344CB8AC3E}">
        <p14:creationId xmlns:p14="http://schemas.microsoft.com/office/powerpoint/2010/main" val="27407091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Benjamin Franklin</a:t>
            </a:r>
          </a:p>
        </p:txBody>
      </p:sp>
      <p:pic>
        <p:nvPicPr>
          <p:cNvPr id="6" name="Content Placeholder 5" descr="6-15-1752-Ben-Franklin-Kite.gif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574675" y="1899986"/>
            <a:ext cx="4254500" cy="3670803"/>
          </a:xfrm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648200" y="2600325"/>
            <a:ext cx="4280140" cy="1038225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Don’t fly a kite during lightening storm!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7070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is Electricity?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1540" y="966156"/>
            <a:ext cx="8686800" cy="5538157"/>
          </a:xfrm>
        </p:spPr>
        <p:txBody>
          <a:bodyPr/>
          <a:lstStyle/>
          <a:p>
            <a:r>
              <a:rPr lang="en-US" dirty="0"/>
              <a:t>Electricity is moving electrons</a:t>
            </a:r>
          </a:p>
          <a:p>
            <a:r>
              <a:rPr lang="en-US" dirty="0"/>
              <a:t>This is also known as electrical energy</a:t>
            </a:r>
          </a:p>
          <a:p>
            <a:endParaRPr lang="en-US" dirty="0"/>
          </a:p>
        </p:txBody>
      </p:sp>
      <p:pic>
        <p:nvPicPr>
          <p:cNvPr id="49154" name="Picture 2" descr="http://images.yourdictionary.com/images/main/A4ato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55187" y="2201569"/>
            <a:ext cx="3659505" cy="43027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425256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is Nuclear Energy?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Nuclear energy is the energy released by reactions within the nuclei</a:t>
            </a:r>
          </a:p>
          <a:p>
            <a:r>
              <a:rPr lang="en-US" dirty="0"/>
              <a:t>Splitting Atoms = Fission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10" descr="fiss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3320" y="2367750"/>
            <a:ext cx="6223240" cy="3907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2015311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/>
              <a:t>Basics of a Chain Reaction</a:t>
            </a: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A sequence of reactions that keeps going</a:t>
            </a:r>
          </a:p>
          <a:p>
            <a:pPr lvl="1"/>
            <a:r>
              <a:rPr lang="en-US" dirty="0"/>
              <a:t>Dominos</a:t>
            </a:r>
          </a:p>
          <a:p>
            <a:pPr lvl="1"/>
            <a:r>
              <a:rPr lang="en-US" dirty="0"/>
              <a:t>Telephone</a:t>
            </a:r>
          </a:p>
          <a:p>
            <a:pPr eaLnBrk="1" hangingPunct="1"/>
            <a:r>
              <a:rPr lang="en-US" dirty="0"/>
              <a:t>Nuclear chain reaction caused by neutrons hitting an atom</a:t>
            </a: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87ADCC9-01B4-4159-96FF-8126880F3D0F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303" y="3135979"/>
            <a:ext cx="3305175" cy="262315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4240" y="3128792"/>
            <a:ext cx="3949462" cy="2630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3335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Fission Game</a:t>
            </a:r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898" y="966788"/>
            <a:ext cx="4443603" cy="5537200"/>
          </a:xfrm>
        </p:spPr>
      </p:pic>
    </p:spTree>
    <p:extLst>
      <p:ext uri="{BB962C8B-B14F-4D97-AF65-F5344CB8AC3E}">
        <p14:creationId xmlns:p14="http://schemas.microsoft.com/office/powerpoint/2010/main" val="41943842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Types of Electric Plants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964236"/>
            <a:ext cx="4114800" cy="23431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28"/>
          <a:stretch/>
        </p:blipFill>
        <p:spPr>
          <a:xfrm>
            <a:off x="4687918" y="973761"/>
            <a:ext cx="4114800" cy="23336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" t="9073" r="-231" b="4907"/>
          <a:stretch/>
        </p:blipFill>
        <p:spPr>
          <a:xfrm>
            <a:off x="419100" y="3860743"/>
            <a:ext cx="4114800" cy="23479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593" y="3860743"/>
            <a:ext cx="4114800" cy="236601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33899" y="6216049"/>
            <a:ext cx="4114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Plant Farley – Dothan, AL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687918" y="3285575"/>
            <a:ext cx="4114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Logan Martin Dam – Pell City, AL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70141" y="3294170"/>
            <a:ext cx="4114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Plant Harris – </a:t>
            </a:r>
            <a:r>
              <a:rPr lang="en-US" dirty="0" err="1"/>
              <a:t>Autaugville</a:t>
            </a:r>
            <a:r>
              <a:rPr lang="en-US" dirty="0"/>
              <a:t>, AL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19100" y="6203474"/>
            <a:ext cx="4114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Ft. Benning, GA</a:t>
            </a:r>
          </a:p>
        </p:txBody>
      </p:sp>
    </p:spTree>
    <p:extLst>
      <p:ext uri="{BB962C8B-B14F-4D97-AF65-F5344CB8AC3E}">
        <p14:creationId xmlns:p14="http://schemas.microsoft.com/office/powerpoint/2010/main" val="39821865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o-new">
      <a:dk1>
        <a:sysClr val="windowText" lastClr="000000"/>
      </a:dk1>
      <a:lt1>
        <a:sysClr val="window" lastClr="FFFFFF"/>
      </a:lt1>
      <a:dk2>
        <a:srgbClr val="626262"/>
      </a:dk2>
      <a:lt2>
        <a:srgbClr val="D8D8D8"/>
      </a:lt2>
      <a:accent1>
        <a:srgbClr val="007DB9"/>
      </a:accent1>
      <a:accent2>
        <a:srgbClr val="EC1C24"/>
      </a:accent2>
      <a:accent3>
        <a:srgbClr val="B2D235"/>
      </a:accent3>
      <a:accent4>
        <a:srgbClr val="00BCF1"/>
      </a:accent4>
      <a:accent5>
        <a:srgbClr val="2F4883"/>
      </a:accent5>
      <a:accent6>
        <a:srgbClr val="F79646"/>
      </a:accent6>
      <a:hlink>
        <a:srgbClr val="4060AF"/>
      </a:hlink>
      <a:folHlink>
        <a:srgbClr val="800080"/>
      </a:folHlink>
    </a:clrScheme>
    <a:fontScheme name="so-new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ADD365EB98B042A596FDC2C5A4864B" ma:contentTypeVersion="0" ma:contentTypeDescription="Create a new document." ma:contentTypeScope="" ma:versionID="0e746628132c2b31ec6583565745e5d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4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4ED990B4-A645-48ED-B9D0-6D6B3D4F8F7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C83DA089-36A8-4037-82B4-504F9C0C024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88B9B80-2057-4E78-A556-EE0A3C1E929E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E6455A1B-ACAA-44EF-AFF1-AAFD151CF2B6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696</TotalTime>
  <Words>566</Words>
  <Application>Microsoft Office PowerPoint</Application>
  <PresentationFormat>On-screen Show (4:3)</PresentationFormat>
  <Paragraphs>118</Paragraphs>
  <Slides>17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Arial Unicode MS</vt:lpstr>
      <vt:lpstr>Calibri</vt:lpstr>
      <vt:lpstr>Mufferaw</vt:lpstr>
      <vt:lpstr>Office Theme</vt:lpstr>
      <vt:lpstr>Get to Know Nuclear!</vt:lpstr>
      <vt:lpstr>Energy</vt:lpstr>
      <vt:lpstr>Energy Transformation</vt:lpstr>
      <vt:lpstr>Benjamin Franklin</vt:lpstr>
      <vt:lpstr>What is Electricity?</vt:lpstr>
      <vt:lpstr>What is Nuclear Energy?</vt:lpstr>
      <vt:lpstr>Basics of a Chain Reaction</vt:lpstr>
      <vt:lpstr>The Fission Game</vt:lpstr>
      <vt:lpstr>Types of Electric Plants</vt:lpstr>
      <vt:lpstr>How do steam power plants work?</vt:lpstr>
      <vt:lpstr>Steam</vt:lpstr>
      <vt:lpstr>Solar Power Plant</vt:lpstr>
      <vt:lpstr>Fossil-Fueled Power Plant</vt:lpstr>
      <vt:lpstr>Nuclear Power Plant</vt:lpstr>
      <vt:lpstr>Power Cycle</vt:lpstr>
      <vt:lpstr>Careers</vt:lpstr>
      <vt:lpstr>References</vt:lpstr>
    </vt:vector>
  </TitlesOfParts>
  <Company>Information Technology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Higgins, Jennifer</dc:creator>
  <cp:lastModifiedBy>Ford, Joni</cp:lastModifiedBy>
  <cp:revision>44</cp:revision>
  <cp:lastPrinted>2016-07-15T16:04:13Z</cp:lastPrinted>
  <dcterms:created xsi:type="dcterms:W3CDTF">2016-07-14T19:50:41Z</dcterms:created>
  <dcterms:modified xsi:type="dcterms:W3CDTF">2019-02-21T13:53:06Z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1231969203</vt:i4>
  </property>
  <property fmtid="{D5CDD505-2E9C-101B-9397-08002B2CF9AE}" pid="3" name="_NewReviewCycle">
    <vt:lpwstr/>
  </property>
  <property fmtid="{D5CDD505-2E9C-101B-9397-08002B2CF9AE}" pid="4" name="_EmailSubject">
    <vt:lpwstr>new template</vt:lpwstr>
  </property>
  <property fmtid="{D5CDD505-2E9C-101B-9397-08002B2CF9AE}" pid="5" name="_AuthorEmail">
    <vt:lpwstr>LYPWILLI@southernco.com</vt:lpwstr>
  </property>
  <property fmtid="{D5CDD505-2E9C-101B-9397-08002B2CF9AE}" pid="6" name="_AuthorEmailDisplayName">
    <vt:lpwstr>Williams, Lynn Petty</vt:lpwstr>
  </property>
  <property fmtid="{D5CDD505-2E9C-101B-9397-08002B2CF9AE}" pid="7" name="_PreviousAdHocReviewCycleID">
    <vt:i4>-2064790349</vt:i4>
  </property>
  <property fmtid="{D5CDD505-2E9C-101B-9397-08002B2CF9AE}" pid="8" name="ContentTypeId">
    <vt:lpwstr>0x01010081ADD365EB98B042A596FDC2C5A4864B</vt:lpwstr>
  </property>
</Properties>
</file>