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256" r:id="rId2"/>
    <p:sldId id="257" r:id="rId3"/>
    <p:sldId id="259" r:id="rId4"/>
    <p:sldId id="260" r:id="rId5"/>
    <p:sldId id="258"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6" autoAdjust="0"/>
    <p:restoredTop sz="81378" autoAdjust="0"/>
  </p:normalViewPr>
  <p:slideViewPr>
    <p:cSldViewPr snapToGrid="0">
      <p:cViewPr varScale="1">
        <p:scale>
          <a:sx n="90" d="100"/>
          <a:sy n="90" d="100"/>
        </p:scale>
        <p:origin x="1332"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73" d="100"/>
          <a:sy n="73" d="100"/>
        </p:scale>
        <p:origin x="3072" y="8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kisa, Promise" userId="c07397f5-250b-4687-914e-a9398c9d8373" providerId="ADAL" clId="{DBB514AA-3C91-41B4-98C4-F2B73C0350ED}"/>
    <pc:docChg chg="modSld">
      <pc:chgData name="Mukisa, Promise" userId="c07397f5-250b-4687-914e-a9398c9d8373" providerId="ADAL" clId="{DBB514AA-3C91-41B4-98C4-F2B73C0350ED}" dt="2026-04-13T13:58:27.677" v="8" actId="20577"/>
      <pc:docMkLst>
        <pc:docMk/>
      </pc:docMkLst>
      <pc:sldChg chg="modSp mod">
        <pc:chgData name="Mukisa, Promise" userId="c07397f5-250b-4687-914e-a9398c9d8373" providerId="ADAL" clId="{DBB514AA-3C91-41B4-98C4-F2B73C0350ED}" dt="2026-04-13T13:58:27.677" v="8" actId="20577"/>
        <pc:sldMkLst>
          <pc:docMk/>
          <pc:sldMk cId="1717462268" sldId="256"/>
        </pc:sldMkLst>
        <pc:spChg chg="mod">
          <ac:chgData name="Mukisa, Promise" userId="c07397f5-250b-4687-914e-a9398c9d8373" providerId="ADAL" clId="{DBB514AA-3C91-41B4-98C4-F2B73C0350ED}" dt="2026-04-13T13:58:27.677" v="8" actId="20577"/>
          <ac:spMkLst>
            <pc:docMk/>
            <pc:sldMk cId="1717462268" sldId="256"/>
            <ac:spMk id="2" creationId="{B66201BA-0221-4801-DD9D-5D719E2F324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D5A7033-2BAE-F4EB-235F-5A94371DD41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884855A-1B87-264F-BA83-CC2EF8E9A46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CBB6D-99C0-43ED-A70C-6DCC196C455D}" type="datetimeFigureOut">
              <a:rPr lang="en-US" smtClean="0"/>
              <a:t>4/13/2026</a:t>
            </a:fld>
            <a:endParaRPr lang="en-US"/>
          </a:p>
        </p:txBody>
      </p:sp>
      <p:sp>
        <p:nvSpPr>
          <p:cNvPr id="4" name="Footer Placeholder 3">
            <a:extLst>
              <a:ext uri="{FF2B5EF4-FFF2-40B4-BE49-F238E27FC236}">
                <a16:creationId xmlns:a16="http://schemas.microsoft.com/office/drawing/2014/main" id="{3231B9A3-400F-FB47-6F5F-518259CD36E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67F3A3E-DA9E-E707-3FBC-3C1E986288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DB8BF6-9CF3-452E-BB87-61A5699D7C94}" type="slidenum">
              <a:rPr lang="en-US" smtClean="0"/>
              <a:t>‹#›</a:t>
            </a:fld>
            <a:endParaRPr lang="en-US"/>
          </a:p>
        </p:txBody>
      </p:sp>
    </p:spTree>
    <p:extLst>
      <p:ext uri="{BB962C8B-B14F-4D97-AF65-F5344CB8AC3E}">
        <p14:creationId xmlns:p14="http://schemas.microsoft.com/office/powerpoint/2010/main" val="1586075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1C0934-FBCA-46E7-A525-35C36ED11B18}" type="datetimeFigureOut">
              <a:rPr lang="en-US" smtClean="0"/>
              <a:t>4/13/2026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8E59F1-73E8-4C41-86AF-12EB8D1C3C82}" type="slidenum">
              <a:rPr lang="en-US" smtClean="0"/>
              <a:t>‹#›</a:t>
            </a:fld>
            <a:endParaRPr lang="en-US"/>
          </a:p>
        </p:txBody>
      </p:sp>
    </p:spTree>
    <p:extLst>
      <p:ext uri="{BB962C8B-B14F-4D97-AF65-F5344CB8AC3E}">
        <p14:creationId xmlns:p14="http://schemas.microsoft.com/office/powerpoint/2010/main" val="630899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8E59F1-73E8-4C41-86AF-12EB8D1C3C82}" type="slidenum">
              <a:rPr lang="en-US" smtClean="0"/>
              <a:t>1</a:t>
            </a:fld>
            <a:endParaRPr lang="en-US"/>
          </a:p>
        </p:txBody>
      </p:sp>
    </p:spTree>
    <p:extLst>
      <p:ext uri="{BB962C8B-B14F-4D97-AF65-F5344CB8AC3E}">
        <p14:creationId xmlns:p14="http://schemas.microsoft.com/office/powerpoint/2010/main" val="54928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i="1" dirty="0"/>
              <a:t>- U.S. Women in Nuclear – Westinghouse-Shoreview Chapter members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Introduce ourselves – names and positions/what we do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indent="0">
              <a:buFont typeface="Arial" panose="020B0604020202020204" pitchFamily="34" charset="0"/>
              <a:buNone/>
            </a:pPr>
            <a:r>
              <a:rPr lang="en-US" sz="1200" i="1" dirty="0"/>
              <a:t>- Westinghouse Electric Company</a:t>
            </a:r>
          </a:p>
          <a:p>
            <a:pPr marL="0" indent="0">
              <a:buFont typeface="Arial" panose="020B0604020202020204" pitchFamily="34" charset="0"/>
              <a:buNone/>
            </a:pPr>
            <a:r>
              <a:rPr lang="en-US" sz="1200" dirty="0"/>
              <a:t>We work in the nuclear power industry</a:t>
            </a:r>
          </a:p>
          <a:p>
            <a:pPr marL="0" indent="0">
              <a:buFont typeface="Arial" panose="020B0604020202020204" pitchFamily="34" charset="0"/>
              <a:buNone/>
            </a:pPr>
            <a:r>
              <a:rPr lang="en-US" sz="1200" dirty="0"/>
              <a:t>You might see Westinghouse on light bulbs and TVs, but we don’t do that.  We help bring electricity to your homes so you can turn on your lights and watch TV</a:t>
            </a:r>
          </a:p>
        </p:txBody>
      </p:sp>
      <p:sp>
        <p:nvSpPr>
          <p:cNvPr id="4" name="Slide Number Placeholder 3"/>
          <p:cNvSpPr>
            <a:spLocks noGrp="1"/>
          </p:cNvSpPr>
          <p:nvPr>
            <p:ph type="sldNum" sz="quarter" idx="5"/>
          </p:nvPr>
        </p:nvSpPr>
        <p:spPr/>
        <p:txBody>
          <a:bodyPr/>
          <a:lstStyle/>
          <a:p>
            <a:fld id="{4F8E59F1-73E8-4C41-86AF-12EB8D1C3C82}" type="slidenum">
              <a:rPr lang="en-US" smtClean="0"/>
              <a:t>2</a:t>
            </a:fld>
            <a:endParaRPr lang="en-US"/>
          </a:p>
        </p:txBody>
      </p:sp>
    </p:spTree>
    <p:extLst>
      <p:ext uri="{BB962C8B-B14F-4D97-AF65-F5344CB8AC3E}">
        <p14:creationId xmlns:p14="http://schemas.microsoft.com/office/powerpoint/2010/main" val="4256336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nuclear power plant does the same thing any other power plant does; it makes electricity.  </a:t>
            </a:r>
          </a:p>
          <a:p>
            <a:r>
              <a:rPr lang="en-US" dirty="0"/>
              <a:t>It uses a special type of fuel called uranium.  It doesn’t produce any smoke or pollution so it’s a clean way to make electricity.</a:t>
            </a:r>
          </a:p>
          <a:p>
            <a:r>
              <a:rPr lang="en-US" dirty="0"/>
              <a:t>It also is very reliable meaning the plants are producing power about 90% of the time.  They only stop producing power when they have to add more fuel to the power plant.</a:t>
            </a:r>
          </a:p>
        </p:txBody>
      </p:sp>
      <p:sp>
        <p:nvSpPr>
          <p:cNvPr id="4" name="Slide Number Placeholder 3"/>
          <p:cNvSpPr>
            <a:spLocks noGrp="1"/>
          </p:cNvSpPr>
          <p:nvPr>
            <p:ph type="sldNum" sz="quarter" idx="5"/>
          </p:nvPr>
        </p:nvSpPr>
        <p:spPr/>
        <p:txBody>
          <a:bodyPr/>
          <a:lstStyle/>
          <a:p>
            <a:fld id="{4F8E59F1-73E8-4C41-86AF-12EB8D1C3C82}" type="slidenum">
              <a:rPr lang="en-US" smtClean="0"/>
              <a:t>3</a:t>
            </a:fld>
            <a:endParaRPr lang="en-US"/>
          </a:p>
        </p:txBody>
      </p:sp>
    </p:spTree>
    <p:extLst>
      <p:ext uri="{BB962C8B-B14F-4D97-AF65-F5344CB8AC3E}">
        <p14:creationId xmlns:p14="http://schemas.microsoft.com/office/powerpoint/2010/main" val="3117337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we’re going to talk about </a:t>
            </a:r>
            <a:r>
              <a:rPr lang="en-US" u="sng" dirty="0"/>
              <a:t>water density </a:t>
            </a:r>
            <a:r>
              <a:rPr lang="en-US" dirty="0"/>
              <a:t>and do a few experiments with you to explain it.</a:t>
            </a:r>
          </a:p>
        </p:txBody>
      </p:sp>
      <p:sp>
        <p:nvSpPr>
          <p:cNvPr id="4" name="Slide Number Placeholder 3"/>
          <p:cNvSpPr>
            <a:spLocks noGrp="1"/>
          </p:cNvSpPr>
          <p:nvPr>
            <p:ph type="sldNum" sz="quarter" idx="5"/>
          </p:nvPr>
        </p:nvSpPr>
        <p:spPr/>
        <p:txBody>
          <a:bodyPr/>
          <a:lstStyle/>
          <a:p>
            <a:fld id="{4F8E59F1-73E8-4C41-86AF-12EB8D1C3C82}" type="slidenum">
              <a:rPr lang="en-US" smtClean="0"/>
              <a:t>4</a:t>
            </a:fld>
            <a:endParaRPr lang="en-US"/>
          </a:p>
        </p:txBody>
      </p:sp>
    </p:spTree>
    <p:extLst>
      <p:ext uri="{BB962C8B-B14F-4D97-AF65-F5344CB8AC3E}">
        <p14:creationId xmlns:p14="http://schemas.microsoft.com/office/powerpoint/2010/main" val="2957244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Stop at 3:08</a:t>
            </a:r>
          </a:p>
          <a:p>
            <a:endParaRPr lang="en-US" dirty="0"/>
          </a:p>
          <a:p>
            <a:r>
              <a:rPr lang="en-US" dirty="0"/>
              <a:t>So what is density?  Let’s watch a short video to understand what it is and how it works.</a:t>
            </a:r>
          </a:p>
          <a:p>
            <a:endParaRPr lang="en-US" dirty="0"/>
          </a:p>
          <a:p>
            <a:endParaRPr lang="en-US" dirty="0"/>
          </a:p>
        </p:txBody>
      </p:sp>
      <p:sp>
        <p:nvSpPr>
          <p:cNvPr id="4" name="Slide Number Placeholder 3"/>
          <p:cNvSpPr>
            <a:spLocks noGrp="1"/>
          </p:cNvSpPr>
          <p:nvPr>
            <p:ph type="sldNum" sz="quarter" idx="5"/>
          </p:nvPr>
        </p:nvSpPr>
        <p:spPr/>
        <p:txBody>
          <a:bodyPr/>
          <a:lstStyle/>
          <a:p>
            <a:fld id="{4F8E59F1-73E8-4C41-86AF-12EB8D1C3C82}" type="slidenum">
              <a:rPr lang="en-US" smtClean="0"/>
              <a:t>5</a:t>
            </a:fld>
            <a:endParaRPr lang="en-US"/>
          </a:p>
        </p:txBody>
      </p:sp>
    </p:spTree>
    <p:extLst>
      <p:ext uri="{BB962C8B-B14F-4D97-AF65-F5344CB8AC3E}">
        <p14:creationId xmlns:p14="http://schemas.microsoft.com/office/powerpoint/2010/main" val="3982675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D30A8-24C1-3EE5-D601-0FF63C0D73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BE7C64-D310-F718-72AA-F107FF7FA1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37EC6C-EF46-659B-23EA-C9FA8C0FBE4D}"/>
              </a:ext>
            </a:extLst>
          </p:cNvPr>
          <p:cNvSpPr>
            <a:spLocks noGrp="1"/>
          </p:cNvSpPr>
          <p:nvPr>
            <p:ph type="body" idx="1"/>
          </p:nvPr>
        </p:nvSpPr>
        <p:spPr/>
        <p:txBody>
          <a:bodyPr/>
          <a:lstStyle/>
          <a:p>
            <a:r>
              <a:rPr lang="en-US" dirty="0"/>
              <a:t>Leave this slide up during experiments</a:t>
            </a:r>
          </a:p>
          <a:p>
            <a:pPr marL="0" indent="0">
              <a:buFontTx/>
              <a:buNone/>
            </a:pPr>
            <a:endParaRPr lang="en-US" dirty="0"/>
          </a:p>
          <a:p>
            <a:pPr marL="0" indent="0">
              <a:buFontTx/>
              <a:buNone/>
            </a:pPr>
            <a:r>
              <a:rPr lang="en-US" dirty="0"/>
              <a:t>Oil and water</a:t>
            </a:r>
          </a:p>
          <a:p>
            <a:pPr marL="171450" indent="-171450">
              <a:buFontTx/>
              <a:buChar char="-"/>
            </a:pPr>
            <a:r>
              <a:rPr lang="en-US" dirty="0"/>
              <a:t>Ask which they think will be denser or sink to the bottom, and which will be less dense and float on the top</a:t>
            </a:r>
          </a:p>
          <a:p>
            <a:pPr marL="171450" indent="-171450">
              <a:buFontTx/>
              <a:buChar char="-"/>
            </a:pPr>
            <a:r>
              <a:rPr lang="en-US" dirty="0"/>
              <a:t>Bring out </a:t>
            </a:r>
            <a:r>
              <a:rPr lang="en-US" b="1" dirty="0"/>
              <a:t>water-based</a:t>
            </a:r>
            <a:r>
              <a:rPr lang="en-US" dirty="0"/>
              <a:t> food coloring – ask if they think it will be like the oil or similar to the water</a:t>
            </a:r>
          </a:p>
          <a:p>
            <a:pPr marL="171450" indent="-171450">
              <a:buFontTx/>
              <a:buChar char="-"/>
            </a:pPr>
            <a:endParaRPr lang="en-US" dirty="0"/>
          </a:p>
          <a:p>
            <a:pPr marL="0" indent="0">
              <a:buFontTx/>
              <a:buNone/>
            </a:pPr>
            <a:r>
              <a:rPr lang="en-US" dirty="0"/>
              <a:t>Floating Egg</a:t>
            </a:r>
          </a:p>
          <a:p>
            <a:pPr marL="171450" indent="-171450">
              <a:buFontTx/>
              <a:buChar char="-"/>
            </a:pPr>
            <a:r>
              <a:rPr lang="en-US" dirty="0"/>
              <a:t>Ask if they think the egg will float or sink in plain water – add egg to water</a:t>
            </a:r>
          </a:p>
          <a:p>
            <a:pPr marL="171450" indent="-171450">
              <a:buFontTx/>
              <a:buChar char="-"/>
            </a:pPr>
            <a:r>
              <a:rPr lang="en-US" dirty="0"/>
              <a:t>If we add salt to the water, will that change if the egg will float or sink; will it make the water density change?  Mix salt water and add egg</a:t>
            </a:r>
          </a:p>
          <a:p>
            <a:pPr marL="171450" indent="-171450">
              <a:buFontTx/>
              <a:buChar char="-"/>
            </a:pPr>
            <a:endParaRPr lang="en-US" dirty="0"/>
          </a:p>
          <a:p>
            <a:pPr marL="0" indent="0">
              <a:buFontTx/>
              <a:buNone/>
            </a:pPr>
            <a:r>
              <a:rPr lang="en-US" dirty="0"/>
              <a:t>Objects in water</a:t>
            </a:r>
          </a:p>
          <a:p>
            <a:pPr marL="0" indent="0">
              <a:buFontTx/>
              <a:buNone/>
            </a:pPr>
            <a:r>
              <a:rPr lang="en-US" dirty="0"/>
              <a:t>- Will they float or sink?  Kids can pick an object and guess and drop it themselves</a:t>
            </a:r>
          </a:p>
        </p:txBody>
      </p:sp>
      <p:sp>
        <p:nvSpPr>
          <p:cNvPr id="4" name="Slide Number Placeholder 3">
            <a:extLst>
              <a:ext uri="{FF2B5EF4-FFF2-40B4-BE49-F238E27FC236}">
                <a16:creationId xmlns:a16="http://schemas.microsoft.com/office/drawing/2014/main" id="{8266E94E-B6AD-511D-234D-4E6F1C75296D}"/>
              </a:ext>
            </a:extLst>
          </p:cNvPr>
          <p:cNvSpPr>
            <a:spLocks noGrp="1"/>
          </p:cNvSpPr>
          <p:nvPr>
            <p:ph type="sldNum" sz="quarter" idx="5"/>
          </p:nvPr>
        </p:nvSpPr>
        <p:spPr/>
        <p:txBody>
          <a:bodyPr/>
          <a:lstStyle/>
          <a:p>
            <a:fld id="{4F8E59F1-73E8-4C41-86AF-12EB8D1C3C82}" type="slidenum">
              <a:rPr lang="en-US" smtClean="0"/>
              <a:t>6</a:t>
            </a:fld>
            <a:endParaRPr lang="en-US"/>
          </a:p>
        </p:txBody>
      </p:sp>
    </p:spTree>
    <p:extLst>
      <p:ext uri="{BB962C8B-B14F-4D97-AF65-F5344CB8AC3E}">
        <p14:creationId xmlns:p14="http://schemas.microsoft.com/office/powerpoint/2010/main" val="3136867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D3F76-3759-150B-F8C4-56EFB68BDD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4331ED9-AFF9-0FF9-A123-B6FFCBDAA7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854DC0-BB18-BABB-6B63-C6141A21D886}"/>
              </a:ext>
            </a:extLst>
          </p:cNvPr>
          <p:cNvSpPr>
            <a:spLocks noGrp="1"/>
          </p:cNvSpPr>
          <p:nvPr>
            <p:ph type="dt" sz="half" idx="10"/>
          </p:nvPr>
        </p:nvSpPr>
        <p:spPr/>
        <p:txBody>
          <a:bodyPr/>
          <a:lstStyle/>
          <a:p>
            <a:fld id="{BDF9FA74-F313-4A6E-A7DF-D79CA1F937ED}" type="datetimeFigureOut">
              <a:rPr lang="en-US" smtClean="0"/>
              <a:t>4/13/2026</a:t>
            </a:fld>
            <a:endParaRPr lang="en-US"/>
          </a:p>
        </p:txBody>
      </p:sp>
      <p:sp>
        <p:nvSpPr>
          <p:cNvPr id="5" name="Footer Placeholder 4">
            <a:extLst>
              <a:ext uri="{FF2B5EF4-FFF2-40B4-BE49-F238E27FC236}">
                <a16:creationId xmlns:a16="http://schemas.microsoft.com/office/drawing/2014/main" id="{6E8CD483-6C2D-94A7-8225-9E521366F6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D0A169-A41F-2FF0-6F9B-3191D914B97A}"/>
              </a:ext>
            </a:extLst>
          </p:cNvPr>
          <p:cNvSpPr>
            <a:spLocks noGrp="1"/>
          </p:cNvSpPr>
          <p:nvPr>
            <p:ph type="sldNum" sz="quarter" idx="12"/>
          </p:nvPr>
        </p:nvSpPr>
        <p:spPr/>
        <p:txBody>
          <a:bodyPr/>
          <a:lstStyle/>
          <a:p>
            <a:fld id="{02B93CD1-7346-421E-ACE5-A087462A83CF}" type="slidenum">
              <a:rPr lang="en-US" smtClean="0"/>
              <a:t>‹#›</a:t>
            </a:fld>
            <a:endParaRPr lang="en-US"/>
          </a:p>
        </p:txBody>
      </p:sp>
    </p:spTree>
    <p:extLst>
      <p:ext uri="{BB962C8B-B14F-4D97-AF65-F5344CB8AC3E}">
        <p14:creationId xmlns:p14="http://schemas.microsoft.com/office/powerpoint/2010/main" val="2507095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4B3D8-9F76-A6A0-8FDE-9F7B578838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247AB4-30E4-A335-B919-0C353C2A92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6FCE88-351A-E75A-706A-903E4AC077D2}"/>
              </a:ext>
            </a:extLst>
          </p:cNvPr>
          <p:cNvSpPr>
            <a:spLocks noGrp="1"/>
          </p:cNvSpPr>
          <p:nvPr>
            <p:ph type="dt" sz="half" idx="10"/>
          </p:nvPr>
        </p:nvSpPr>
        <p:spPr/>
        <p:txBody>
          <a:bodyPr/>
          <a:lstStyle/>
          <a:p>
            <a:fld id="{BDF9FA74-F313-4A6E-A7DF-D79CA1F937ED}" type="datetimeFigureOut">
              <a:rPr lang="en-US" smtClean="0"/>
              <a:t>4/13/2026</a:t>
            </a:fld>
            <a:endParaRPr lang="en-US"/>
          </a:p>
        </p:txBody>
      </p:sp>
      <p:sp>
        <p:nvSpPr>
          <p:cNvPr id="5" name="Footer Placeholder 4">
            <a:extLst>
              <a:ext uri="{FF2B5EF4-FFF2-40B4-BE49-F238E27FC236}">
                <a16:creationId xmlns:a16="http://schemas.microsoft.com/office/drawing/2014/main" id="{3601A242-B8D2-2701-FBF6-C3A87FBCE2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3EE2CC-27F4-69BE-FC98-5F9DCC88B8D2}"/>
              </a:ext>
            </a:extLst>
          </p:cNvPr>
          <p:cNvSpPr>
            <a:spLocks noGrp="1"/>
          </p:cNvSpPr>
          <p:nvPr>
            <p:ph type="sldNum" sz="quarter" idx="12"/>
          </p:nvPr>
        </p:nvSpPr>
        <p:spPr/>
        <p:txBody>
          <a:bodyPr/>
          <a:lstStyle/>
          <a:p>
            <a:fld id="{02B93CD1-7346-421E-ACE5-A087462A83CF}" type="slidenum">
              <a:rPr lang="en-US" smtClean="0"/>
              <a:t>‹#›</a:t>
            </a:fld>
            <a:endParaRPr lang="en-US"/>
          </a:p>
        </p:txBody>
      </p:sp>
    </p:spTree>
    <p:extLst>
      <p:ext uri="{BB962C8B-B14F-4D97-AF65-F5344CB8AC3E}">
        <p14:creationId xmlns:p14="http://schemas.microsoft.com/office/powerpoint/2010/main" val="2333778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5185-74B1-0864-C3E6-865EA3E6A9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C176D9-F2F5-89A8-568D-38A8ECCACA5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8655D1-BE79-06F6-8C10-8A1A68DE5A33}"/>
              </a:ext>
            </a:extLst>
          </p:cNvPr>
          <p:cNvSpPr>
            <a:spLocks noGrp="1"/>
          </p:cNvSpPr>
          <p:nvPr>
            <p:ph type="dt" sz="half" idx="10"/>
          </p:nvPr>
        </p:nvSpPr>
        <p:spPr/>
        <p:txBody>
          <a:bodyPr/>
          <a:lstStyle/>
          <a:p>
            <a:fld id="{BDF9FA74-F313-4A6E-A7DF-D79CA1F937ED}" type="datetimeFigureOut">
              <a:rPr lang="en-US" smtClean="0"/>
              <a:t>4/13/2026</a:t>
            </a:fld>
            <a:endParaRPr lang="en-US"/>
          </a:p>
        </p:txBody>
      </p:sp>
      <p:sp>
        <p:nvSpPr>
          <p:cNvPr id="5" name="Footer Placeholder 4">
            <a:extLst>
              <a:ext uri="{FF2B5EF4-FFF2-40B4-BE49-F238E27FC236}">
                <a16:creationId xmlns:a16="http://schemas.microsoft.com/office/drawing/2014/main" id="{2C60566E-17F4-6EE3-8D53-9A9C4DCC65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F4430B-54A0-3590-F405-2EFDCC1184C2}"/>
              </a:ext>
            </a:extLst>
          </p:cNvPr>
          <p:cNvSpPr>
            <a:spLocks noGrp="1"/>
          </p:cNvSpPr>
          <p:nvPr>
            <p:ph type="sldNum" sz="quarter" idx="12"/>
          </p:nvPr>
        </p:nvSpPr>
        <p:spPr/>
        <p:txBody>
          <a:bodyPr/>
          <a:lstStyle/>
          <a:p>
            <a:fld id="{02B93CD1-7346-421E-ACE5-A087462A83CF}" type="slidenum">
              <a:rPr lang="en-US" smtClean="0"/>
              <a:t>‹#›</a:t>
            </a:fld>
            <a:endParaRPr lang="en-US"/>
          </a:p>
        </p:txBody>
      </p:sp>
    </p:spTree>
    <p:extLst>
      <p:ext uri="{BB962C8B-B14F-4D97-AF65-F5344CB8AC3E}">
        <p14:creationId xmlns:p14="http://schemas.microsoft.com/office/powerpoint/2010/main" val="1244169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304A4-1183-4E27-B41C-B96545EA30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10F592-03CF-0A77-3F4D-9A72373855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F6DFFEB-8887-547D-69B2-EADEA950B44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935793-9788-300E-A47E-8D5C33EAC6CB}"/>
              </a:ext>
            </a:extLst>
          </p:cNvPr>
          <p:cNvSpPr>
            <a:spLocks noGrp="1"/>
          </p:cNvSpPr>
          <p:nvPr>
            <p:ph type="dt" sz="half" idx="10"/>
          </p:nvPr>
        </p:nvSpPr>
        <p:spPr/>
        <p:txBody>
          <a:bodyPr/>
          <a:lstStyle/>
          <a:p>
            <a:fld id="{BDF9FA74-F313-4A6E-A7DF-D79CA1F937ED}" type="datetimeFigureOut">
              <a:rPr lang="en-US" smtClean="0"/>
              <a:t>4/13/2026</a:t>
            </a:fld>
            <a:endParaRPr lang="en-US"/>
          </a:p>
        </p:txBody>
      </p:sp>
      <p:sp>
        <p:nvSpPr>
          <p:cNvPr id="6" name="Footer Placeholder 5">
            <a:extLst>
              <a:ext uri="{FF2B5EF4-FFF2-40B4-BE49-F238E27FC236}">
                <a16:creationId xmlns:a16="http://schemas.microsoft.com/office/drawing/2014/main" id="{87CA4642-A257-7EBA-EA76-EBF9359F7E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C08E3D-0E60-F030-AF82-BB0A58C775FB}"/>
              </a:ext>
            </a:extLst>
          </p:cNvPr>
          <p:cNvSpPr>
            <a:spLocks noGrp="1"/>
          </p:cNvSpPr>
          <p:nvPr>
            <p:ph type="sldNum" sz="quarter" idx="12"/>
          </p:nvPr>
        </p:nvSpPr>
        <p:spPr/>
        <p:txBody>
          <a:bodyPr/>
          <a:lstStyle/>
          <a:p>
            <a:fld id="{02B93CD1-7346-421E-ACE5-A087462A83CF}" type="slidenum">
              <a:rPr lang="en-US" smtClean="0"/>
              <a:t>‹#›</a:t>
            </a:fld>
            <a:endParaRPr lang="en-US"/>
          </a:p>
        </p:txBody>
      </p:sp>
    </p:spTree>
    <p:extLst>
      <p:ext uri="{BB962C8B-B14F-4D97-AF65-F5344CB8AC3E}">
        <p14:creationId xmlns:p14="http://schemas.microsoft.com/office/powerpoint/2010/main" val="4242739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FA0DF-B7EE-3E53-C5BD-2B19C2007E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B0397DC-7740-2E39-D37C-6749BD8673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CC832C-9D61-D016-2E0E-2250B75B78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AE9A99-7778-0E79-EB0C-111402D22E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A64428-F64B-64B1-57DF-EC7E92E7F8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9E8190-CBAC-7E95-22F8-60FAF115E8F9}"/>
              </a:ext>
            </a:extLst>
          </p:cNvPr>
          <p:cNvSpPr>
            <a:spLocks noGrp="1"/>
          </p:cNvSpPr>
          <p:nvPr>
            <p:ph type="dt" sz="half" idx="10"/>
          </p:nvPr>
        </p:nvSpPr>
        <p:spPr/>
        <p:txBody>
          <a:bodyPr/>
          <a:lstStyle/>
          <a:p>
            <a:fld id="{BDF9FA74-F313-4A6E-A7DF-D79CA1F937ED}" type="datetimeFigureOut">
              <a:rPr lang="en-US" smtClean="0"/>
              <a:t>4/13/2026</a:t>
            </a:fld>
            <a:endParaRPr lang="en-US"/>
          </a:p>
        </p:txBody>
      </p:sp>
      <p:sp>
        <p:nvSpPr>
          <p:cNvPr id="8" name="Footer Placeholder 7">
            <a:extLst>
              <a:ext uri="{FF2B5EF4-FFF2-40B4-BE49-F238E27FC236}">
                <a16:creationId xmlns:a16="http://schemas.microsoft.com/office/drawing/2014/main" id="{4F3EA699-9D88-FF10-0C70-2F293A5F3EA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394B14-4EFD-1233-C944-78B6D8679D72}"/>
              </a:ext>
            </a:extLst>
          </p:cNvPr>
          <p:cNvSpPr>
            <a:spLocks noGrp="1"/>
          </p:cNvSpPr>
          <p:nvPr>
            <p:ph type="sldNum" sz="quarter" idx="12"/>
          </p:nvPr>
        </p:nvSpPr>
        <p:spPr/>
        <p:txBody>
          <a:bodyPr/>
          <a:lstStyle/>
          <a:p>
            <a:fld id="{02B93CD1-7346-421E-ACE5-A087462A83CF}" type="slidenum">
              <a:rPr lang="en-US" smtClean="0"/>
              <a:t>‹#›</a:t>
            </a:fld>
            <a:endParaRPr lang="en-US"/>
          </a:p>
        </p:txBody>
      </p:sp>
    </p:spTree>
    <p:extLst>
      <p:ext uri="{BB962C8B-B14F-4D97-AF65-F5344CB8AC3E}">
        <p14:creationId xmlns:p14="http://schemas.microsoft.com/office/powerpoint/2010/main" val="967396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39EA0-AC76-2E43-EBB2-AF08208EF7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1E8EAA-AFA1-7FC2-5F75-A9ACCB195D52}"/>
              </a:ext>
            </a:extLst>
          </p:cNvPr>
          <p:cNvSpPr>
            <a:spLocks noGrp="1"/>
          </p:cNvSpPr>
          <p:nvPr>
            <p:ph type="dt" sz="half" idx="10"/>
          </p:nvPr>
        </p:nvSpPr>
        <p:spPr/>
        <p:txBody>
          <a:bodyPr/>
          <a:lstStyle/>
          <a:p>
            <a:fld id="{BDF9FA74-F313-4A6E-A7DF-D79CA1F937ED}" type="datetimeFigureOut">
              <a:rPr lang="en-US" smtClean="0"/>
              <a:t>4/13/2026</a:t>
            </a:fld>
            <a:endParaRPr lang="en-US"/>
          </a:p>
        </p:txBody>
      </p:sp>
      <p:sp>
        <p:nvSpPr>
          <p:cNvPr id="4" name="Footer Placeholder 3">
            <a:extLst>
              <a:ext uri="{FF2B5EF4-FFF2-40B4-BE49-F238E27FC236}">
                <a16:creationId xmlns:a16="http://schemas.microsoft.com/office/drawing/2014/main" id="{04D7F246-ECAE-33AB-831B-C007FE59DE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E8AE1A-D44C-63AA-ADEA-FAA7ACC6E501}"/>
              </a:ext>
            </a:extLst>
          </p:cNvPr>
          <p:cNvSpPr>
            <a:spLocks noGrp="1"/>
          </p:cNvSpPr>
          <p:nvPr>
            <p:ph type="sldNum" sz="quarter" idx="12"/>
          </p:nvPr>
        </p:nvSpPr>
        <p:spPr/>
        <p:txBody>
          <a:bodyPr/>
          <a:lstStyle/>
          <a:p>
            <a:fld id="{02B93CD1-7346-421E-ACE5-A087462A83CF}" type="slidenum">
              <a:rPr lang="en-US" smtClean="0"/>
              <a:t>‹#›</a:t>
            </a:fld>
            <a:endParaRPr lang="en-US"/>
          </a:p>
        </p:txBody>
      </p:sp>
    </p:spTree>
    <p:extLst>
      <p:ext uri="{BB962C8B-B14F-4D97-AF65-F5344CB8AC3E}">
        <p14:creationId xmlns:p14="http://schemas.microsoft.com/office/powerpoint/2010/main" val="3604491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25775B-999E-832B-C065-56B1BE2DD0FF}"/>
              </a:ext>
            </a:extLst>
          </p:cNvPr>
          <p:cNvSpPr>
            <a:spLocks noGrp="1"/>
          </p:cNvSpPr>
          <p:nvPr>
            <p:ph type="dt" sz="half" idx="10"/>
          </p:nvPr>
        </p:nvSpPr>
        <p:spPr/>
        <p:txBody>
          <a:bodyPr/>
          <a:lstStyle/>
          <a:p>
            <a:fld id="{BDF9FA74-F313-4A6E-A7DF-D79CA1F937ED}" type="datetimeFigureOut">
              <a:rPr lang="en-US" smtClean="0"/>
              <a:t>4/13/2026</a:t>
            </a:fld>
            <a:endParaRPr lang="en-US"/>
          </a:p>
        </p:txBody>
      </p:sp>
      <p:sp>
        <p:nvSpPr>
          <p:cNvPr id="3" name="Footer Placeholder 2">
            <a:extLst>
              <a:ext uri="{FF2B5EF4-FFF2-40B4-BE49-F238E27FC236}">
                <a16:creationId xmlns:a16="http://schemas.microsoft.com/office/drawing/2014/main" id="{EA769EE8-1EE9-4D4D-4091-A7A6257DA91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5D3D0E6-BE95-7ED3-5F1A-3E06596699AE}"/>
              </a:ext>
            </a:extLst>
          </p:cNvPr>
          <p:cNvSpPr>
            <a:spLocks noGrp="1"/>
          </p:cNvSpPr>
          <p:nvPr>
            <p:ph type="sldNum" sz="quarter" idx="12"/>
          </p:nvPr>
        </p:nvSpPr>
        <p:spPr/>
        <p:txBody>
          <a:bodyPr/>
          <a:lstStyle/>
          <a:p>
            <a:fld id="{02B93CD1-7346-421E-ACE5-A087462A83CF}" type="slidenum">
              <a:rPr lang="en-US" smtClean="0"/>
              <a:t>‹#›</a:t>
            </a:fld>
            <a:endParaRPr lang="en-US"/>
          </a:p>
        </p:txBody>
      </p:sp>
    </p:spTree>
    <p:extLst>
      <p:ext uri="{BB962C8B-B14F-4D97-AF65-F5344CB8AC3E}">
        <p14:creationId xmlns:p14="http://schemas.microsoft.com/office/powerpoint/2010/main" val="1816711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3CDCC-1F22-80F7-A2AF-EB1B285B46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DC4C4B-877F-4748-A150-83320E7299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29A0CB4-9CBF-46C1-4CDB-D426C7CBEC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001E32-1D5E-B461-88C2-C38928E0F1B6}"/>
              </a:ext>
            </a:extLst>
          </p:cNvPr>
          <p:cNvSpPr>
            <a:spLocks noGrp="1"/>
          </p:cNvSpPr>
          <p:nvPr>
            <p:ph type="dt" sz="half" idx="10"/>
          </p:nvPr>
        </p:nvSpPr>
        <p:spPr/>
        <p:txBody>
          <a:bodyPr/>
          <a:lstStyle/>
          <a:p>
            <a:fld id="{BDF9FA74-F313-4A6E-A7DF-D79CA1F937ED}" type="datetimeFigureOut">
              <a:rPr lang="en-US" smtClean="0"/>
              <a:t>4/13/2026</a:t>
            </a:fld>
            <a:endParaRPr lang="en-US"/>
          </a:p>
        </p:txBody>
      </p:sp>
      <p:sp>
        <p:nvSpPr>
          <p:cNvPr id="6" name="Footer Placeholder 5">
            <a:extLst>
              <a:ext uri="{FF2B5EF4-FFF2-40B4-BE49-F238E27FC236}">
                <a16:creationId xmlns:a16="http://schemas.microsoft.com/office/drawing/2014/main" id="{4AB5E460-FFA4-2670-2AC9-1C53B3E686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2EE6DB-1C5E-E1A7-CDDD-6C9619BBC46A}"/>
              </a:ext>
            </a:extLst>
          </p:cNvPr>
          <p:cNvSpPr>
            <a:spLocks noGrp="1"/>
          </p:cNvSpPr>
          <p:nvPr>
            <p:ph type="sldNum" sz="quarter" idx="12"/>
          </p:nvPr>
        </p:nvSpPr>
        <p:spPr/>
        <p:txBody>
          <a:bodyPr/>
          <a:lstStyle/>
          <a:p>
            <a:fld id="{02B93CD1-7346-421E-ACE5-A087462A83CF}" type="slidenum">
              <a:rPr lang="en-US" smtClean="0"/>
              <a:t>‹#›</a:t>
            </a:fld>
            <a:endParaRPr lang="en-US"/>
          </a:p>
        </p:txBody>
      </p:sp>
    </p:spTree>
    <p:extLst>
      <p:ext uri="{BB962C8B-B14F-4D97-AF65-F5344CB8AC3E}">
        <p14:creationId xmlns:p14="http://schemas.microsoft.com/office/powerpoint/2010/main" val="2492385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A25CD-8899-5019-1832-344F90E725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9635ACE-AEB7-D75D-1BBC-EB5B3F3F97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C5B6FD-B93F-1088-41B3-58C9B09CA3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9DD482-AE66-D6EC-F744-36416B65CEFA}"/>
              </a:ext>
            </a:extLst>
          </p:cNvPr>
          <p:cNvSpPr>
            <a:spLocks noGrp="1"/>
          </p:cNvSpPr>
          <p:nvPr>
            <p:ph type="dt" sz="half" idx="10"/>
          </p:nvPr>
        </p:nvSpPr>
        <p:spPr/>
        <p:txBody>
          <a:bodyPr/>
          <a:lstStyle/>
          <a:p>
            <a:fld id="{BDF9FA74-F313-4A6E-A7DF-D79CA1F937ED}" type="datetimeFigureOut">
              <a:rPr lang="en-US" smtClean="0"/>
              <a:t>4/13/2026</a:t>
            </a:fld>
            <a:endParaRPr lang="en-US"/>
          </a:p>
        </p:txBody>
      </p:sp>
      <p:sp>
        <p:nvSpPr>
          <p:cNvPr id="6" name="Footer Placeholder 5">
            <a:extLst>
              <a:ext uri="{FF2B5EF4-FFF2-40B4-BE49-F238E27FC236}">
                <a16:creationId xmlns:a16="http://schemas.microsoft.com/office/drawing/2014/main" id="{865FCBE3-DC19-4A2D-6B5A-429C43FDB1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2AB9E6-0873-44AD-9D84-D84F1A6F7730}"/>
              </a:ext>
            </a:extLst>
          </p:cNvPr>
          <p:cNvSpPr>
            <a:spLocks noGrp="1"/>
          </p:cNvSpPr>
          <p:nvPr>
            <p:ph type="sldNum" sz="quarter" idx="12"/>
          </p:nvPr>
        </p:nvSpPr>
        <p:spPr/>
        <p:txBody>
          <a:bodyPr/>
          <a:lstStyle/>
          <a:p>
            <a:fld id="{02B93CD1-7346-421E-ACE5-A087462A83CF}" type="slidenum">
              <a:rPr lang="en-US" smtClean="0"/>
              <a:t>‹#›</a:t>
            </a:fld>
            <a:endParaRPr lang="en-US"/>
          </a:p>
        </p:txBody>
      </p:sp>
    </p:spTree>
    <p:extLst>
      <p:ext uri="{BB962C8B-B14F-4D97-AF65-F5344CB8AC3E}">
        <p14:creationId xmlns:p14="http://schemas.microsoft.com/office/powerpoint/2010/main" val="721191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C4A09-27B9-3551-3D89-0CBB5A771AE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71D316-0771-DE53-CB62-01016DF23F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D22D39-73E9-DAC3-C19F-9B703D390969}"/>
              </a:ext>
            </a:extLst>
          </p:cNvPr>
          <p:cNvSpPr>
            <a:spLocks noGrp="1"/>
          </p:cNvSpPr>
          <p:nvPr>
            <p:ph type="dt" sz="half" idx="10"/>
          </p:nvPr>
        </p:nvSpPr>
        <p:spPr/>
        <p:txBody>
          <a:bodyPr/>
          <a:lstStyle/>
          <a:p>
            <a:fld id="{BDF9FA74-F313-4A6E-A7DF-D79CA1F937ED}" type="datetimeFigureOut">
              <a:rPr lang="en-US" smtClean="0"/>
              <a:t>4/13/2026</a:t>
            </a:fld>
            <a:endParaRPr lang="en-US"/>
          </a:p>
        </p:txBody>
      </p:sp>
      <p:sp>
        <p:nvSpPr>
          <p:cNvPr id="5" name="Footer Placeholder 4">
            <a:extLst>
              <a:ext uri="{FF2B5EF4-FFF2-40B4-BE49-F238E27FC236}">
                <a16:creationId xmlns:a16="http://schemas.microsoft.com/office/drawing/2014/main" id="{05384450-B036-65C8-AD89-E425405DC1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A8C8D-ABB8-8345-A7F0-E29D10C260A5}"/>
              </a:ext>
            </a:extLst>
          </p:cNvPr>
          <p:cNvSpPr>
            <a:spLocks noGrp="1"/>
          </p:cNvSpPr>
          <p:nvPr>
            <p:ph type="sldNum" sz="quarter" idx="12"/>
          </p:nvPr>
        </p:nvSpPr>
        <p:spPr/>
        <p:txBody>
          <a:bodyPr/>
          <a:lstStyle/>
          <a:p>
            <a:fld id="{02B93CD1-7346-421E-ACE5-A087462A83CF}" type="slidenum">
              <a:rPr lang="en-US" smtClean="0"/>
              <a:t>‹#›</a:t>
            </a:fld>
            <a:endParaRPr lang="en-US"/>
          </a:p>
        </p:txBody>
      </p:sp>
    </p:spTree>
    <p:extLst>
      <p:ext uri="{BB962C8B-B14F-4D97-AF65-F5344CB8AC3E}">
        <p14:creationId xmlns:p14="http://schemas.microsoft.com/office/powerpoint/2010/main" val="1302045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550BDD-4781-01BF-FA14-E6E2D238049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57E492-B55B-F5C1-E81B-405F87945FB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07B55D-FE40-C5B9-01F5-089CEC028F79}"/>
              </a:ext>
            </a:extLst>
          </p:cNvPr>
          <p:cNvSpPr>
            <a:spLocks noGrp="1"/>
          </p:cNvSpPr>
          <p:nvPr>
            <p:ph type="dt" sz="half" idx="10"/>
          </p:nvPr>
        </p:nvSpPr>
        <p:spPr/>
        <p:txBody>
          <a:bodyPr/>
          <a:lstStyle/>
          <a:p>
            <a:fld id="{BDF9FA74-F313-4A6E-A7DF-D79CA1F937ED}" type="datetimeFigureOut">
              <a:rPr lang="en-US" smtClean="0"/>
              <a:t>4/13/2026</a:t>
            </a:fld>
            <a:endParaRPr lang="en-US"/>
          </a:p>
        </p:txBody>
      </p:sp>
      <p:sp>
        <p:nvSpPr>
          <p:cNvPr id="5" name="Footer Placeholder 4">
            <a:extLst>
              <a:ext uri="{FF2B5EF4-FFF2-40B4-BE49-F238E27FC236}">
                <a16:creationId xmlns:a16="http://schemas.microsoft.com/office/drawing/2014/main" id="{5B4FF8FC-BC41-B473-1DAE-5C693850E8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5FD42D-B330-2229-CF5D-701E32F25E04}"/>
              </a:ext>
            </a:extLst>
          </p:cNvPr>
          <p:cNvSpPr>
            <a:spLocks noGrp="1"/>
          </p:cNvSpPr>
          <p:nvPr>
            <p:ph type="sldNum" sz="quarter" idx="12"/>
          </p:nvPr>
        </p:nvSpPr>
        <p:spPr/>
        <p:txBody>
          <a:bodyPr/>
          <a:lstStyle/>
          <a:p>
            <a:fld id="{02B93CD1-7346-421E-ACE5-A087462A83CF}" type="slidenum">
              <a:rPr lang="en-US" smtClean="0"/>
              <a:t>‹#›</a:t>
            </a:fld>
            <a:endParaRPr lang="en-US"/>
          </a:p>
        </p:txBody>
      </p:sp>
    </p:spTree>
    <p:extLst>
      <p:ext uri="{BB962C8B-B14F-4D97-AF65-F5344CB8AC3E}">
        <p14:creationId xmlns:p14="http://schemas.microsoft.com/office/powerpoint/2010/main" val="2453217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A3DC3D-AA77-9DAE-44AA-0B2CF76CE7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705F03E-C9CD-0E21-637D-A78B99F2B4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68BCA7-B91F-5DD0-9690-3553110990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DF9FA74-F313-4A6E-A7DF-D79CA1F937ED}" type="datetimeFigureOut">
              <a:rPr lang="en-US" smtClean="0"/>
              <a:t>4/13/2026</a:t>
            </a:fld>
            <a:endParaRPr lang="en-US"/>
          </a:p>
        </p:txBody>
      </p:sp>
      <p:sp>
        <p:nvSpPr>
          <p:cNvPr id="5" name="Footer Placeholder 4">
            <a:extLst>
              <a:ext uri="{FF2B5EF4-FFF2-40B4-BE49-F238E27FC236}">
                <a16:creationId xmlns:a16="http://schemas.microsoft.com/office/drawing/2014/main" id="{6891EB5F-0BAE-E452-7C63-CCC94E8A8C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03D9694-C306-4440-D75A-F71A04B5A5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2B93CD1-7346-421E-ACE5-A087462A83CF}" type="slidenum">
              <a:rPr lang="en-US" smtClean="0"/>
              <a:t>‹#›</a:t>
            </a:fld>
            <a:endParaRPr lang="en-US"/>
          </a:p>
        </p:txBody>
      </p:sp>
    </p:spTree>
    <p:extLst>
      <p:ext uri="{BB962C8B-B14F-4D97-AF65-F5344CB8AC3E}">
        <p14:creationId xmlns:p14="http://schemas.microsoft.com/office/powerpoint/2010/main" val="41292820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3" Type="http://schemas.openxmlformats.org/officeDocument/2006/relationships/hyperlink" Target="https://youtu.be/bIYHYoQJYsg?t=24"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6201BA-0221-4801-DD9D-5D719E2F3241}"/>
              </a:ext>
            </a:extLst>
          </p:cNvPr>
          <p:cNvSpPr>
            <a:spLocks noGrp="1"/>
          </p:cNvSpPr>
          <p:nvPr>
            <p:ph type="ctrTitle"/>
          </p:nvPr>
        </p:nvSpPr>
        <p:spPr>
          <a:xfrm>
            <a:off x="5775155" y="3517181"/>
            <a:ext cx="5558566" cy="1630550"/>
          </a:xfrm>
        </p:spPr>
        <p:txBody>
          <a:bodyPr anchor="t">
            <a:normAutofit fontScale="90000"/>
          </a:bodyPr>
          <a:lstStyle/>
          <a:p>
            <a:pPr algn="l"/>
            <a:r>
              <a:rPr lang="en-US" sz="4400" dirty="0">
                <a:solidFill>
                  <a:schemeClr val="tx2"/>
                </a:solidFill>
              </a:rPr>
              <a:t>Elementary School Science Visit</a:t>
            </a:r>
            <a:br>
              <a:rPr lang="en-US" sz="4400" dirty="0">
                <a:solidFill>
                  <a:schemeClr val="tx2"/>
                </a:solidFill>
              </a:rPr>
            </a:br>
            <a:endParaRPr lang="en-US" sz="3100" dirty="0">
              <a:solidFill>
                <a:schemeClr val="tx2"/>
              </a:solidFill>
            </a:endParaRPr>
          </a:p>
        </p:txBody>
      </p:sp>
      <p:sp>
        <p:nvSpPr>
          <p:cNvPr id="3" name="Subtitle 2">
            <a:extLst>
              <a:ext uri="{FF2B5EF4-FFF2-40B4-BE49-F238E27FC236}">
                <a16:creationId xmlns:a16="http://schemas.microsoft.com/office/drawing/2014/main" id="{C45A3C03-5FA3-1AD3-7F93-C64D64C5C1D0}"/>
              </a:ext>
            </a:extLst>
          </p:cNvPr>
          <p:cNvSpPr>
            <a:spLocks noGrp="1"/>
          </p:cNvSpPr>
          <p:nvPr>
            <p:ph type="subTitle" idx="1"/>
          </p:nvPr>
        </p:nvSpPr>
        <p:spPr>
          <a:xfrm>
            <a:off x="5735845" y="1496778"/>
            <a:ext cx="5558565" cy="1946661"/>
          </a:xfrm>
        </p:spPr>
        <p:txBody>
          <a:bodyPr anchor="b">
            <a:normAutofit/>
          </a:bodyPr>
          <a:lstStyle/>
          <a:p>
            <a:pPr algn="l"/>
            <a:r>
              <a:rPr lang="en-US" sz="2000" dirty="0">
                <a:solidFill>
                  <a:schemeClr val="tx2"/>
                </a:solidFill>
              </a:rPr>
              <a:t>Westinghouse-Shoreview WIN</a:t>
            </a:r>
          </a:p>
        </p:txBody>
      </p:sp>
      <p:pic>
        <p:nvPicPr>
          <p:cNvPr id="7" name="Picture 6">
            <a:extLst>
              <a:ext uri="{FF2B5EF4-FFF2-40B4-BE49-F238E27FC236}">
                <a16:creationId xmlns:a16="http://schemas.microsoft.com/office/drawing/2014/main" id="{B8F091E6-DD9E-809B-F399-C9C201510463}"/>
              </a:ext>
            </a:extLst>
          </p:cNvPr>
          <p:cNvPicPr>
            <a:picLocks noChangeAspect="1"/>
          </p:cNvPicPr>
          <p:nvPr/>
        </p:nvPicPr>
        <p:blipFill>
          <a:blip r:embed="rId3"/>
          <a:stretch>
            <a:fillRect/>
          </a:stretch>
        </p:blipFill>
        <p:spPr>
          <a:xfrm>
            <a:off x="340470" y="2817949"/>
            <a:ext cx="4141760" cy="1232173"/>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6" name="Group 15">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9" name="Freeform: Shape 8">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717462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DDA8CE9-E0A6-4FF2-823D-D0860760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1195564-33B9-434B-9641-764F5905A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1D18C537-E336-47C4-836B-C342A230F8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2475" y="1"/>
            <a:ext cx="4262009" cy="2602764"/>
            <a:chOff x="6867015" y="-1"/>
            <a:chExt cx="5324985" cy="3251912"/>
          </a:xfrm>
          <a:solidFill>
            <a:schemeClr val="accent5">
              <a:alpha val="5000"/>
            </a:schemeClr>
          </a:solidFill>
        </p:grpSpPr>
        <p:sp>
          <p:nvSpPr>
            <p:cNvPr id="13" name="Freeform: Shape 12">
              <a:extLst>
                <a:ext uri="{FF2B5EF4-FFF2-40B4-BE49-F238E27FC236}">
                  <a16:creationId xmlns:a16="http://schemas.microsoft.com/office/drawing/2014/main" id="{481F97D2-9A0D-4CA5-B9AF-27B558BCF1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6678A47C-892D-47C9-A5D8-F8860B1B05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9E8FDFA-59ED-4D6F-BA20-10CDF8436C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958D9A5-8003-4D92-8C05-787C630F7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5A1259D8-0C3A-4069-A22F-537BBBB61A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60995" y="62352"/>
            <a:ext cx="6028697" cy="6795648"/>
            <a:chOff x="6160995" y="62352"/>
            <a:chExt cx="6028697" cy="6795648"/>
          </a:xfrm>
        </p:grpSpPr>
        <p:sp>
          <p:nvSpPr>
            <p:cNvPr id="19" name="Freeform: Shape 18">
              <a:extLst>
                <a:ext uri="{FF2B5EF4-FFF2-40B4-BE49-F238E27FC236}">
                  <a16:creationId xmlns:a16="http://schemas.microsoft.com/office/drawing/2014/main" id="{D90700B4-CEB5-450F-9EA7-95E355B50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82080" y="81632"/>
              <a:ext cx="6007612" cy="6776368"/>
            </a:xfrm>
            <a:custGeom>
              <a:avLst/>
              <a:gdLst>
                <a:gd name="connsiteX0" fmla="*/ 4493599 w 6007612"/>
                <a:gd name="connsiteY0" fmla="*/ 0 h 6797829"/>
                <a:gd name="connsiteX1" fmla="*/ 5981837 w 6007612"/>
                <a:gd name="connsiteY1" fmla="*/ 314220 h 6797829"/>
                <a:gd name="connsiteX2" fmla="*/ 6007612 w 6007612"/>
                <a:gd name="connsiteY2" fmla="*/ 327088 h 6797829"/>
                <a:gd name="connsiteX3" fmla="*/ 6007612 w 6007612"/>
                <a:gd name="connsiteY3" fmla="*/ 1316637 h 6797829"/>
                <a:gd name="connsiteX4" fmla="*/ 5852405 w 6007612"/>
                <a:gd name="connsiteY4" fmla="*/ 1209899 h 6797829"/>
                <a:gd name="connsiteX5" fmla="*/ 5622498 w 6007612"/>
                <a:gd name="connsiteY5" fmla="*/ 1086619 h 6797829"/>
                <a:gd name="connsiteX6" fmla="*/ 4493032 w 6007612"/>
                <a:gd name="connsiteY6" fmla="*/ 851533 h 6797829"/>
                <a:gd name="connsiteX7" fmla="*/ 3155579 w 6007612"/>
                <a:gd name="connsiteY7" fmla="*/ 1108326 h 6797829"/>
                <a:gd name="connsiteX8" fmla="*/ 1963832 w 6007612"/>
                <a:gd name="connsiteY8" fmla="*/ 1817700 h 6797829"/>
                <a:gd name="connsiteX9" fmla="*/ 1144646 w 6007612"/>
                <a:gd name="connsiteY9" fmla="*/ 2832814 h 6797829"/>
                <a:gd name="connsiteX10" fmla="*/ 851249 w 6007612"/>
                <a:gd name="connsiteY10" fmla="*/ 3998599 h 6797829"/>
                <a:gd name="connsiteX11" fmla="*/ 1336319 w 6007612"/>
                <a:gd name="connsiteY11" fmla="*/ 5057837 h 6797829"/>
                <a:gd name="connsiteX12" fmla="*/ 1597084 w 6007612"/>
                <a:gd name="connsiteY12" fmla="*/ 5424583 h 6797829"/>
                <a:gd name="connsiteX13" fmla="*/ 2591910 w 6007612"/>
                <a:gd name="connsiteY13" fmla="*/ 6440122 h 6797829"/>
                <a:gd name="connsiteX14" fmla="*/ 3899854 w 6007612"/>
                <a:gd name="connsiteY14" fmla="*/ 6780621 h 6797829"/>
                <a:gd name="connsiteX15" fmla="*/ 4741172 w 6007612"/>
                <a:gd name="connsiteY15" fmla="*/ 6563979 h 6797829"/>
                <a:gd name="connsiteX16" fmla="*/ 5649171 w 6007612"/>
                <a:gd name="connsiteY16" fmla="*/ 5938452 h 6797829"/>
                <a:gd name="connsiteX17" fmla="*/ 5873475 w 6007612"/>
                <a:gd name="connsiteY17" fmla="*/ 5764656 h 6797829"/>
                <a:gd name="connsiteX18" fmla="*/ 6007612 w 6007612"/>
                <a:gd name="connsiteY18" fmla="*/ 5660343 h 6797829"/>
                <a:gd name="connsiteX19" fmla="*/ 6007612 w 6007612"/>
                <a:gd name="connsiteY19" fmla="*/ 6737454 h 6797829"/>
                <a:gd name="connsiteX20" fmla="*/ 5929386 w 6007612"/>
                <a:gd name="connsiteY20" fmla="*/ 6797829 h 6797829"/>
                <a:gd name="connsiteX21" fmla="*/ 1656512 w 6007612"/>
                <a:gd name="connsiteY21" fmla="*/ 6797829 h 6797829"/>
                <a:gd name="connsiteX22" fmla="*/ 1630254 w 6007612"/>
                <a:gd name="connsiteY22" fmla="*/ 6775222 h 6797829"/>
                <a:gd name="connsiteX23" fmla="*/ 892250 w 6007612"/>
                <a:gd name="connsiteY23" fmla="*/ 5902700 h 6797829"/>
                <a:gd name="connsiteX24" fmla="*/ 0 w 6007612"/>
                <a:gd name="connsiteY24" fmla="*/ 3998599 h 6797829"/>
                <a:gd name="connsiteX25" fmla="*/ 4493032 w 6007612"/>
                <a:gd name="connsiteY25"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07612" h="6797829">
                  <a:moveTo>
                    <a:pt x="4493599" y="0"/>
                  </a:moveTo>
                  <a:cubicBezTo>
                    <a:pt x="5048011" y="0"/>
                    <a:pt x="5546284" y="111886"/>
                    <a:pt x="5981837" y="314220"/>
                  </a:cubicBezTo>
                  <a:lnTo>
                    <a:pt x="6007612" y="327088"/>
                  </a:lnTo>
                  <a:lnTo>
                    <a:pt x="6007612" y="1316637"/>
                  </a:lnTo>
                  <a:lnTo>
                    <a:pt x="5852405" y="1209899"/>
                  </a:lnTo>
                  <a:cubicBezTo>
                    <a:pt x="5778266" y="1164709"/>
                    <a:pt x="5701526" y="1123535"/>
                    <a:pt x="5622498" y="1086619"/>
                  </a:cubicBezTo>
                  <a:cubicBezTo>
                    <a:pt x="5286822" y="930699"/>
                    <a:pt x="4906882" y="851533"/>
                    <a:pt x="4493032" y="851533"/>
                  </a:cubicBezTo>
                  <a:cubicBezTo>
                    <a:pt x="4056201" y="851533"/>
                    <a:pt x="3593263" y="940631"/>
                    <a:pt x="3155579" y="1108326"/>
                  </a:cubicBezTo>
                  <a:cubicBezTo>
                    <a:pt x="2721215" y="1275979"/>
                    <a:pt x="2318305" y="1515819"/>
                    <a:pt x="1963832" y="1817700"/>
                  </a:cubicBezTo>
                  <a:cubicBezTo>
                    <a:pt x="1617657" y="2114360"/>
                    <a:pt x="1334332" y="2465358"/>
                    <a:pt x="1144646" y="2832814"/>
                  </a:cubicBezTo>
                  <a:cubicBezTo>
                    <a:pt x="950561" y="3210060"/>
                    <a:pt x="851249" y="3602202"/>
                    <a:pt x="851249" y="3998599"/>
                  </a:cubicBezTo>
                  <a:cubicBezTo>
                    <a:pt x="851249" y="4377547"/>
                    <a:pt x="999792" y="4597311"/>
                    <a:pt x="1336319" y="5057837"/>
                  </a:cubicBezTo>
                  <a:cubicBezTo>
                    <a:pt x="1420450" y="5173181"/>
                    <a:pt x="1507419" y="5292497"/>
                    <a:pt x="1597084" y="5424583"/>
                  </a:cubicBezTo>
                  <a:cubicBezTo>
                    <a:pt x="1914175" y="5891917"/>
                    <a:pt x="2239493" y="6224189"/>
                    <a:pt x="2591910" y="6440122"/>
                  </a:cubicBezTo>
                  <a:cubicBezTo>
                    <a:pt x="2965467" y="6669393"/>
                    <a:pt x="3393219" y="6780621"/>
                    <a:pt x="3899854" y="6780621"/>
                  </a:cubicBezTo>
                  <a:cubicBezTo>
                    <a:pt x="4187861" y="6780621"/>
                    <a:pt x="4454583" y="6711812"/>
                    <a:pt x="4741172" y="6563979"/>
                  </a:cubicBezTo>
                  <a:cubicBezTo>
                    <a:pt x="5034852" y="6412173"/>
                    <a:pt x="5326263" y="6190848"/>
                    <a:pt x="5649171" y="5938452"/>
                  </a:cubicBezTo>
                  <a:cubicBezTo>
                    <a:pt x="5724931" y="5879291"/>
                    <a:pt x="5800409" y="5821406"/>
                    <a:pt x="5873475" y="5764656"/>
                  </a:cubicBezTo>
                  <a:lnTo>
                    <a:pt x="6007612" y="5660343"/>
                  </a:lnTo>
                  <a:lnTo>
                    <a:pt x="6007612" y="6737454"/>
                  </a:lnTo>
                  <a:lnTo>
                    <a:pt x="5929386"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0582300F-F646-4FC3-94FC-0582F4B5E0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0995" y="62352"/>
              <a:ext cx="6028697" cy="6795648"/>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FBB8E8B8-1900-4326-8858-F375F5D8A0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3721" y="81632"/>
              <a:ext cx="6025971" cy="6776368"/>
            </a:xfrm>
            <a:custGeom>
              <a:avLst/>
              <a:gdLst>
                <a:gd name="connsiteX0" fmla="*/ 6025971 w 6025971"/>
                <a:gd name="connsiteY0" fmla="*/ 5825635 h 6797829"/>
                <a:gd name="connsiteX1" fmla="*/ 6025971 w 6025971"/>
                <a:gd name="connsiteY1" fmla="*/ 6723285 h 6797829"/>
                <a:gd name="connsiteX2" fmla="*/ 5929386 w 6025971"/>
                <a:gd name="connsiteY2" fmla="*/ 6797829 h 6797829"/>
                <a:gd name="connsiteX3" fmla="*/ 4560411 w 6025971"/>
                <a:gd name="connsiteY3" fmla="*/ 6797829 h 6797829"/>
                <a:gd name="connsiteX4" fmla="*/ 4597731 w 6025971"/>
                <a:gd name="connsiteY4" fmla="*/ 6785305 h 6797829"/>
                <a:gd name="connsiteX5" fmla="*/ 5736707 w 6025971"/>
                <a:gd name="connsiteY5" fmla="*/ 6050108 h 6797829"/>
                <a:gd name="connsiteX6" fmla="*/ 5960301 w 6025971"/>
                <a:gd name="connsiteY6" fmla="*/ 5876738 h 6797829"/>
                <a:gd name="connsiteX7" fmla="*/ 4493599 w 6025971"/>
                <a:gd name="connsiteY7" fmla="*/ 0 h 6797829"/>
                <a:gd name="connsiteX8" fmla="*/ 5981837 w 6025971"/>
                <a:gd name="connsiteY8" fmla="*/ 314220 h 6797829"/>
                <a:gd name="connsiteX9" fmla="*/ 6025971 w 6025971"/>
                <a:gd name="connsiteY9" fmla="*/ 336254 h 6797829"/>
                <a:gd name="connsiteX10" fmla="*/ 6025971 w 6025971"/>
                <a:gd name="connsiteY10" fmla="*/ 1157325 h 6797829"/>
                <a:gd name="connsiteX11" fmla="*/ 5925889 w 6025971"/>
                <a:gd name="connsiteY11" fmla="*/ 1088522 h 6797829"/>
                <a:gd name="connsiteX12" fmla="*/ 5682227 w 6025971"/>
                <a:gd name="connsiteY12" fmla="*/ 957939 h 6797829"/>
                <a:gd name="connsiteX13" fmla="*/ 4493032 w 6025971"/>
                <a:gd name="connsiteY13" fmla="*/ 709658 h 6797829"/>
                <a:gd name="connsiteX14" fmla="*/ 3104646 w 6025971"/>
                <a:gd name="connsiteY14" fmla="*/ 976666 h 6797829"/>
                <a:gd name="connsiteX15" fmla="*/ 1871612 w 6025971"/>
                <a:gd name="connsiteY15" fmla="*/ 1710017 h 6797829"/>
                <a:gd name="connsiteX16" fmla="*/ 1018661 w 6025971"/>
                <a:gd name="connsiteY16" fmla="*/ 2767694 h 6797829"/>
                <a:gd name="connsiteX17" fmla="*/ 709374 w 6025971"/>
                <a:gd name="connsiteY17" fmla="*/ 3998599 h 6797829"/>
                <a:gd name="connsiteX18" fmla="*/ 1221258 w 6025971"/>
                <a:gd name="connsiteY18" fmla="*/ 5141684 h 6797829"/>
                <a:gd name="connsiteX19" fmla="*/ 1479187 w 6025971"/>
                <a:gd name="connsiteY19" fmla="*/ 5504459 h 6797829"/>
                <a:gd name="connsiteX20" fmla="*/ 3021272 w 6025971"/>
                <a:gd name="connsiteY20" fmla="*/ 6793670 h 6797829"/>
                <a:gd name="connsiteX21" fmla="*/ 3035805 w 6025971"/>
                <a:gd name="connsiteY21" fmla="*/ 6797829 h 6797829"/>
                <a:gd name="connsiteX22" fmla="*/ 1656512 w 6025971"/>
                <a:gd name="connsiteY22" fmla="*/ 6797829 h 6797829"/>
                <a:gd name="connsiteX23" fmla="*/ 1630254 w 6025971"/>
                <a:gd name="connsiteY23" fmla="*/ 6775222 h 6797829"/>
                <a:gd name="connsiteX24" fmla="*/ 892250 w 6025971"/>
                <a:gd name="connsiteY24" fmla="*/ 5902700 h 6797829"/>
                <a:gd name="connsiteX25" fmla="*/ 0 w 6025971"/>
                <a:gd name="connsiteY25" fmla="*/ 3998599 h 6797829"/>
                <a:gd name="connsiteX26" fmla="*/ 4493032 w 6025971"/>
                <a:gd name="connsiteY26"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25971" h="6797829">
                  <a:moveTo>
                    <a:pt x="6025971" y="5825635"/>
                  </a:moveTo>
                  <a:lnTo>
                    <a:pt x="6025971" y="6723285"/>
                  </a:lnTo>
                  <a:lnTo>
                    <a:pt x="5929386" y="6797829"/>
                  </a:lnTo>
                  <a:lnTo>
                    <a:pt x="4560411" y="6797829"/>
                  </a:lnTo>
                  <a:lnTo>
                    <a:pt x="4597731" y="6785305"/>
                  </a:lnTo>
                  <a:cubicBezTo>
                    <a:pt x="4964953" y="6637825"/>
                    <a:pt x="5315251" y="6379435"/>
                    <a:pt x="5736707" y="6050108"/>
                  </a:cubicBezTo>
                  <a:cubicBezTo>
                    <a:pt x="5812043" y="5991230"/>
                    <a:pt x="5887377" y="5933488"/>
                    <a:pt x="5960301" y="5876738"/>
                  </a:cubicBezTo>
                  <a:close/>
                  <a:moveTo>
                    <a:pt x="4493599" y="0"/>
                  </a:moveTo>
                  <a:cubicBezTo>
                    <a:pt x="5048011" y="0"/>
                    <a:pt x="5546284" y="111886"/>
                    <a:pt x="5981837" y="314220"/>
                  </a:cubicBezTo>
                  <a:lnTo>
                    <a:pt x="6025971" y="336254"/>
                  </a:lnTo>
                  <a:lnTo>
                    <a:pt x="6025971" y="1157325"/>
                  </a:lnTo>
                  <a:lnTo>
                    <a:pt x="5925889" y="1088522"/>
                  </a:lnTo>
                  <a:cubicBezTo>
                    <a:pt x="5847314" y="1040649"/>
                    <a:pt x="5765982" y="997036"/>
                    <a:pt x="5682227" y="957939"/>
                  </a:cubicBezTo>
                  <a:cubicBezTo>
                    <a:pt x="5327823" y="793222"/>
                    <a:pt x="4927595" y="709658"/>
                    <a:pt x="4493032" y="709658"/>
                  </a:cubicBezTo>
                  <a:cubicBezTo>
                    <a:pt x="4031940" y="709658"/>
                    <a:pt x="3564888" y="799465"/>
                    <a:pt x="3104646" y="976666"/>
                  </a:cubicBezTo>
                  <a:cubicBezTo>
                    <a:pt x="2655243" y="1149867"/>
                    <a:pt x="2238358" y="1397822"/>
                    <a:pt x="1871612" y="1710017"/>
                  </a:cubicBezTo>
                  <a:cubicBezTo>
                    <a:pt x="1506427" y="2022852"/>
                    <a:pt x="1219414" y="2378815"/>
                    <a:pt x="1018661" y="2767694"/>
                  </a:cubicBezTo>
                  <a:cubicBezTo>
                    <a:pt x="813368" y="3165227"/>
                    <a:pt x="709374" y="3579358"/>
                    <a:pt x="709374" y="3998599"/>
                  </a:cubicBezTo>
                  <a:cubicBezTo>
                    <a:pt x="709374" y="4421103"/>
                    <a:pt x="875510" y="4667680"/>
                    <a:pt x="1221258" y="5141684"/>
                  </a:cubicBezTo>
                  <a:cubicBezTo>
                    <a:pt x="1304681" y="5256035"/>
                    <a:pt x="1390941" y="5374217"/>
                    <a:pt x="1479187" y="5504459"/>
                  </a:cubicBezTo>
                  <a:cubicBezTo>
                    <a:pt x="1942790" y="6187719"/>
                    <a:pt x="2430063" y="6601673"/>
                    <a:pt x="3021272" y="6793670"/>
                  </a:cubicBezTo>
                  <a:lnTo>
                    <a:pt x="3035805"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DE4165F-BF6B-1979-5B3F-A7077A7C1745}"/>
              </a:ext>
            </a:extLst>
          </p:cNvPr>
          <p:cNvSpPr>
            <a:spLocks noGrp="1"/>
          </p:cNvSpPr>
          <p:nvPr>
            <p:ph type="title"/>
          </p:nvPr>
        </p:nvSpPr>
        <p:spPr>
          <a:xfrm>
            <a:off x="804672" y="1055098"/>
            <a:ext cx="5760719" cy="4747805"/>
          </a:xfrm>
        </p:spPr>
        <p:txBody>
          <a:bodyPr vert="horz" lIns="91440" tIns="45720" rIns="91440" bIns="45720" rtlCol="0" anchor="ctr">
            <a:normAutofit/>
          </a:bodyPr>
          <a:lstStyle/>
          <a:p>
            <a:r>
              <a:rPr lang="en-US" sz="4000" kern="1200" dirty="0">
                <a:solidFill>
                  <a:schemeClr val="tx2"/>
                </a:solidFill>
                <a:latin typeface="+mj-lt"/>
                <a:ea typeface="+mj-ea"/>
                <a:cs typeface="+mj-cs"/>
              </a:rPr>
              <a:t>Who are we?</a:t>
            </a:r>
          </a:p>
        </p:txBody>
      </p:sp>
      <p:sp>
        <p:nvSpPr>
          <p:cNvPr id="4" name="TextBox 3">
            <a:extLst>
              <a:ext uri="{FF2B5EF4-FFF2-40B4-BE49-F238E27FC236}">
                <a16:creationId xmlns:a16="http://schemas.microsoft.com/office/drawing/2014/main" id="{8F579860-B11B-7FA2-D335-CA8BCA8378D5}"/>
              </a:ext>
            </a:extLst>
          </p:cNvPr>
          <p:cNvSpPr txBox="1"/>
          <p:nvPr/>
        </p:nvSpPr>
        <p:spPr>
          <a:xfrm>
            <a:off x="5416064" y="1517297"/>
            <a:ext cx="5880831" cy="3970318"/>
          </a:xfrm>
          <a:prstGeom prst="rect">
            <a:avLst/>
          </a:prstGeom>
          <a:noFill/>
        </p:spPr>
        <p:txBody>
          <a:bodyPr wrap="square" rtlCol="0">
            <a:spAutoFit/>
          </a:bodyPr>
          <a:lstStyle/>
          <a:p>
            <a:pPr marL="457200" indent="-457200">
              <a:buFont typeface="Arial" panose="020B0604020202020204" pitchFamily="34" charset="0"/>
              <a:buChar char="•"/>
            </a:pPr>
            <a:r>
              <a:rPr lang="en-US" sz="2800" dirty="0"/>
              <a:t> U.S. Women in Nuclear – Westinghouse-Shoreview Chapter members</a:t>
            </a:r>
          </a:p>
          <a:p>
            <a:pPr marL="457200" indent="-457200">
              <a:buFont typeface="Arial" panose="020B0604020202020204" pitchFamily="34" charset="0"/>
              <a:buChar char="•"/>
            </a:pPr>
            <a:r>
              <a:rPr lang="en-US" sz="2800" dirty="0"/>
              <a:t>Westinghouse Electric Company</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Nuclear power</a:t>
            </a:r>
          </a:p>
        </p:txBody>
      </p:sp>
      <p:pic>
        <p:nvPicPr>
          <p:cNvPr id="9" name="Picture 8">
            <a:extLst>
              <a:ext uri="{FF2B5EF4-FFF2-40B4-BE49-F238E27FC236}">
                <a16:creationId xmlns:a16="http://schemas.microsoft.com/office/drawing/2014/main" id="{D3403C59-5100-D3B0-7050-F8681BE03C8D}"/>
              </a:ext>
            </a:extLst>
          </p:cNvPr>
          <p:cNvPicPr>
            <a:picLocks noChangeAspect="1"/>
          </p:cNvPicPr>
          <p:nvPr/>
        </p:nvPicPr>
        <p:blipFill>
          <a:blip r:embed="rId3"/>
          <a:stretch>
            <a:fillRect/>
          </a:stretch>
        </p:blipFill>
        <p:spPr>
          <a:xfrm>
            <a:off x="7450012" y="3502456"/>
            <a:ext cx="3674195" cy="1104921"/>
          </a:xfrm>
          <a:prstGeom prst="rect">
            <a:avLst/>
          </a:prstGeom>
        </p:spPr>
      </p:pic>
    </p:spTree>
    <p:extLst>
      <p:ext uri="{BB962C8B-B14F-4D97-AF65-F5344CB8AC3E}">
        <p14:creationId xmlns:p14="http://schemas.microsoft.com/office/powerpoint/2010/main" val="393681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1947BB-09C3-7FA4-3391-90D4824E8D49}"/>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8EB6E95-9C89-4CFF-A598-F278D0DFB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74CD0F4-EA2A-4E5D-AE73-1112C1CA2A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52448CDC-D2E5-5E13-B7AD-731C0F744732}"/>
              </a:ext>
            </a:extLst>
          </p:cNvPr>
          <p:cNvSpPr>
            <a:spLocks noGrp="1"/>
          </p:cNvSpPr>
          <p:nvPr>
            <p:ph type="title"/>
          </p:nvPr>
        </p:nvSpPr>
        <p:spPr>
          <a:xfrm>
            <a:off x="492280" y="1418743"/>
            <a:ext cx="4076184" cy="4020513"/>
          </a:xfrm>
        </p:spPr>
        <p:txBody>
          <a:bodyPr vert="horz" lIns="91440" tIns="45720" rIns="91440" bIns="45720" rtlCol="0" anchor="ctr">
            <a:normAutofit/>
          </a:bodyPr>
          <a:lstStyle/>
          <a:p>
            <a:r>
              <a:rPr lang="en-US" sz="4000" kern="1200" dirty="0">
                <a:solidFill>
                  <a:schemeClr val="tx2"/>
                </a:solidFill>
                <a:latin typeface="+mj-lt"/>
                <a:ea typeface="+mj-ea"/>
                <a:cs typeface="+mj-cs"/>
              </a:rPr>
              <a:t>What’s nuclear power?</a:t>
            </a:r>
          </a:p>
        </p:txBody>
      </p:sp>
      <p:grpSp>
        <p:nvGrpSpPr>
          <p:cNvPr id="30" name="Group 29">
            <a:extLst>
              <a:ext uri="{FF2B5EF4-FFF2-40B4-BE49-F238E27FC236}">
                <a16:creationId xmlns:a16="http://schemas.microsoft.com/office/drawing/2014/main" id="{A1EDC8FC-C3D1-4FE4-8E66-29767478DB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31" name="Freeform: Shape 30">
              <a:extLst>
                <a:ext uri="{FF2B5EF4-FFF2-40B4-BE49-F238E27FC236}">
                  <a16:creationId xmlns:a16="http://schemas.microsoft.com/office/drawing/2014/main" id="{51638344-E7F0-4958-8208-ADCB822569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4E1970FB-4D97-4834-84EC-E48B27CC19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CEA7D5D6-1774-4826-A365-56CA591C9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C9CE5CDD-EDFB-416F-889C-A7DB46AA9A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1BC136B2-4D8D-4561-95D5-56167F4116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114799"/>
            <a:ext cx="3655725" cy="2743201"/>
            <a:chOff x="-305" y="-1"/>
            <a:chExt cx="3832880" cy="2876136"/>
          </a:xfrm>
        </p:grpSpPr>
        <p:sp>
          <p:nvSpPr>
            <p:cNvPr id="37" name="Freeform: Shape 36">
              <a:extLst>
                <a:ext uri="{FF2B5EF4-FFF2-40B4-BE49-F238E27FC236}">
                  <a16:creationId xmlns:a16="http://schemas.microsoft.com/office/drawing/2014/main" id="{2C3B060E-7597-4B31-9EBE-16DBC974C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937A35E4-8449-4A65-9CFF-F87916203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25774B36-1747-45AE-82C4-C5BA90C518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0022F94E-D4FB-4369-A3EE-7D82330BA4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33AE41E5-CA99-1974-8495-5A7D7F9A4B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1122" y="680776"/>
            <a:ext cx="7328598" cy="5496448"/>
          </a:xfrm>
          <a:prstGeom prst="rect">
            <a:avLst/>
          </a:prstGeom>
        </p:spPr>
      </p:pic>
    </p:spTree>
    <p:extLst>
      <p:ext uri="{BB962C8B-B14F-4D97-AF65-F5344CB8AC3E}">
        <p14:creationId xmlns:p14="http://schemas.microsoft.com/office/powerpoint/2010/main" val="885628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E51786-BE8B-D159-A6C8-17957599919E}"/>
            </a:ext>
          </a:extLst>
        </p:cNvPr>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A521B5-C0AA-2759-9883-7CD9142CD1DA}"/>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000" kern="1200" dirty="0">
                <a:solidFill>
                  <a:schemeClr val="tx2"/>
                </a:solidFill>
                <a:latin typeface="+mj-lt"/>
                <a:ea typeface="+mj-ea"/>
                <a:cs typeface="+mj-cs"/>
              </a:rPr>
              <a:t>Let’s Experiment</a:t>
            </a:r>
          </a:p>
        </p:txBody>
      </p:sp>
      <p:pic>
        <p:nvPicPr>
          <p:cNvPr id="44" name="Graphic 43" descr="Flask">
            <a:extLst>
              <a:ext uri="{FF2B5EF4-FFF2-40B4-BE49-F238E27FC236}">
                <a16:creationId xmlns:a16="http://schemas.microsoft.com/office/drawing/2014/main" id="{8B2EAE41-E179-9B6B-7DE6-9923FCE2226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51" name="Group 50">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52" name="Freeform: Shape 51">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Freeform: Shape 52">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420866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0081712B-3068-7906-5636-11FDFC0305DB}"/>
              </a:ext>
            </a:extLst>
          </p:cNvPr>
          <p:cNvSpPr>
            <a:spLocks noGrp="1"/>
          </p:cNvSpPr>
          <p:nvPr>
            <p:ph type="title"/>
          </p:nvPr>
        </p:nvSpPr>
        <p:spPr>
          <a:xfrm>
            <a:off x="640080" y="1243013"/>
            <a:ext cx="3855720" cy="4371974"/>
          </a:xfrm>
        </p:spPr>
        <p:txBody>
          <a:bodyPr>
            <a:normAutofit/>
          </a:bodyPr>
          <a:lstStyle/>
          <a:p>
            <a:r>
              <a:rPr lang="en-US" sz="4000" dirty="0">
                <a:solidFill>
                  <a:schemeClr val="tx2"/>
                </a:solidFill>
              </a:rPr>
              <a:t>What is density?</a:t>
            </a:r>
          </a:p>
        </p:txBody>
      </p:sp>
      <p:pic>
        <p:nvPicPr>
          <p:cNvPr id="6" name="Picture 5">
            <a:hlinkClick r:id="rId3"/>
            <a:extLst>
              <a:ext uri="{FF2B5EF4-FFF2-40B4-BE49-F238E27FC236}">
                <a16:creationId xmlns:a16="http://schemas.microsoft.com/office/drawing/2014/main" id="{773A06F4-51DF-51F7-A8E5-27C442CAB7B2}"/>
              </a:ext>
            </a:extLst>
          </p:cNvPr>
          <p:cNvPicPr>
            <a:picLocks noChangeAspect="1"/>
          </p:cNvPicPr>
          <p:nvPr/>
        </p:nvPicPr>
        <p:blipFill>
          <a:blip r:embed="rId4"/>
          <a:stretch>
            <a:fillRect/>
          </a:stretch>
        </p:blipFill>
        <p:spPr>
          <a:xfrm>
            <a:off x="5644191" y="2982894"/>
            <a:ext cx="6095115" cy="2591903"/>
          </a:xfrm>
          <a:prstGeom prst="rect">
            <a:avLst/>
          </a:prstGeom>
        </p:spPr>
      </p:pic>
      <p:sp>
        <p:nvSpPr>
          <p:cNvPr id="11" name="TextBox 10">
            <a:extLst>
              <a:ext uri="{FF2B5EF4-FFF2-40B4-BE49-F238E27FC236}">
                <a16:creationId xmlns:a16="http://schemas.microsoft.com/office/drawing/2014/main" id="{FC1362EE-154E-7620-3AE3-016649327729}"/>
              </a:ext>
            </a:extLst>
          </p:cNvPr>
          <p:cNvSpPr txBox="1"/>
          <p:nvPr/>
        </p:nvSpPr>
        <p:spPr>
          <a:xfrm>
            <a:off x="6096000" y="1889090"/>
            <a:ext cx="2833211" cy="646331"/>
          </a:xfrm>
          <a:prstGeom prst="rect">
            <a:avLst/>
          </a:prstGeom>
          <a:noFill/>
        </p:spPr>
        <p:txBody>
          <a:bodyPr wrap="none" rtlCol="0">
            <a:spAutoFit/>
          </a:bodyPr>
          <a:lstStyle/>
          <a:p>
            <a:r>
              <a:rPr lang="en-US" sz="3600" dirty="0">
                <a:solidFill>
                  <a:schemeClr val="tx2"/>
                </a:solidFill>
              </a:rPr>
              <a:t>Let’s watch…</a:t>
            </a:r>
          </a:p>
        </p:txBody>
      </p:sp>
    </p:spTree>
    <p:extLst>
      <p:ext uri="{BB962C8B-B14F-4D97-AF65-F5344CB8AC3E}">
        <p14:creationId xmlns:p14="http://schemas.microsoft.com/office/powerpoint/2010/main" val="3588222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E18BBE-A68E-93F3-5E25-E4CAC0ADAC2F}"/>
            </a:ext>
          </a:extLst>
        </p:cNvPr>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2D9D968-5929-9B0B-D149-FAF2C5D66D47}"/>
              </a:ext>
            </a:extLst>
          </p:cNvPr>
          <p:cNvSpPr>
            <a:spLocks noGrp="1"/>
          </p:cNvSpPr>
          <p:nvPr>
            <p:ph idx="1"/>
          </p:nvPr>
        </p:nvSpPr>
        <p:spPr>
          <a:xfrm>
            <a:off x="341376" y="3145133"/>
            <a:ext cx="5979037" cy="2630025"/>
          </a:xfrm>
        </p:spPr>
        <p:txBody>
          <a:bodyPr anchor="t">
            <a:normAutofit/>
          </a:bodyPr>
          <a:lstStyle/>
          <a:p>
            <a:pPr marL="0" indent="0">
              <a:buNone/>
            </a:pPr>
            <a:r>
              <a:rPr lang="en-US" sz="3600" b="1" dirty="0">
                <a:solidFill>
                  <a:schemeClr val="tx2"/>
                </a:solidFill>
              </a:rPr>
              <a:t>Mass + Volume = Density</a:t>
            </a:r>
          </a:p>
          <a:p>
            <a:endParaRPr lang="en-US" sz="1800" dirty="0">
              <a:solidFill>
                <a:schemeClr val="tx2"/>
              </a:solidFill>
            </a:endParaRPr>
          </a:p>
        </p:txBody>
      </p:sp>
      <p:grpSp>
        <p:nvGrpSpPr>
          <p:cNvPr id="39" name="Group 38">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40" name="Freeform: Shape 39">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0" name="Graphic 19" descr="Snow">
            <a:extLst>
              <a:ext uri="{FF2B5EF4-FFF2-40B4-BE49-F238E27FC236}">
                <a16:creationId xmlns:a16="http://schemas.microsoft.com/office/drawing/2014/main" id="{3959D702-4FAC-ECB4-82EE-06CA4B1D49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08392" y="1819656"/>
            <a:ext cx="4142232" cy="4142232"/>
          </a:xfrm>
          <a:prstGeom prst="rect">
            <a:avLst/>
          </a:prstGeom>
        </p:spPr>
      </p:pic>
      <p:sp>
        <p:nvSpPr>
          <p:cNvPr id="4" name="Rectangle 3">
            <a:extLst>
              <a:ext uri="{FF2B5EF4-FFF2-40B4-BE49-F238E27FC236}">
                <a16:creationId xmlns:a16="http://schemas.microsoft.com/office/drawing/2014/main" id="{60665131-E0E7-FBCC-A48C-803DFE27CDFF}"/>
              </a:ext>
            </a:extLst>
          </p:cNvPr>
          <p:cNvSpPr/>
          <p:nvPr/>
        </p:nvSpPr>
        <p:spPr>
          <a:xfrm>
            <a:off x="605124" y="1357991"/>
            <a:ext cx="4607993" cy="923330"/>
          </a:xfrm>
          <a:prstGeom prst="rect">
            <a:avLst/>
          </a:prstGeom>
          <a:noFill/>
        </p:spPr>
        <p:txBody>
          <a:bodyPr wrap="none" lIns="91440" tIns="45720" rIns="91440" bIns="45720">
            <a:prstTxWarp prst="textWave1">
              <a:avLst/>
            </a:prstTxWarp>
            <a:spAutoFit/>
          </a:bodyPr>
          <a:lstStyle/>
          <a:p>
            <a:pPr algn="ctr"/>
            <a:r>
              <a:rPr lang="en-US" sz="5400" b="1" cap="none" spc="0" dirty="0">
                <a:ln w="12700" cmpd="sng">
                  <a:solidFill>
                    <a:schemeClr val="tx2"/>
                  </a:solidFill>
                  <a:prstDash val="solid"/>
                </a:ln>
                <a:solidFill>
                  <a:schemeClr val="tx2"/>
                </a:solidFill>
                <a:effectLst/>
              </a:rPr>
              <a:t>Water Density</a:t>
            </a:r>
          </a:p>
        </p:txBody>
      </p:sp>
    </p:spTree>
    <p:extLst>
      <p:ext uri="{BB962C8B-B14F-4D97-AF65-F5344CB8AC3E}">
        <p14:creationId xmlns:p14="http://schemas.microsoft.com/office/powerpoint/2010/main" val="27778641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78</TotalTime>
  <Words>369</Words>
  <Application>Microsoft Office PowerPoint</Application>
  <PresentationFormat>Widescreen</PresentationFormat>
  <Paragraphs>47</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Aptos</vt:lpstr>
      <vt:lpstr>Aptos Display</vt:lpstr>
      <vt:lpstr>Arial</vt:lpstr>
      <vt:lpstr>Office Theme</vt:lpstr>
      <vt:lpstr>Elementary School Science Visit </vt:lpstr>
      <vt:lpstr>Who are we?</vt:lpstr>
      <vt:lpstr>What’s nuclear power?</vt:lpstr>
      <vt:lpstr>Let’s Experiment</vt:lpstr>
      <vt:lpstr>What is density?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Anderson, Tova S</dc:creator>
  <cp:lastModifiedBy>Mukisa, Promise</cp:lastModifiedBy>
  <cp:revision>3</cp:revision>
  <dcterms:created xsi:type="dcterms:W3CDTF">2026-02-18T01:13:37Z</dcterms:created>
  <dcterms:modified xsi:type="dcterms:W3CDTF">2026-04-13T13:58:34Z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d7a6dd0-c16e-4aa6-8f26-3b824bf76858_Enabled">
    <vt:lpwstr>true</vt:lpwstr>
  </property>
  <property fmtid="{D5CDD505-2E9C-101B-9397-08002B2CF9AE}" pid="3" name="MSIP_Label_1d7a6dd0-c16e-4aa6-8f26-3b824bf76858_SetDate">
    <vt:lpwstr>2026-02-18T03:10:12Z</vt:lpwstr>
  </property>
  <property fmtid="{D5CDD505-2E9C-101B-9397-08002B2CF9AE}" pid="4" name="MSIP_Label_1d7a6dd0-c16e-4aa6-8f26-3b824bf76858_Method">
    <vt:lpwstr>Privileged</vt:lpwstr>
  </property>
  <property fmtid="{D5CDD505-2E9C-101B-9397-08002B2CF9AE}" pid="5" name="MSIP_Label_1d7a6dd0-c16e-4aa6-8f26-3b824bf76858_Name">
    <vt:lpwstr>Non-Proprietary Class 3</vt:lpwstr>
  </property>
  <property fmtid="{D5CDD505-2E9C-101B-9397-08002B2CF9AE}" pid="6" name="MSIP_Label_1d7a6dd0-c16e-4aa6-8f26-3b824bf76858_SiteId">
    <vt:lpwstr>516ec17a-b92f-438b-8594-e11b6f6bec79</vt:lpwstr>
  </property>
  <property fmtid="{D5CDD505-2E9C-101B-9397-08002B2CF9AE}" pid="7" name="MSIP_Label_1d7a6dd0-c16e-4aa6-8f26-3b824bf76858_ActionId">
    <vt:lpwstr>fb81b823-3149-476b-bf33-42b8e2145b1d</vt:lpwstr>
  </property>
  <property fmtid="{D5CDD505-2E9C-101B-9397-08002B2CF9AE}" pid="8" name="MSIP_Label_1d7a6dd0-c16e-4aa6-8f26-3b824bf76858_ContentBits">
    <vt:lpwstr>0</vt:lpwstr>
  </property>
  <property fmtid="{D5CDD505-2E9C-101B-9397-08002B2CF9AE}" pid="9" name="MSIP_Label_1d7a6dd0-c16e-4aa6-8f26-3b824bf76858_Tag">
    <vt:lpwstr>10, 0, 1, 1</vt:lpwstr>
  </property>
</Properties>
</file>