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5" r:id="rId7"/>
    <p:sldId id="262" r:id="rId8"/>
    <p:sldId id="263" r:id="rId9"/>
    <p:sldId id="264" r:id="rId10"/>
    <p:sldId id="266" r:id="rId11"/>
    <p:sldId id="268" r:id="rId12"/>
    <p:sldId id="267" r:id="rId13"/>
    <p:sldId id="269" r:id="rId14"/>
    <p:sldId id="273" r:id="rId15"/>
    <p:sldId id="272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1" d="100"/>
          <a:sy n="151" d="100"/>
        </p:scale>
        <p:origin x="201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0080" y="2847975"/>
            <a:ext cx="6096760" cy="1172210"/>
          </a:xfrm>
        </p:spPr>
        <p:txBody>
          <a:bodyPr>
            <a:normAutofit/>
          </a:bodyPr>
          <a:lstStyle>
            <a:lvl1pPr algn="ctr"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4200" y="4148455"/>
            <a:ext cx="5656747" cy="111760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7D1C-6584-0440-AF5C-8243A0D15C8C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64F1-F196-1B45-9203-881A7AE1C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7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7D1C-6584-0440-AF5C-8243A0D15C8C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64F1-F196-1B45-9203-881A7AE1C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7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7D1C-6584-0440-AF5C-8243A0D15C8C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64F1-F196-1B45-9203-881A7AE1C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2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7D1C-6584-0440-AF5C-8243A0D15C8C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64F1-F196-1B45-9203-881A7AE1C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7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7D1C-6584-0440-AF5C-8243A0D15C8C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64F1-F196-1B45-9203-881A7AE1C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4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7D1C-6584-0440-AF5C-8243A0D15C8C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64F1-F196-1B45-9203-881A7AE1C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3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7D1C-6584-0440-AF5C-8243A0D15C8C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64F1-F196-1B45-9203-881A7AE1C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6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7D1C-6584-0440-AF5C-8243A0D15C8C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64F1-F196-1B45-9203-881A7AE1C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5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7D1C-6584-0440-AF5C-8243A0D15C8C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64F1-F196-1B45-9203-881A7AE1C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3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7D1C-6584-0440-AF5C-8243A0D15C8C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64F1-F196-1B45-9203-881A7AE1C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5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7D1C-6584-0440-AF5C-8243A0D15C8C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64F1-F196-1B45-9203-881A7AE1C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0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0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9347D1C-6584-0440-AF5C-8243A0D15C8C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83064F1-F196-1B45-9203-881A7AE1C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4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rgbClr val="FF8000"/>
        </a:buClr>
        <a:buFont typeface="Arial"/>
        <a:buChar char="•"/>
        <a:defRPr sz="3200" kern="1200"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Clr>
          <a:srgbClr val="FF8000"/>
        </a:buClr>
        <a:buFont typeface="Arial"/>
        <a:buChar char="•"/>
        <a:defRPr sz="2800" kern="1200"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spcBef>
          <a:spcPct val="20000"/>
        </a:spcBef>
        <a:buClr>
          <a:srgbClr val="FF8000"/>
        </a:buClr>
        <a:buFont typeface="Arial"/>
        <a:buChar char="•"/>
        <a:defRPr sz="2400" kern="1200"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Clr>
          <a:srgbClr val="FF8000"/>
        </a:buClr>
        <a:buFont typeface="Arial"/>
        <a:buChar char="•"/>
        <a:defRPr sz="2000" kern="1200"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Clr>
          <a:srgbClr val="FF8000"/>
        </a:buClr>
        <a:buFont typeface="Arial"/>
        <a:buChar char="•"/>
        <a:defRPr sz="2000" kern="1200"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8728" y="2847975"/>
            <a:ext cx="6096760" cy="1172210"/>
          </a:xfrm>
        </p:spPr>
        <p:txBody>
          <a:bodyPr/>
          <a:lstStyle/>
          <a:p>
            <a:r>
              <a:rPr lang="en-US" dirty="0" smtClean="0"/>
              <a:t>Street Fair Booth Activities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606040" y="4766524"/>
            <a:ext cx="6400800" cy="528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457200" rtl="0" eaLnBrk="1" latinLnBrk="0" hangingPunct="1">
              <a:lnSpc>
                <a:spcPct val="80000"/>
              </a:lnSpc>
              <a:spcBef>
                <a:spcPct val="20000"/>
              </a:spcBef>
              <a:buClr>
                <a:srgbClr val="FF8000"/>
              </a:buClr>
              <a:buFont typeface="Arial"/>
              <a:buNone/>
              <a:defRPr sz="2800" b="1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FF8000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FF8000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FF8000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FF8000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9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2 - Windmill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Windmill demonstration: Windmill Generator*, tabletop fan**, water bottle half filled with sand/water</a:t>
            </a:r>
          </a:p>
          <a:p>
            <a:r>
              <a:rPr lang="en-US" dirty="0" smtClean="0"/>
              <a:t>*Green Science Windmill Generator is available at Toy-R-Us for $10-$15</a:t>
            </a:r>
          </a:p>
          <a:p>
            <a:r>
              <a:rPr lang="en-US" dirty="0" smtClean="0"/>
              <a:t>**Request that organizer provides electricity or bring a battery-powered fan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K:\Group Folders\Nuclear Group\Women in Nuclear\March 2015 - Girls Scout Day (Aerospace Museum)\Katie Photos\IMG_14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390" y="472440"/>
            <a:ext cx="4434840" cy="595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86450" y="2011680"/>
            <a:ext cx="249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Green Science Windmill Generator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2</a:t>
            </a:r>
            <a:endParaRPr lang="en-US" dirty="0"/>
          </a:p>
        </p:txBody>
      </p:sp>
      <p:pic>
        <p:nvPicPr>
          <p:cNvPr id="4" name="Content Placeholder 3" descr="K:\Group Folders\Nuclear Group\Women in Nuclear\March 2015 - Girls Scout Day (Aerospace Museum)\Laurene Photos\IMG_328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0350" y="1417638"/>
            <a:ext cx="56007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8660" y="1931670"/>
            <a:ext cx="1440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Can you see the light glowing!!!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05940" y="2855000"/>
            <a:ext cx="3474720" cy="79117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3- Radioactive Decay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Radioactive decay activity: U.S. WIN Mints***</a:t>
            </a:r>
          </a:p>
          <a:p>
            <a:pPr lvl="1"/>
            <a:r>
              <a:rPr lang="en-US" dirty="0" smtClean="0"/>
              <a:t>Wrapped mints with the U.S. WIN logo</a:t>
            </a:r>
          </a:p>
          <a:p>
            <a:pPr lvl="1"/>
            <a:r>
              <a:rPr lang="en-US" dirty="0" smtClean="0"/>
              <a:t>U.S. WIN Mints can be ordered from The Promo Touch (ThePromoTouch.com)</a:t>
            </a:r>
          </a:p>
          <a:p>
            <a:r>
              <a:rPr lang="en-US" dirty="0" smtClean="0"/>
              <a:t>shallow box lids or trays</a:t>
            </a:r>
          </a:p>
          <a:p>
            <a:pPr lvl="0"/>
            <a:r>
              <a:rPr lang="en-US" dirty="0" smtClean="0"/>
              <a:t> Simple version of the high school ANS teaching for exponential decay</a:t>
            </a:r>
            <a:endParaRPr lang="en-US" dirty="0">
              <a:solidFill>
                <a:srgbClr val="FF8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3- Radioactive Decay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Introduction:</a:t>
            </a:r>
          </a:p>
          <a:p>
            <a:pPr lvl="1"/>
            <a:r>
              <a:rPr lang="en-US" dirty="0" smtClean="0"/>
              <a:t>Some elements are radioactive</a:t>
            </a:r>
          </a:p>
          <a:p>
            <a:pPr lvl="1"/>
            <a:r>
              <a:rPr lang="en-US" dirty="0" smtClean="0"/>
              <a:t>Radioactivity is just energy leaving a body and traveling through space</a:t>
            </a:r>
          </a:p>
          <a:p>
            <a:pPr lvl="1"/>
            <a:r>
              <a:rPr lang="en-US" dirty="0" smtClean="0"/>
              <a:t>To demonstrate how that happens, let’s play a game</a:t>
            </a:r>
          </a:p>
          <a:p>
            <a:r>
              <a:rPr lang="en-US" smtClean="0"/>
              <a:t>Game: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8000"/>
                </a:solidFill>
              </a:rPr>
              <a:t>OTHER CONCEPTS FROM KATIE AND OTHERS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Flow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Volunteer demonstrates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Kids participate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 descr="K:\Group Folders\Nuclear Group\Women in Nuclear\March 2015 - Girls Scout Day (Aerospace Museum)\Laurene Photos\IMG_32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0040" y="3070005"/>
            <a:ext cx="4876800" cy="3657600"/>
          </a:xfrm>
          <a:prstGeom prst="rect">
            <a:avLst/>
          </a:prstGeom>
          <a:noFill/>
        </p:spPr>
      </p:pic>
      <p:pic>
        <p:nvPicPr>
          <p:cNvPr id="4098" name="Picture 2" descr="K:\Group Folders\Nuclear Group\Women in Nuclear\March 2015 - Girls Scout Day (Aerospace Museum)\Katie Photos\IMG_14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572" y="1241205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4- Radiation Monitors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Radiation detectors/monitor and samples</a:t>
            </a:r>
          </a:p>
          <a:p>
            <a:r>
              <a:rPr lang="en-US" dirty="0" smtClean="0"/>
              <a:t>Talking points:</a:t>
            </a:r>
          </a:p>
          <a:p>
            <a:pPr lvl="1"/>
            <a:r>
              <a:rPr lang="en-US" dirty="0" smtClean="0"/>
              <a:t>Explain the use of the monitors </a:t>
            </a:r>
          </a:p>
          <a:p>
            <a:pPr lvl="1"/>
            <a:r>
              <a:rPr lang="en-US" dirty="0" smtClean="0"/>
              <a:t>Concept of radiation being natural occurring and all around us, </a:t>
            </a:r>
          </a:p>
          <a:p>
            <a:pPr lvl="1"/>
            <a:r>
              <a:rPr lang="en-US" dirty="0" smtClean="0"/>
              <a:t>But like anything, too much of it is bad so we want to know if it’s there in too high of a level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:\Group Folders\Nuclear Group\Women in Nuclear\March 2015 - Girls Scout Day (Aerospace Museum)\Laurene Photos\IMG_328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17638"/>
            <a:ext cx="3589020" cy="478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K:\Group Folders\Nuclear Group\Women in Nuclear\March 2015 - Girls Scout Day (Aerospace Museum)\Katie Photos\IMG_14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156" y="1417637"/>
            <a:ext cx="3654034" cy="4872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Street Fair Booth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Activities/Demonstrations for a Street Fair Booth</a:t>
            </a:r>
          </a:p>
          <a:p>
            <a:pPr lvl="1"/>
            <a:r>
              <a:rPr lang="en-US" dirty="0" smtClean="0"/>
              <a:t>Information Station/Lollipops</a:t>
            </a:r>
          </a:p>
          <a:p>
            <a:pPr lvl="1"/>
            <a:r>
              <a:rPr lang="en-US" dirty="0" smtClean="0"/>
              <a:t>Windmill Demonstration</a:t>
            </a:r>
          </a:p>
          <a:p>
            <a:pPr lvl="1"/>
            <a:r>
              <a:rPr lang="en-US" dirty="0" smtClean="0"/>
              <a:t>Radioactive Decay Game (simple version)</a:t>
            </a:r>
          </a:p>
          <a:p>
            <a:pPr lvl="1"/>
            <a:r>
              <a:rPr lang="en-US" dirty="0" smtClean="0"/>
              <a:t>Radiation Detectors &amp; Monitors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092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Event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An Introduction to Nuclear Energy through hands-on activities and games geared to teaching girls about electricity, nuclear energy, and radiation.  Come by to learn how nuclear energy produces electricity and have fun in the process!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Exhibits include: </a:t>
            </a:r>
            <a:endParaRPr lang="en-US" dirty="0" smtClean="0"/>
          </a:p>
          <a:p>
            <a:pPr marL="514350" indent="-514350">
              <a:buAutoNum type="arabicParenBoth"/>
            </a:pPr>
            <a:r>
              <a:rPr lang="en-US" dirty="0" smtClean="0"/>
              <a:t>radiation </a:t>
            </a:r>
            <a:r>
              <a:rPr lang="en-US" dirty="0" smtClean="0"/>
              <a:t>discussion including a demonstration with a radiation monitor, </a:t>
            </a:r>
            <a:endParaRPr lang="en-US" dirty="0" smtClean="0"/>
          </a:p>
          <a:p>
            <a:pPr marL="514350" indent="-514350">
              <a:buAutoNum type="arabicParenBoth"/>
            </a:pPr>
            <a:r>
              <a:rPr lang="en-US" dirty="0" smtClean="0"/>
              <a:t>power </a:t>
            </a:r>
            <a:r>
              <a:rPr lang="en-US" dirty="0" smtClean="0"/>
              <a:t>cycle discussion illustrated with a mini-wind turbine demonstration, </a:t>
            </a:r>
            <a:endParaRPr lang="en-US" dirty="0" smtClean="0"/>
          </a:p>
          <a:p>
            <a:pPr marL="514350" indent="-514350">
              <a:buAutoNum type="arabicParenBoth"/>
            </a:pPr>
            <a:r>
              <a:rPr lang="en-US" dirty="0" smtClean="0"/>
              <a:t>radioactive </a:t>
            </a:r>
            <a:r>
              <a:rPr lang="en-US" dirty="0" smtClean="0"/>
              <a:t>half-life activity with candy, and </a:t>
            </a:r>
            <a:endParaRPr lang="en-US" dirty="0" smtClean="0"/>
          </a:p>
          <a:p>
            <a:pPr marL="514350" indent="-514350">
              <a:buAutoNum type="arabicParenBoth"/>
            </a:pPr>
            <a:r>
              <a:rPr lang="en-US" dirty="0" smtClean="0"/>
              <a:t>take-away </a:t>
            </a:r>
            <a:r>
              <a:rPr lang="en-US" dirty="0" smtClean="0"/>
              <a:t>handouts of lollipop cards with U-235 energy facts.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Audience: 1</a:t>
            </a:r>
            <a:r>
              <a:rPr lang="en-US" baseline="30000" dirty="0" smtClean="0"/>
              <a:t>st</a:t>
            </a:r>
            <a:r>
              <a:rPr lang="en-US" dirty="0" smtClean="0"/>
              <a:t> through 8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r>
              <a:rPr lang="en-US" dirty="0" smtClean="0"/>
              <a:t>Number of Students: </a:t>
            </a:r>
          </a:p>
          <a:p>
            <a:pPr lvl="1"/>
            <a:r>
              <a:rPr lang="en-US" dirty="0" smtClean="0"/>
              <a:t>75-100 students/hour</a:t>
            </a:r>
          </a:p>
          <a:p>
            <a:pPr lvl="1"/>
            <a:r>
              <a:rPr lang="en-US" dirty="0" smtClean="0"/>
              <a:t>If all 4 stations are set up, can handle ~20 students at a time – split equally among the different stations</a:t>
            </a:r>
          </a:p>
          <a:p>
            <a:r>
              <a:rPr lang="en-US" dirty="0" smtClean="0"/>
              <a:t>Time with Each Student: </a:t>
            </a:r>
          </a:p>
          <a:p>
            <a:pPr lvl="1"/>
            <a:r>
              <a:rPr lang="en-US" dirty="0" smtClean="0"/>
              <a:t>1 to 3 minutes per station, depending on engagement</a:t>
            </a:r>
          </a:p>
          <a:p>
            <a:pPr lvl="1"/>
            <a:r>
              <a:rPr lang="en-US" dirty="0" smtClean="0"/>
              <a:t>4 to 12 minutes total, depending on engagement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4344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3-4 long tables for activities</a:t>
            </a:r>
          </a:p>
          <a:p>
            <a:pPr lvl="1"/>
            <a:r>
              <a:rPr lang="en-US" dirty="0" smtClean="0"/>
              <a:t>Table 1: Brochures, bags, pellet cards, U.S. WIN Mints, pop-up display and lollipop cards</a:t>
            </a:r>
          </a:p>
          <a:p>
            <a:pPr lvl="1"/>
            <a:r>
              <a:rPr lang="en-US" dirty="0" smtClean="0"/>
              <a:t>Table 2: Windmill generator demonstration </a:t>
            </a:r>
          </a:p>
          <a:p>
            <a:pPr lvl="1"/>
            <a:r>
              <a:rPr lang="en-US" dirty="0" smtClean="0"/>
              <a:t>Table 3 (or tables 3A &amp; 3B if space): Radioactive decay activity</a:t>
            </a:r>
          </a:p>
          <a:p>
            <a:pPr lvl="1"/>
            <a:r>
              <a:rPr lang="en-US" dirty="0" smtClean="0"/>
              <a:t>Table 4: radiation monitor</a:t>
            </a:r>
          </a:p>
          <a:p>
            <a:pPr lvl="0"/>
            <a:r>
              <a:rPr lang="en-US" dirty="0" smtClean="0"/>
              <a:t>Arrangement of tables: The tables are either set up in a straight line or are angled to form a semi-circle.  This depends on the space available and the clearance for the walkway.</a:t>
            </a:r>
          </a:p>
          <a:p>
            <a:pPr lvl="0"/>
            <a:r>
              <a:rPr lang="en-US" dirty="0" smtClean="0"/>
              <a:t>Order of the tables can really be setup in what every logical flow you like.  Just be sure to have a “story” to transition between tables.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K:\Group Folders\Nuclear Group\Women in Nuclear\March 2015 - Girls Scout Day (Aerospace Museum)\Laurene Photos\IMG_32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7638"/>
            <a:ext cx="5881126" cy="44108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06540" y="1600200"/>
            <a:ext cx="20802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Tables for brochures  &amp; windmill beyond radiation detectors and radioactive decay tables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1 volunteer at Table 1 </a:t>
            </a:r>
          </a:p>
          <a:p>
            <a:pPr lvl="0"/>
            <a:r>
              <a:rPr lang="en-US" dirty="0" smtClean="0"/>
              <a:t>2 volunteers at Table 2 (one running each activity)</a:t>
            </a:r>
          </a:p>
          <a:p>
            <a:pPr lvl="0"/>
            <a:r>
              <a:rPr lang="en-US" dirty="0" smtClean="0"/>
              <a:t>2-4 volunteers running the radioactive decay game and handing out lollipop cards</a:t>
            </a:r>
          </a:p>
          <a:p>
            <a:pPr lvl="0"/>
            <a:r>
              <a:rPr lang="en-US" dirty="0" smtClean="0"/>
              <a:t>Optional: 3 volunteers to answer questions</a:t>
            </a:r>
          </a:p>
          <a:p>
            <a:pPr lvl="1"/>
            <a:r>
              <a:rPr lang="en-US" dirty="0" smtClean="0"/>
              <a:t>1-2 volunteers handing out lollipop cards</a:t>
            </a:r>
          </a:p>
          <a:p>
            <a:pPr lvl="1"/>
            <a:r>
              <a:rPr lang="en-US" dirty="0" smtClean="0"/>
              <a:t>1-2 volunteers engaging parents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1 -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Brochures, bags, pellet cards, stickers, and other items to give away</a:t>
            </a:r>
          </a:p>
          <a:p>
            <a:pPr lvl="0"/>
            <a:r>
              <a:rPr lang="en-US" dirty="0" smtClean="0"/>
              <a:t>Lollipop cards about Uranium-235 </a:t>
            </a:r>
            <a:r>
              <a:rPr lang="en-US" dirty="0" smtClean="0">
                <a:solidFill>
                  <a:schemeClr val="bg1"/>
                </a:solidFill>
              </a:rPr>
              <a:t>(See </a:t>
            </a:r>
            <a:r>
              <a:rPr lang="en-US" dirty="0" smtClean="0">
                <a:solidFill>
                  <a:srgbClr val="FF8000"/>
                </a:solidFill>
              </a:rPr>
              <a:t>outreach library presentation </a:t>
            </a:r>
            <a:r>
              <a:rPr lang="en-US" dirty="0" smtClean="0">
                <a:solidFill>
                  <a:schemeClr val="bg1"/>
                </a:solidFill>
              </a:rPr>
              <a:t>titled Lollipop Handout)</a:t>
            </a:r>
          </a:p>
          <a:p>
            <a:pPr lvl="0"/>
            <a:r>
              <a:rPr lang="en-US" dirty="0" smtClean="0"/>
              <a:t>Posters of nuclear power plant locations in the U.S. or your state, the nuclear fuel cycle, or how a power plant works</a:t>
            </a:r>
          </a:p>
          <a:p>
            <a:pPr lvl="0"/>
            <a:r>
              <a:rPr lang="en-US" dirty="0" smtClean="0"/>
              <a:t>Pop-up display frame (vertical surface to hang posters), tape, push pins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K:\Group Folders\Nuclear Group\Women in Nuclear\March 2015 - Girls Scout Day (Aerospace Museum)\Katie Photos\IMG_14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1"/>
            <a:ext cx="3280410" cy="4373880"/>
          </a:xfrm>
          <a:prstGeom prst="rect">
            <a:avLst/>
          </a:prstGeom>
          <a:noFill/>
        </p:spPr>
      </p:pic>
      <p:pic>
        <p:nvPicPr>
          <p:cNvPr id="1027" name="Picture 3" descr="K:\Group Folders\Nuclear Group\Women in Nuclear\March 2015 - Girls Scout Day (Aerospace Museum)\Katie Photos\IMG_14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3063" y="1600201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575</Words>
  <Application>Microsoft Office PowerPoint</Application>
  <PresentationFormat>On-screen Show (4:3)</PresentationFormat>
  <Paragraphs>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Street Fair Booth Activities</vt:lpstr>
      <vt:lpstr>Street Fair Booth</vt:lpstr>
      <vt:lpstr>Sample Event Description</vt:lpstr>
      <vt:lpstr>Logistics</vt:lpstr>
      <vt:lpstr>Setup</vt:lpstr>
      <vt:lpstr>PowerPoint Presentation</vt:lpstr>
      <vt:lpstr>Volunteers</vt:lpstr>
      <vt:lpstr>Table 1 - Information</vt:lpstr>
      <vt:lpstr>Table 1</vt:lpstr>
      <vt:lpstr>Table 2 - Windmill </vt:lpstr>
      <vt:lpstr>Table 2</vt:lpstr>
      <vt:lpstr>Table 2</vt:lpstr>
      <vt:lpstr>Table 3- Radioactive Decay Game</vt:lpstr>
      <vt:lpstr>Table 3- Radioactive Decay Game</vt:lpstr>
      <vt:lpstr>Table 3</vt:lpstr>
      <vt:lpstr>Table 4- Radiation Monitors</vt:lpstr>
      <vt:lpstr>Table 4</vt:lpstr>
    </vt:vector>
  </TitlesOfParts>
  <Company>NEI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Calvin Haden</dc:creator>
  <cp:lastModifiedBy>LANL Admin</cp:lastModifiedBy>
  <cp:revision>14</cp:revision>
  <dcterms:created xsi:type="dcterms:W3CDTF">2013-02-19T16:31:28Z</dcterms:created>
  <dcterms:modified xsi:type="dcterms:W3CDTF">2019-01-16T16:56:34Z</dcterms:modified>
</cp:coreProperties>
</file>